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8" r:id="rId3"/>
    <p:sldId id="259" r:id="rId4"/>
    <p:sldId id="267" r:id="rId5"/>
    <p:sldId id="261" r:id="rId6"/>
    <p:sldId id="262" r:id="rId7"/>
    <p:sldId id="263" r:id="rId8"/>
  </p:sldIdLst>
  <p:sldSz cx="9144000" cy="6858000" type="screen4x3"/>
  <p:notesSz cx="6858000" cy="9144000"/>
  <p:custDataLst>
    <p:tags r:id="rId9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99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defPPr/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defPPr/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fld id="{C6140654-408C-4FBD-82DF-C700B398F186}" type="datetimeFigureOut">
              <a:rPr lang="el-GR" smtClean="0"/>
              <a:pPr/>
              <a:t>11/1/2021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fld id="{0CD178A7-089A-4E93-89F7-2A08042D1AC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>
    <p:wheel spokes="2"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defPPr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fld id="{C6140654-408C-4FBD-82DF-C700B398F186}" type="datetimeFigureOut">
              <a:rPr lang="el-GR" smtClean="0"/>
              <a:pPr/>
              <a:t>11/1/2021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fld id="{0CD178A7-089A-4E93-89F7-2A08042D1AC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>
    <p:wheel spokes="2"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defPPr/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defPPr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fld id="{C6140654-408C-4FBD-82DF-C700B398F186}" type="datetimeFigureOut">
              <a:rPr lang="el-GR" smtClean="0"/>
              <a:pPr/>
              <a:t>11/1/2021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fld id="{0CD178A7-089A-4E93-89F7-2A08042D1AC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>
    <p:wheel spokes="2"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defPPr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fld id="{C6140654-408C-4FBD-82DF-C700B398F186}" type="datetimeFigureOut">
              <a:rPr lang="el-GR" smtClean="0"/>
              <a:pPr/>
              <a:t>11/1/2021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fld id="{0CD178A7-089A-4E93-89F7-2A08042D1AC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>
    <p:wheel spokes="2"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defPPr/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defPPr/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fld id="{C6140654-408C-4FBD-82DF-C700B398F186}" type="datetimeFigureOut">
              <a:rPr lang="el-GR" smtClean="0"/>
              <a:pPr/>
              <a:t>11/1/2021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fld id="{0CD178A7-089A-4E93-89F7-2A08042D1AC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>
    <p:wheel spokes="2"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defPPr/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defPPr/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fld id="{C6140654-408C-4FBD-82DF-C700B398F186}" type="datetimeFigureOut">
              <a:rPr lang="el-GR" smtClean="0"/>
              <a:pPr/>
              <a:t>11/1/2021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fld id="{0CD178A7-089A-4E93-89F7-2A08042D1AC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>
    <p:wheel spokes="2"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defPPr/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defPPr/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defPPr/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defPPr/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fld id="{C6140654-408C-4FBD-82DF-C700B398F186}" type="datetimeFigureOut">
              <a:rPr lang="el-GR" smtClean="0"/>
              <a:pPr/>
              <a:t>11/1/2021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fld id="{0CD178A7-089A-4E93-89F7-2A08042D1AC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>
    <p:wheel spokes="2"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fld id="{C6140654-408C-4FBD-82DF-C700B398F186}" type="datetimeFigureOut">
              <a:rPr lang="el-GR" smtClean="0"/>
              <a:pPr/>
              <a:t>11/1/2021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fld id="{0CD178A7-089A-4E93-89F7-2A08042D1AC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>
    <p:wheel spokes="2"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fld id="{C6140654-408C-4FBD-82DF-C700B398F186}" type="datetimeFigureOut">
              <a:rPr lang="el-GR" smtClean="0"/>
              <a:pPr/>
              <a:t>11/1/2021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fld id="{0CD178A7-089A-4E93-89F7-2A08042D1AC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>
    <p:wheel spokes="2"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defPPr/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defPPr/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defPPr/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fld id="{C6140654-408C-4FBD-82DF-C700B398F186}" type="datetimeFigureOut">
              <a:rPr lang="el-GR" smtClean="0"/>
              <a:pPr/>
              <a:t>11/1/2021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fld id="{0CD178A7-089A-4E93-89F7-2A08042D1AC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>
    <p:wheel spokes="2"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defPPr/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defPPr/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defPPr/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fld id="{C6140654-408C-4FBD-82DF-C700B398F186}" type="datetimeFigureOut">
              <a:rPr lang="el-GR" smtClean="0"/>
              <a:pPr/>
              <a:t>11/1/2021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fld id="{0CD178A7-089A-4E93-89F7-2A08042D1AC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>
    <p:wheel spokes="2"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/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40654-408C-4FBD-82DF-C700B398F186}" type="datetimeFigureOut">
              <a:rPr lang="el-GR" smtClean="0"/>
              <a:pPr/>
              <a:t>11/1/2021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178A7-089A-4E93-89F7-2A08042D1AC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heel spokes="2"/>
    <p:sndAc>
      <p:stSnd>
        <p:snd r:embed="rId13" name="chimes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audio" Target="../media/audio5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audio" Target="../media/audio5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0" y="5949280"/>
            <a:ext cx="9144000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/>
          </a:lstStyle>
          <a:p>
            <a:pPr algn="ctr"/>
            <a:r>
              <a:rPr lang="el-G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Καθηγητής: Αντώνης </a:t>
            </a:r>
            <a:r>
              <a:rPr lang="el-GR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Μπατζάκας</a:t>
            </a:r>
            <a:endParaRPr lang="el-GR" sz="3200" b="1" dirty="0">
              <a:blipFill>
                <a:blip r:embed="rId3"/>
                <a:tile tx="0" ty="0" sx="100000" sy="100000" flip="none" algn="tl"/>
              </a:blipFill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251520" y="260648"/>
            <a:ext cx="8676456" cy="120032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  <a:ln w="28575">
            <a:solidFill>
              <a:schemeClr val="accent1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/>
          </a:lstStyle>
          <a:p>
            <a:pPr algn="ctr"/>
            <a:r>
              <a:rPr lang="el-GR" sz="3600" b="1" smtClean="0"/>
              <a:t>Ορισμός και  οργάνωση</a:t>
            </a:r>
          </a:p>
          <a:p>
            <a:pPr algn="ctr"/>
            <a:r>
              <a:rPr lang="el-GR" sz="3600" b="1" smtClean="0"/>
              <a:t>ΠΑΡΑΓΩΓΙΚΗΣ ΜΟΝΑΔΑΣ (ΕΠΙΧΕΙΡΗΣΗΣ)</a:t>
            </a:r>
            <a:endParaRPr lang="el-GR" sz="3600" b="1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91473"/>
            <a:ext cx="8170069" cy="43165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>
        <p:sndAc>
          <p:stSnd>
            <p:snd r:embed="rId2" name="chimes.wav"/>
          </p:stSnd>
        </p:sndAc>
      </p:transition>
    </mc:Choice>
    <mc:Fallback>
      <p:transition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611560" y="260648"/>
            <a:ext cx="7920880" cy="7078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/>
          </a:lstStyle>
          <a:p>
            <a:r>
              <a:rPr lang="el-GR" sz="4000" b="1"/>
              <a:t>Η παραγωγική μονάδα ως σύστημα.</a:t>
            </a:r>
          </a:p>
        </p:txBody>
      </p:sp>
      <p:sp>
        <p:nvSpPr>
          <p:cNvPr id="1026" name="AutoShape 2" descr="C:\Users\%CF%87%CF%81%CE%B9%CF%83%CF%84%CE%B9%CE%BD%CE%B1\Pictures\%CE%95%CE%B9%CE%BA%CF%8C%CE%BD%CE%B5%CF%82 %CE%A4%CE%B5%CF%87%CE%BD%CE%BF%CE%BB%CE%BF%CE%B3%CE%AF%CE%B1%CF%82 %CE%92! %CE%A4%CE%AC%CE%BE%CE%B7%CF%82\%CE%B1%CF%81%CF%87%CE%B5%CE%AF%CE%BF %CE%BB%CE%AE%CF%88%CE%B7%CF%82 (3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l-GR"/>
          </a:p>
        </p:txBody>
      </p:sp>
      <p:sp>
        <p:nvSpPr>
          <p:cNvPr id="1028" name="AutoShape 4" descr="C:\Users\%CF%87%CF%81%CE%B9%CF%83%CF%84%CE%B9%CE%BD%CE%B1\Pictures\%CE%95%CE%B9%CE%BA%CF%8C%CE%BD%CE%B5%CF%82 %CE%A4%CE%B5%CF%87%CE%BD%CE%BF%CE%BB%CE%BF%CE%B3%CE%AF%CE%B1%CF%82 %CE%92! %CE%A4%CE%AC%CE%BE%CE%B7%CF%82\%CE%B1%CF%81%CF%87%CE%B5%CE%AF%CE%BF %CE%BB%CE%AE%CF%88%CE%B7%CF%82 (3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l-GR"/>
          </a:p>
        </p:txBody>
      </p:sp>
      <p:sp>
        <p:nvSpPr>
          <p:cNvPr id="6" name="5 - TextBox"/>
          <p:cNvSpPr txBox="1"/>
          <p:nvPr/>
        </p:nvSpPr>
        <p:spPr>
          <a:xfrm>
            <a:off x="4139952" y="1412776"/>
            <a:ext cx="46805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r>
              <a:rPr lang="el-GR" sz="2400" smtClean="0"/>
              <a:t>Παραγωγική μονάδα ονομάζουμε το χώρο μέσα στον οποίο, μέσω μιας συγκεκριμένης διαδικασίας παράγεται ένα τελικό προϊόν ή προσφέρεται μία υπηρεσία.</a:t>
            </a:r>
          </a:p>
          <a:p>
            <a:r>
              <a:rPr lang="el-GR" sz="2400" smtClean="0"/>
              <a:t>  Για να πετύχει μία μονάδα χρειάζεται να συνδυάζονται  κατάλληλα οι συντελεστές παραγωγής </a:t>
            </a:r>
            <a:r>
              <a:rPr lang="el-GR" sz="2400" i="1" smtClean="0"/>
              <a:t> δηλ.</a:t>
            </a:r>
          </a:p>
          <a:p>
            <a:r>
              <a:rPr lang="el-GR" sz="2400" b="1" i="1" u="sng" smtClean="0"/>
              <a:t>κεφάλαια, εργασία, εγκαταστάσεις και</a:t>
            </a:r>
            <a:endParaRPr lang="el-GR" sz="2400" smtClean="0"/>
          </a:p>
          <a:p>
            <a:r>
              <a:rPr lang="el-GR" sz="2400" b="1" i="1" u="sng" smtClean="0"/>
              <a:t>επιχειρηματικότητα</a:t>
            </a:r>
            <a:r>
              <a:rPr lang="el-GR" sz="2400" smtClean="0"/>
              <a:t>.</a:t>
            </a:r>
            <a:endParaRPr lang="el-GR" sz="2400"/>
          </a:p>
        </p:txBody>
      </p:sp>
      <p:pic>
        <p:nvPicPr>
          <p:cNvPr id="7" name="6 - Εικόνα" descr="images (33).jpg"/>
          <p:cNvPicPr>
            <a:picLocks noChangeAspect="1"/>
          </p:cNvPicPr>
          <p:nvPr/>
        </p:nvPicPr>
        <p:blipFill>
          <a:blip r:embed="rId6">
            <a:lum contrast="10000"/>
          </a:blip>
          <a:srcRect b="7163"/>
          <a:stretch>
            <a:fillRect/>
          </a:stretch>
        </p:blipFill>
        <p:spPr>
          <a:xfrm>
            <a:off x="683568" y="1499186"/>
            <a:ext cx="3240360" cy="46661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>
        <p:sndAc>
          <p:stSnd>
            <p:snd r:embed="rId2" name="chimes.wav"/>
          </p:stSnd>
        </p:sndAc>
      </p:transition>
    </mc:Choice>
    <mc:Fallback>
      <p:transition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Σειρήνα ήχο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323528" y="1124744"/>
            <a:ext cx="8517806" cy="5544616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  <a:round/>
          </a:ln>
        </p:spPr>
      </p:pic>
      <p:sp>
        <p:nvSpPr>
          <p:cNvPr id="5" name="4 - TextBox"/>
          <p:cNvSpPr txBox="1"/>
          <p:nvPr/>
        </p:nvSpPr>
        <p:spPr>
          <a:xfrm>
            <a:off x="2195736" y="1124744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r>
              <a:rPr lang="el-GR" smtClean="0"/>
              <a:t>  : </a:t>
            </a:r>
            <a:r>
              <a:rPr lang="el-GR" i="1" smtClean="0">
                <a:cs typeface="Aharoni" pitchFamily="2" charset="-79"/>
              </a:rPr>
              <a:t>είναι όλα τα στοιχεία που χρειάζονται για να παραχθεί το τελικό προϊόν ή να δοθεί μία υπηρεσία.</a:t>
            </a:r>
            <a:endParaRPr lang="el-GR" i="1">
              <a:cs typeface="Aharoni" pitchFamily="2" charset="-79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359532" y="260648"/>
            <a:ext cx="8424936" cy="5847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/>
          </a:lstStyle>
          <a:p>
            <a:pPr algn="ctr"/>
            <a:r>
              <a:rPr lang="el-GR" sz="3200" b="1" smtClean="0"/>
              <a:t>Διάγραμμα ενός απλού μοντέλου παραγωγής</a:t>
            </a:r>
            <a:endParaRPr lang="el-GR" sz="32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>
        <p:sndAc>
          <p:stSnd>
            <p:snd r:embed="rId2" name="chimes.wav"/>
          </p:stSnd>
        </p:sndAc>
      </p:transition>
    </mc:Choice>
    <mc:Fallback>
      <p:transition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Σειρήνα ήχο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2-Μπετόβεν συμφωνία Νο 5 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2-Μπετόβεν συμφωνία Νο 5 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χριστινα\Documents\2-ΤΕΧΝΟΛΟΓΙΑ Β! ΤΑΞΗΣ\00 Οργάνωση ύλης - δραστηριότητες\Παρουσιάσεις β! τάξης\img6.jpg"/>
          <p:cNvPicPr>
            <a:picLocks noChangeAspect="1" noChangeArrowheads="1"/>
          </p:cNvPicPr>
          <p:nvPr/>
        </p:nvPicPr>
        <p:blipFill>
          <a:blip r:embed="rId5"/>
          <a:srcRect b="12437"/>
          <a:stretch>
            <a:fillRect/>
          </a:stretch>
        </p:blipFill>
        <p:spPr bwMode="auto">
          <a:xfrm>
            <a:off x="323528" y="1700808"/>
            <a:ext cx="8640960" cy="4752528"/>
          </a:xfrm>
          <a:prstGeom prst="rect">
            <a:avLst/>
          </a:prstGeom>
          <a:noFill/>
        </p:spPr>
      </p:pic>
      <p:sp>
        <p:nvSpPr>
          <p:cNvPr id="3" name="2 - TextBox"/>
          <p:cNvSpPr txBox="1"/>
          <p:nvPr/>
        </p:nvSpPr>
        <p:spPr>
          <a:xfrm>
            <a:off x="359532" y="260648"/>
            <a:ext cx="8424936" cy="107721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/>
          </a:lstStyle>
          <a:p>
            <a:pPr algn="ctr"/>
            <a:r>
              <a:rPr lang="el-GR" sz="3200" b="1" smtClean="0"/>
              <a:t>Διάγραμμα  παραγωγής ΕΠΙΧΕΙΡΗΣΗΣ ΤΡΟΦΙΜΩΝ ΚΑΙ ΠΟΤΩΝ</a:t>
            </a:r>
            <a:endParaRPr lang="el-GR" sz="32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>
        <p:sndAc>
          <p:stSnd>
            <p:snd r:embed="rId2" name="chimes.wav"/>
          </p:stSnd>
        </p:sndAc>
      </p:transition>
    </mc:Choice>
    <mc:Fallback>
      <p:transition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Σειρήνα ήχο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2-Μπετόβεν συμφωνία Νο 5 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395536" y="620688"/>
            <a:ext cx="8352928" cy="6048672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l-GR"/>
          </a:p>
        </p:txBody>
      </p:sp>
      <p:graphicFrame>
        <p:nvGraphicFramePr>
          <p:cNvPr id="2" name="1 - Πίνακας"/>
          <p:cNvGraphicFramePr>
            <a:graphicFrameLocks noGrp="1"/>
          </p:cNvGraphicFramePr>
          <p:nvPr/>
        </p:nvGraphicFramePr>
        <p:xfrm>
          <a:off x="395536" y="593304"/>
          <a:ext cx="8496944" cy="6156960"/>
        </p:xfrm>
        <a:graphic>
          <a:graphicData uri="http://schemas.openxmlformats.org/drawingml/2006/table">
            <a:tbl>
              <a:tblPr/>
              <a:tblGrid>
                <a:gridCol w="4248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8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60032">
                <a:tc>
                  <a:txBody>
                    <a:bodyPr/>
                    <a:lstStyle>
                      <a:defPPr/>
                    </a:lstStyle>
                    <a:p>
                      <a:pPr algn="l">
                        <a:spcAft>
                          <a:spcPct val="0"/>
                        </a:spcAft>
                        <a:tabLst>
                          <a:tab pos="114300" algn="l"/>
                          <a:tab pos="4914900" algn="r"/>
                        </a:tabLst>
                      </a:pPr>
                      <a:endParaRPr lang="el-GR" sz="1800" smtClean="0">
                        <a:latin typeface="Arial Black"/>
                        <a:ea typeface="Times New Roman"/>
                      </a:endParaRPr>
                    </a:p>
                    <a:p>
                      <a:pPr algn="l">
                        <a:spcAft>
                          <a:spcPct val="0"/>
                        </a:spcAft>
                        <a:tabLst>
                          <a:tab pos="114300" algn="l"/>
                          <a:tab pos="4914900" algn="r"/>
                        </a:tabLst>
                      </a:pPr>
                      <a:r>
                        <a:rPr lang="el-GR" sz="2000" smtClean="0">
                          <a:latin typeface="Arial Black"/>
                          <a:ea typeface="Times New Roman"/>
                        </a:rPr>
                        <a:t>     </a:t>
                      </a:r>
                      <a:r>
                        <a:rPr lang="el-GR" sz="2000" b="1" smtClean="0">
                          <a:latin typeface="Arial Black"/>
                          <a:ea typeface="Times New Roman"/>
                        </a:rPr>
                        <a:t>*</a:t>
                      </a:r>
                      <a:r>
                        <a:rPr lang="el-GR" sz="2000" b="1" u="sng">
                          <a:latin typeface="Times New Roman"/>
                          <a:ea typeface="Times New Roman"/>
                        </a:rPr>
                        <a:t>Κεφάλαια</a:t>
                      </a:r>
                      <a:r>
                        <a:rPr lang="el-GR" sz="2000" b="1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l-GR" sz="1800" smtClean="0">
                          <a:latin typeface="Times New Roman"/>
                          <a:ea typeface="Times New Roman"/>
                        </a:rPr>
                        <a:t>:   Πολύ</a:t>
                      </a:r>
                      <a:r>
                        <a:rPr lang="el-GR" sz="1800" baseline="0" smtClean="0">
                          <a:latin typeface="Times New Roman"/>
                          <a:ea typeface="Times New Roman"/>
                        </a:rPr>
                        <a:t> μεγάλης αξίας</a:t>
                      </a:r>
                      <a:r>
                        <a:rPr lang="el-GR" sz="1800" smtClean="0">
                          <a:latin typeface="Times New Roman"/>
                          <a:ea typeface="Times New Roman"/>
                        </a:rPr>
                        <a:t>.</a:t>
                      </a:r>
                    </a:p>
                    <a:p>
                      <a:pPr algn="l">
                        <a:spcAft>
                          <a:spcPct val="0"/>
                        </a:spcAft>
                        <a:tabLst>
                          <a:tab pos="114300" algn="l"/>
                          <a:tab pos="4914900" algn="r"/>
                        </a:tabLst>
                      </a:pPr>
                      <a:endParaRPr lang="el-GR" sz="1800" smtClean="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ct val="0"/>
                        </a:spcAft>
                        <a:tabLst>
                          <a:tab pos="114300" algn="l"/>
                          <a:tab pos="4914900" algn="r"/>
                        </a:tabLst>
                      </a:pPr>
                      <a:r>
                        <a:rPr lang="el-GR" sz="2000" b="1" u="none" baseline="0" smtClean="0">
                          <a:latin typeface="Times New Roman"/>
                          <a:ea typeface="Times New Roman"/>
                        </a:rPr>
                        <a:t>       </a:t>
                      </a:r>
                      <a:r>
                        <a:rPr lang="el-GR" sz="2000" b="1" u="sng" smtClean="0">
                          <a:latin typeface="Times New Roman"/>
                          <a:ea typeface="Times New Roman"/>
                        </a:rPr>
                        <a:t>*</a:t>
                      </a:r>
                      <a:r>
                        <a:rPr lang="el-GR" sz="2000" b="1" u="sng">
                          <a:latin typeface="Times New Roman"/>
                          <a:ea typeface="Times New Roman"/>
                        </a:rPr>
                        <a:t>Χρόνος</a:t>
                      </a:r>
                      <a:r>
                        <a:rPr lang="el-GR" sz="1800">
                          <a:latin typeface="Times New Roman"/>
                          <a:ea typeface="Times New Roman"/>
                        </a:rPr>
                        <a:t>: </a:t>
                      </a:r>
                      <a:r>
                        <a:rPr lang="el-GR" sz="1800" smtClean="0">
                          <a:latin typeface="Times New Roman"/>
                          <a:ea typeface="Times New Roman"/>
                        </a:rPr>
                        <a:t>  24-ωρη λειτουργία</a:t>
                      </a:r>
                    </a:p>
                    <a:p>
                      <a:pPr algn="l">
                        <a:spcAft>
                          <a:spcPct val="0"/>
                        </a:spcAft>
                        <a:tabLst>
                          <a:tab pos="114300" algn="l"/>
                          <a:tab pos="4914900" algn="r"/>
                        </a:tabLst>
                      </a:pPr>
                      <a:endParaRPr lang="el-GR" sz="180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ct val="0"/>
                        </a:spcAft>
                        <a:tabLst>
                          <a:tab pos="114300" algn="l"/>
                          <a:tab pos="4914900" algn="r"/>
                        </a:tabLst>
                      </a:pPr>
                      <a:r>
                        <a:rPr lang="el-GR" sz="1800" u="none" smtClean="0">
                          <a:latin typeface="Arial Black"/>
                          <a:ea typeface="Times New Roman"/>
                        </a:rPr>
                        <a:t>      </a:t>
                      </a:r>
                      <a:r>
                        <a:rPr lang="el-GR" sz="2000" b="1" u="sng" smtClean="0">
                          <a:latin typeface="Arial Black"/>
                          <a:ea typeface="Times New Roman"/>
                        </a:rPr>
                        <a:t>*</a:t>
                      </a:r>
                      <a:r>
                        <a:rPr lang="el-GR" sz="2000" b="1" u="sng" smtClean="0">
                          <a:latin typeface="Times New Roman"/>
                          <a:ea typeface="Times New Roman"/>
                        </a:rPr>
                        <a:t>Ενέργεια</a:t>
                      </a:r>
                      <a:r>
                        <a:rPr lang="el-GR" sz="1800" u="sng" smtClean="0">
                          <a:latin typeface="Times New Roman"/>
                          <a:ea typeface="Times New Roman"/>
                        </a:rPr>
                        <a:t>:</a:t>
                      </a:r>
                      <a:endParaRPr lang="el-GR" sz="1800" u="sng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ct val="0"/>
                        </a:spcAft>
                        <a:tabLst>
                          <a:tab pos="114300" algn="l"/>
                          <a:tab pos="4914900" algn="r"/>
                        </a:tabLst>
                      </a:pPr>
                      <a:r>
                        <a:rPr lang="el-GR" sz="1800">
                          <a:latin typeface="Times New Roman"/>
                          <a:ea typeface="Times New Roman"/>
                        </a:rPr>
                        <a:t>                </a:t>
                      </a:r>
                      <a:r>
                        <a:rPr lang="el-GR" sz="1800" smtClean="0">
                          <a:latin typeface="Times New Roman"/>
                          <a:ea typeface="Times New Roman"/>
                        </a:rPr>
                        <a:t>        </a:t>
                      </a:r>
                      <a:r>
                        <a:rPr lang="el-GR" sz="1800" smtClean="0">
                          <a:latin typeface="Times New Roman"/>
                          <a:ea typeface="Times New Roman"/>
                          <a:sym typeface="Webdings"/>
                        </a:rPr>
                        <a:t></a:t>
                      </a:r>
                      <a:r>
                        <a:rPr lang="el-GR" sz="180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l-GR" sz="1800">
                          <a:latin typeface="Times New Roman"/>
                          <a:ea typeface="Times New Roman"/>
                        </a:rPr>
                        <a:t>Ηλεκτρική</a:t>
                      </a:r>
                    </a:p>
                    <a:p>
                      <a:pPr algn="l">
                        <a:spcAft>
                          <a:spcPct val="0"/>
                        </a:spcAft>
                        <a:tabLst>
                          <a:tab pos="114300" algn="l"/>
                          <a:tab pos="4914900" algn="r"/>
                        </a:tabLst>
                      </a:pPr>
                      <a:r>
                        <a:rPr lang="el-GR" sz="1800">
                          <a:latin typeface="Times New Roman"/>
                          <a:ea typeface="Times New Roman"/>
                        </a:rPr>
                        <a:t>               </a:t>
                      </a:r>
                      <a:r>
                        <a:rPr lang="el-GR" sz="1800" smtClean="0">
                          <a:latin typeface="Times New Roman"/>
                          <a:ea typeface="Times New Roman"/>
                        </a:rPr>
                        <a:t>         </a:t>
                      </a:r>
                      <a:r>
                        <a:rPr lang="el-GR" sz="1800" smtClean="0">
                          <a:latin typeface="Times New Roman"/>
                          <a:ea typeface="Times New Roman"/>
                          <a:sym typeface="Webdings"/>
                        </a:rPr>
                        <a:t></a:t>
                      </a:r>
                      <a:r>
                        <a:rPr lang="el-GR" sz="1800" smtClean="0">
                          <a:latin typeface="Times New Roman"/>
                          <a:ea typeface="Times New Roman"/>
                        </a:rPr>
                        <a:t> Χημική</a:t>
                      </a:r>
                    </a:p>
                    <a:p>
                      <a:pPr algn="l">
                        <a:spcAft>
                          <a:spcPct val="0"/>
                        </a:spcAft>
                        <a:tabLst>
                          <a:tab pos="114300" algn="l"/>
                          <a:tab pos="4914900" algn="r"/>
                        </a:tabLst>
                      </a:pPr>
                      <a:r>
                        <a:rPr lang="el-GR" sz="1800">
                          <a:latin typeface="Times New Roman"/>
                        </a:rPr>
                        <a:t/>
                      </a:r>
                      <a:br>
                        <a:rPr lang="el-GR" sz="1800">
                          <a:latin typeface="Times New Roman"/>
                        </a:rPr>
                      </a:br>
                      <a:r>
                        <a:rPr lang="el-GR" sz="1800" smtClean="0">
                          <a:latin typeface="Times New Roman"/>
                        </a:rPr>
                        <a:t>        </a:t>
                      </a:r>
                      <a:r>
                        <a:rPr lang="el-GR" sz="1800" b="1" u="sng" smtClean="0">
                          <a:latin typeface="Arial Black"/>
                          <a:ea typeface="Times New Roman"/>
                        </a:rPr>
                        <a:t>*</a:t>
                      </a:r>
                      <a:r>
                        <a:rPr lang="el-GR" sz="2000" b="1" u="sng" smtClean="0">
                          <a:latin typeface="Times New Roman"/>
                          <a:ea typeface="Times New Roman"/>
                        </a:rPr>
                        <a:t>Υλικά </a:t>
                      </a:r>
                      <a:r>
                        <a:rPr lang="el-GR" sz="2000" b="1" u="sng">
                          <a:latin typeface="Times New Roman"/>
                          <a:ea typeface="Times New Roman"/>
                        </a:rPr>
                        <a:t>( πρώτες ύλες </a:t>
                      </a:r>
                      <a:r>
                        <a:rPr lang="el-GR" sz="2000" b="1" u="sng" smtClean="0">
                          <a:latin typeface="Times New Roman"/>
                          <a:ea typeface="Times New Roman"/>
                        </a:rPr>
                        <a:t>)</a:t>
                      </a:r>
                      <a:endParaRPr lang="el-GR" sz="2000" b="1" u="none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ct val="0"/>
                        </a:spcAft>
                        <a:tabLst>
                          <a:tab pos="114300" algn="l"/>
                          <a:tab pos="4914900" algn="r"/>
                        </a:tabLst>
                      </a:pPr>
                      <a:r>
                        <a:rPr lang="el-GR" sz="180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             1.  σκόνη κακάο</a:t>
                      </a:r>
                    </a:p>
                    <a:p>
                      <a:pPr algn="l">
                        <a:spcAft>
                          <a:spcPct val="0"/>
                        </a:spcAft>
                        <a:tabLst>
                          <a:tab pos="114300" algn="l"/>
                          <a:tab pos="4914900" algn="r"/>
                        </a:tabLst>
                      </a:pPr>
                      <a:r>
                        <a:rPr lang="el-GR" sz="180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             2. βούτυρο </a:t>
                      </a:r>
                      <a:r>
                        <a:rPr lang="el-G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κακάο</a:t>
                      </a:r>
                    </a:p>
                    <a:p>
                      <a:pPr marL="342900" lvl="0" indent="-342900" algn="l">
                        <a:spcAft>
                          <a:spcPct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el-GR" sz="180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             3.ζάχαρη</a:t>
                      </a:r>
                      <a:endParaRPr lang="el-GR" sz="18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l">
                        <a:spcAft>
                          <a:spcPct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el-GR" sz="180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             4.γαλακτοματοποιητής </a:t>
                      </a:r>
                      <a:r>
                        <a:rPr lang="el-G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(λεκιθίνη)</a:t>
                      </a:r>
                    </a:p>
                    <a:p>
                      <a:pPr marL="342900" lvl="0" indent="-342900" algn="l">
                        <a:spcAft>
                          <a:spcPct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el-GR" sz="180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             5.αρωματικές </a:t>
                      </a:r>
                      <a:r>
                        <a:rPr lang="el-G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ουσίες(βανίλια, </a:t>
                      </a:r>
                      <a:r>
                        <a:rPr lang="el-GR" sz="180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 marL="342900" lvl="0" indent="-342900" algn="l">
                        <a:spcAft>
                          <a:spcPct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el-GR" sz="180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                 κανέλα, μοσχοκάρυδο) .                         </a:t>
                      </a:r>
                    </a:p>
                    <a:p>
                      <a:pPr marL="342900" lvl="0" indent="-342900" algn="l">
                        <a:spcAft>
                          <a:spcPct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el-GR" sz="180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            6.σκόνη </a:t>
                      </a:r>
                      <a:r>
                        <a:rPr lang="el-G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γάλακτος</a:t>
                      </a:r>
                    </a:p>
                    <a:p>
                      <a:pPr marL="342900" lvl="0" indent="-342900" algn="l">
                        <a:spcAft>
                          <a:spcPct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el-GR" sz="180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            7.ηλιέλαιο(σε </a:t>
                      </a:r>
                      <a:r>
                        <a:rPr lang="el-G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ελάχιστη ποσότητα)</a:t>
                      </a:r>
                    </a:p>
                    <a:p>
                      <a:pPr marL="342900" lvl="0" indent="-342900" algn="l">
                        <a:spcAft>
                          <a:spcPct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el-GR" sz="180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            8.ξηροί </a:t>
                      </a:r>
                      <a:r>
                        <a:rPr lang="el-G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καρποί(σε κάποια είδη)</a:t>
                      </a:r>
                    </a:p>
                    <a:p>
                      <a:pPr algn="l">
                        <a:spcAft>
                          <a:spcPct val="0"/>
                        </a:spcAft>
                      </a:pPr>
                      <a:r>
                        <a:rPr lang="el-GR" sz="1800">
                          <a:latin typeface="Times New Roman"/>
                        </a:rPr>
                        <a:t/>
                      </a:r>
                      <a:br>
                        <a:rPr lang="el-GR" sz="1800">
                          <a:latin typeface="Times New Roman"/>
                        </a:rPr>
                      </a:br>
                      <a:endParaRPr lang="el-GR" sz="180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ct val="0"/>
                        </a:spcAft>
                      </a:pPr>
                      <a:r>
                        <a:rPr lang="el-G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el-GR" sz="180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 </a:t>
                      </a:r>
                      <a:endParaRPr lang="el-GR" sz="1800">
                        <a:latin typeface="Times New Roman"/>
                        <a:ea typeface="Times New Roman"/>
                      </a:endParaRPr>
                    </a:p>
                  </a:txBody>
                  <a:tcPr marL="37431" marR="374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/>
                    </a:lstStyle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el-GR" sz="1800" u="sng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 algn="ctr">
                        <a:spcAft>
                          <a:spcPct val="0"/>
                        </a:spcAft>
                        <a:tabLst>
                          <a:tab pos="114300" algn="l"/>
                          <a:tab pos="4914900" algn="r"/>
                        </a:tabLst>
                      </a:pPr>
                      <a:r>
                        <a:rPr lang="el-GR" sz="2000" b="1" smtClean="0">
                          <a:latin typeface="Times New Roman"/>
                        </a:rPr>
                        <a:t> </a:t>
                      </a:r>
                      <a:r>
                        <a:rPr lang="el-GR" sz="2000" b="1" u="sng" smtClean="0">
                          <a:latin typeface="Arial Black"/>
                          <a:ea typeface="Times New Roman"/>
                        </a:rPr>
                        <a:t>*</a:t>
                      </a:r>
                      <a:r>
                        <a:rPr lang="el-GR" sz="2000" b="1" u="sng" smtClean="0">
                          <a:latin typeface="Times New Roman"/>
                          <a:ea typeface="Times New Roman"/>
                        </a:rPr>
                        <a:t>Άνθρωποι (ειδικότητες)</a:t>
                      </a:r>
                      <a:endParaRPr lang="el-GR" sz="2000" b="1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ct val="0"/>
                        </a:spcAft>
                        <a:tabLst>
                          <a:tab pos="114300" algn="l"/>
                          <a:tab pos="4914900" algn="r"/>
                        </a:tabLst>
                      </a:pPr>
                      <a:r>
                        <a:rPr lang="el-GR" sz="1800" smtClean="0">
                          <a:latin typeface="Times New Roman"/>
                          <a:ea typeface="Times New Roman"/>
                        </a:rPr>
                        <a:t>                     </a:t>
                      </a:r>
                      <a:r>
                        <a:rPr lang="el-GR" sz="1800" smtClean="0">
                          <a:latin typeface="Times New Roman"/>
                          <a:ea typeface="Times New Roman"/>
                          <a:sym typeface="Wingdings"/>
                        </a:rPr>
                        <a:t></a:t>
                      </a:r>
                      <a:r>
                        <a:rPr lang="el-GR" sz="1800" smtClean="0">
                          <a:latin typeface="Times New Roman"/>
                          <a:ea typeface="Times New Roman"/>
                        </a:rPr>
                        <a:t>Τεχνολόγοι τροφίμων</a:t>
                      </a:r>
                    </a:p>
                    <a:p>
                      <a:pPr algn="ctr">
                        <a:spcAft>
                          <a:spcPct val="0"/>
                        </a:spcAft>
                        <a:tabLst>
                          <a:tab pos="114300" algn="l"/>
                          <a:tab pos="4914900" algn="r"/>
                        </a:tabLst>
                      </a:pPr>
                      <a:r>
                        <a:rPr lang="el-GR" sz="1800" smtClean="0">
                          <a:latin typeface="Times New Roman"/>
                          <a:ea typeface="Times New Roman"/>
                          <a:sym typeface="Wingdings"/>
                        </a:rPr>
                        <a:t></a:t>
                      </a:r>
                      <a:r>
                        <a:rPr lang="el-GR" sz="1800" smtClean="0">
                          <a:latin typeface="Times New Roman"/>
                          <a:ea typeface="Times New Roman"/>
                        </a:rPr>
                        <a:t>Χημικοί</a:t>
                      </a:r>
                    </a:p>
                    <a:p>
                      <a:pPr algn="ctr">
                        <a:spcAft>
                          <a:spcPct val="0"/>
                        </a:spcAft>
                        <a:tabLst>
                          <a:tab pos="114300" algn="l"/>
                          <a:tab pos="4914900" algn="r"/>
                        </a:tabLst>
                      </a:pPr>
                      <a:r>
                        <a:rPr lang="el-GR" sz="1800" smtClean="0">
                          <a:latin typeface="Times New Roman"/>
                          <a:ea typeface="Times New Roman"/>
                        </a:rPr>
                        <a:t>         </a:t>
                      </a:r>
                      <a:r>
                        <a:rPr lang="el-GR" sz="1800" smtClean="0">
                          <a:latin typeface="Times New Roman"/>
                          <a:ea typeface="Times New Roman"/>
                          <a:sym typeface="Wingdings"/>
                        </a:rPr>
                        <a:t></a:t>
                      </a:r>
                      <a:r>
                        <a:rPr lang="el-GR" sz="1800" smtClean="0">
                          <a:latin typeface="Times New Roman"/>
                          <a:ea typeface="Times New Roman"/>
                        </a:rPr>
                        <a:t>Μηχανολόγοι </a:t>
                      </a:r>
                    </a:p>
                    <a:p>
                      <a:pPr algn="ctr">
                        <a:spcAft>
                          <a:spcPct val="0"/>
                        </a:spcAft>
                        <a:tabLst>
                          <a:tab pos="114300" algn="l"/>
                          <a:tab pos="4914900" algn="r"/>
                        </a:tabLst>
                      </a:pPr>
                      <a:r>
                        <a:rPr lang="el-GR" sz="1800" smtClean="0">
                          <a:latin typeface="Times New Roman"/>
                          <a:ea typeface="Times New Roman"/>
                        </a:rPr>
                        <a:t>                  </a:t>
                      </a:r>
                      <a:r>
                        <a:rPr lang="el-GR" sz="1800" smtClean="0">
                          <a:latin typeface="Times New Roman"/>
                          <a:ea typeface="Times New Roman"/>
                          <a:sym typeface="Wingdings"/>
                        </a:rPr>
                        <a:t></a:t>
                      </a:r>
                      <a:r>
                        <a:rPr lang="el-GR" sz="1800" smtClean="0">
                          <a:latin typeface="Times New Roman"/>
                          <a:ea typeface="Times New Roman"/>
                        </a:rPr>
                        <a:t>Ηλεκτρολόγοι κ.ά.</a:t>
                      </a:r>
                    </a:p>
                    <a:p>
                      <a:pPr algn="ctr">
                        <a:spcAft>
                          <a:spcPct val="0"/>
                        </a:spcAft>
                        <a:tabLst>
                          <a:tab pos="114300" algn="l"/>
                          <a:tab pos="4914900" algn="r"/>
                        </a:tabLst>
                      </a:pPr>
                      <a:endParaRPr lang="el-GR" sz="180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el-GR" sz="2000" smtClean="0">
                          <a:latin typeface="Times New Roman"/>
                        </a:rPr>
                        <a:t> </a:t>
                      </a:r>
                      <a:r>
                        <a:rPr lang="el-GR" sz="2000" b="1" u="sng" smtClean="0">
                          <a:latin typeface="Arial Black"/>
                          <a:ea typeface="Times New Roman"/>
                        </a:rPr>
                        <a:t>*</a:t>
                      </a:r>
                      <a:r>
                        <a:rPr lang="el-GR" sz="2000" b="1" u="sng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Εργαλεία – μηχανήματα</a:t>
                      </a:r>
                      <a:endParaRPr lang="el-GR" sz="2000" b="1" u="none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el-GR" sz="2000" u="none" baseline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               </a:t>
                      </a:r>
                      <a:r>
                        <a:rPr lang="el-GR" sz="180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el-GR" sz="180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sym typeface="Wingdings 3"/>
                        </a:rPr>
                        <a:t></a:t>
                      </a:r>
                      <a:r>
                        <a:rPr lang="el-GR" sz="180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Μηχανές καθαρισμού</a:t>
                      </a:r>
                      <a:endParaRPr lang="el-GR" sz="180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el-GR" sz="180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     </a:t>
                      </a:r>
                      <a:r>
                        <a:rPr lang="el-GR" sz="180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sym typeface="Wingdings 3"/>
                        </a:rPr>
                        <a:t></a:t>
                      </a:r>
                      <a:r>
                        <a:rPr lang="el-GR" sz="180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Αναμικτήρες,</a:t>
                      </a:r>
                      <a:endParaRPr lang="el-GR" sz="180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el-GR" sz="180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         </a:t>
                      </a:r>
                      <a:r>
                        <a:rPr lang="el-GR" sz="180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sym typeface="Wingdings 3"/>
                        </a:rPr>
                        <a:t></a:t>
                      </a:r>
                      <a:r>
                        <a:rPr lang="el-GR" sz="180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Πεντακύλινδρο</a:t>
                      </a:r>
                    </a:p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el-GR" sz="180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l-GR" sz="180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sym typeface="Wingdings 3"/>
                        </a:rPr>
                        <a:t></a:t>
                      </a:r>
                      <a:r>
                        <a:rPr lang="el-GR" sz="180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Καλούπια</a:t>
                      </a:r>
                    </a:p>
                    <a:p>
                      <a:pPr algn="l">
                        <a:spcAft>
                          <a:spcPct val="0"/>
                        </a:spcAft>
                      </a:pPr>
                      <a:r>
                        <a:rPr lang="el-GR" sz="1800" baseline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                           </a:t>
                      </a:r>
                      <a:r>
                        <a:rPr lang="el-GR" sz="180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sym typeface="Wingdings 3"/>
                        </a:rPr>
                        <a:t></a:t>
                      </a:r>
                      <a:r>
                        <a:rPr lang="el-GR" sz="180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Κόνσες </a:t>
                      </a:r>
                      <a:endParaRPr lang="el-GR" sz="180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el-GR" sz="180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               </a:t>
                      </a:r>
                      <a:r>
                        <a:rPr lang="el-GR" sz="180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sym typeface="Wingdings 3"/>
                        </a:rPr>
                        <a:t></a:t>
                      </a:r>
                      <a:r>
                        <a:rPr lang="el-GR" sz="180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Αυτόματες μηχανές </a:t>
                      </a:r>
                      <a:endParaRPr lang="el-GR" sz="180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el-GR" sz="180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              συσκευασίας-περιτυλίγματος</a:t>
                      </a:r>
                      <a:endParaRPr lang="el-GR" sz="180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el-GR" sz="180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          </a:t>
                      </a:r>
                      <a:r>
                        <a:rPr lang="el-GR" sz="180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sym typeface="Wingdings 3"/>
                        </a:rPr>
                        <a:t></a:t>
                      </a:r>
                      <a:r>
                        <a:rPr lang="el-GR" sz="180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Αυτόματα ειδικά  </a:t>
                      </a:r>
                      <a:endParaRPr lang="el-GR" sz="180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el-GR" sz="180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                      μηχανήματα όπου γίνεται</a:t>
                      </a:r>
                      <a:endParaRPr lang="el-GR" sz="180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el-GR" sz="180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         το καβούρντισμα. </a:t>
                      </a:r>
                    </a:p>
                    <a:p>
                      <a:pPr algn="ctr">
                        <a:spcAft>
                          <a:spcPct val="0"/>
                        </a:spcAft>
                      </a:pPr>
                      <a:endParaRPr lang="el-GR" sz="180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el-GR" sz="1800" b="1" smtClean="0">
                          <a:latin typeface="Times New Roman"/>
                        </a:rPr>
                        <a:t> </a:t>
                      </a:r>
                      <a:r>
                        <a:rPr lang="el-GR" sz="2000" b="1" u="sng" kern="120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*Γνώσεις ( πληροφορίες ) </a:t>
                      </a:r>
                    </a:p>
                    <a:p>
                      <a:pPr algn="l">
                        <a:spcAft>
                          <a:spcPct val="0"/>
                        </a:spcAft>
                      </a:pPr>
                      <a:r>
                        <a:rPr lang="el-GR" sz="180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     </a:t>
                      </a:r>
                      <a:endParaRPr lang="el-GR" sz="1800">
                        <a:latin typeface="Times New Roman"/>
                        <a:ea typeface="Times New Roman"/>
                      </a:endParaRPr>
                    </a:p>
                  </a:txBody>
                  <a:tcPr marL="37431" marR="374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2 - TextBox"/>
          <p:cNvSpPr txBox="1"/>
          <p:nvPr/>
        </p:nvSpPr>
        <p:spPr>
          <a:xfrm>
            <a:off x="395536" y="0"/>
            <a:ext cx="8280920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/>
          </a:lstStyle>
          <a:p>
            <a:pPr algn="ctr"/>
            <a:r>
              <a:rPr lang="el-GR" sz="2800" b="1" smtClean="0"/>
              <a:t>Παράδειγμα   ΕΙΣΡΟΩΝ σε  Σοκολατοβιομηχανία</a:t>
            </a:r>
            <a:endParaRPr lang="el-GR" sz="28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>
        <p:sndAc>
          <p:stSnd>
            <p:snd r:embed="rId2" name="chimes.wav"/>
          </p:stSnd>
        </p:sndAc>
      </p:transition>
    </mc:Choice>
    <mc:Fallback>
      <p:transition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Σειρήνα ήχο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Πίνακας"/>
          <p:cNvGraphicFramePr>
            <a:graphicFrameLocks noGrp="1"/>
          </p:cNvGraphicFramePr>
          <p:nvPr/>
        </p:nvGraphicFramePr>
        <p:xfrm>
          <a:off x="467544" y="188640"/>
          <a:ext cx="8352928" cy="6398463"/>
        </p:xfrm>
        <a:graphic>
          <a:graphicData uri="http://schemas.openxmlformats.org/drawingml/2006/table">
            <a:tbl>
              <a:tblPr/>
              <a:tblGrid>
                <a:gridCol w="8352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48364">
                <a:tc>
                  <a:txBody>
                    <a:bodyPr/>
                    <a:lstStyle>
                      <a:defPPr/>
                    </a:lstStyle>
                    <a:p>
                      <a:pPr algn="ctr">
                        <a:spcAft>
                          <a:spcPct val="0"/>
                        </a:spcAft>
                        <a:tabLst>
                          <a:tab pos="114300" algn="l"/>
                          <a:tab pos="4914900" algn="r"/>
                        </a:tabLst>
                      </a:pPr>
                      <a:r>
                        <a:rPr lang="el-GR" sz="2400" smtClean="0">
                          <a:latin typeface="Arial Black"/>
                          <a:ea typeface="Times New Roman"/>
                        </a:rPr>
                        <a:t>Παράδειγμα</a:t>
                      </a:r>
                      <a:r>
                        <a:rPr lang="el-GR" sz="2400" baseline="0" smtClean="0">
                          <a:latin typeface="Arial Black"/>
                          <a:ea typeface="Times New Roman"/>
                        </a:rPr>
                        <a:t> </a:t>
                      </a:r>
                      <a:r>
                        <a:rPr lang="el-GR" sz="2400" smtClean="0">
                          <a:latin typeface="Arial Black"/>
                          <a:ea typeface="Times New Roman"/>
                        </a:rPr>
                        <a:t>Διαδικασίας παραγωγής σε Σοκολατοβιομηχανία</a:t>
                      </a:r>
                      <a:endParaRPr lang="el-GR" sz="2400">
                        <a:latin typeface="Times New Roman"/>
                        <a:ea typeface="Times New Roman"/>
                      </a:endParaRPr>
                    </a:p>
                  </a:txBody>
                  <a:tcPr marL="37431" marR="374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50099">
                <a:tc>
                  <a:txBody>
                    <a:bodyPr/>
                    <a:lstStyle>
                      <a:defPPr/>
                    </a:lstStyle>
                    <a:p>
                      <a:pPr>
                        <a:spcAft>
                          <a:spcPct val="0"/>
                        </a:spcAft>
                      </a:pPr>
                      <a:endParaRPr lang="el-GR" sz="16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el-GR" sz="1600"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el-GR" sz="1800">
                          <a:latin typeface="Times New Roman"/>
                          <a:ea typeface="Times New Roman"/>
                          <a:sym typeface="Wingdings"/>
                        </a:rPr>
                        <a:t></a:t>
                      </a:r>
                      <a:r>
                        <a:rPr lang="el-GR" sz="1800">
                          <a:latin typeface="Times New Roman"/>
                          <a:ea typeface="Times New Roman"/>
                        </a:rPr>
                        <a:t> Συγκομιδή καρπών κακάο</a:t>
                      </a:r>
                    </a:p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el-GR" sz="1800">
                          <a:latin typeface="Times New Roman"/>
                          <a:ea typeface="Times New Roman"/>
                        </a:rPr>
                        <a:t>           </a:t>
                      </a:r>
                      <a:r>
                        <a:rPr lang="el-GR" sz="1800">
                          <a:latin typeface="Times New Roman"/>
                          <a:ea typeface="Times New Roman"/>
                          <a:sym typeface="Wingdings 3"/>
                        </a:rPr>
                        <a:t></a:t>
                      </a:r>
                      <a:endParaRPr lang="el-GR" sz="18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el-GR" sz="1800"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el-GR" sz="1800">
                          <a:latin typeface="Times New Roman"/>
                          <a:ea typeface="Times New Roman"/>
                          <a:sym typeface="Wingdings"/>
                        </a:rPr>
                        <a:t></a:t>
                      </a:r>
                      <a:r>
                        <a:rPr lang="el-GR" sz="1800">
                          <a:latin typeface="Times New Roman"/>
                          <a:ea typeface="Times New Roman"/>
                        </a:rPr>
                        <a:t> Καβούρντισμα</a:t>
                      </a:r>
                    </a:p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el-GR" sz="1800">
                          <a:latin typeface="Times New Roman"/>
                          <a:ea typeface="Times New Roman"/>
                        </a:rPr>
                        <a:t>           </a:t>
                      </a:r>
                      <a:r>
                        <a:rPr lang="el-GR" sz="1800">
                          <a:latin typeface="Times New Roman"/>
                          <a:ea typeface="Times New Roman"/>
                          <a:sym typeface="Wingdings 3"/>
                        </a:rPr>
                        <a:t></a:t>
                      </a:r>
                      <a:endParaRPr lang="el-GR" sz="18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el-GR" sz="1800">
                          <a:latin typeface="Times New Roman"/>
                          <a:ea typeface="Times New Roman"/>
                          <a:sym typeface="Wingdings"/>
                        </a:rPr>
                        <a:t></a:t>
                      </a:r>
                      <a:r>
                        <a:rPr lang="el-GR" sz="1800">
                          <a:latin typeface="Times New Roman"/>
                          <a:ea typeface="Times New Roman"/>
                        </a:rPr>
                        <a:t>  Ξεφλούδισμα</a:t>
                      </a:r>
                    </a:p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el-GR" sz="1800">
                          <a:latin typeface="Times New Roman"/>
                          <a:ea typeface="Times New Roman"/>
                        </a:rPr>
                        <a:t>           </a:t>
                      </a:r>
                      <a:r>
                        <a:rPr lang="el-GR" sz="1800">
                          <a:latin typeface="Times New Roman"/>
                          <a:ea typeface="Times New Roman"/>
                          <a:sym typeface="Wingdings 3"/>
                        </a:rPr>
                        <a:t></a:t>
                      </a:r>
                      <a:endParaRPr lang="el-GR" sz="18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el-GR" sz="1800"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el-GR" sz="1800">
                          <a:latin typeface="Times New Roman"/>
                          <a:ea typeface="Times New Roman"/>
                          <a:sym typeface="Wingdings"/>
                        </a:rPr>
                        <a:t></a:t>
                      </a:r>
                      <a:r>
                        <a:rPr lang="el-GR" sz="1800">
                          <a:latin typeface="Times New Roman"/>
                          <a:ea typeface="Times New Roman"/>
                        </a:rPr>
                        <a:t> Άλεση</a:t>
                      </a:r>
                    </a:p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el-GR" sz="1800">
                          <a:latin typeface="Times New Roman"/>
                          <a:ea typeface="Times New Roman"/>
                        </a:rPr>
                        <a:t>           </a:t>
                      </a:r>
                      <a:r>
                        <a:rPr lang="el-GR" sz="1800">
                          <a:latin typeface="Times New Roman"/>
                          <a:ea typeface="Times New Roman"/>
                          <a:sym typeface="Wingdings 3"/>
                        </a:rPr>
                        <a:t></a:t>
                      </a:r>
                      <a:endParaRPr lang="el-GR" sz="18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el-GR" sz="1800"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el-GR" sz="1800">
                          <a:latin typeface="Times New Roman"/>
                          <a:ea typeface="Times New Roman"/>
                          <a:sym typeface="Wingdings"/>
                        </a:rPr>
                        <a:t></a:t>
                      </a:r>
                      <a:r>
                        <a:rPr lang="el-GR" sz="1800">
                          <a:latin typeface="Times New Roman"/>
                          <a:ea typeface="Times New Roman"/>
                        </a:rPr>
                        <a:t> Ανάμειξη</a:t>
                      </a:r>
                    </a:p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el-GR" sz="1800">
                          <a:latin typeface="Times New Roman"/>
                          <a:ea typeface="Times New Roman"/>
                        </a:rPr>
                        <a:t>           </a:t>
                      </a:r>
                      <a:r>
                        <a:rPr lang="el-GR" sz="1800">
                          <a:latin typeface="Times New Roman"/>
                          <a:ea typeface="Times New Roman"/>
                          <a:sym typeface="Wingdings 3"/>
                        </a:rPr>
                        <a:t></a:t>
                      </a:r>
                      <a:endParaRPr lang="el-GR" sz="18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el-GR" sz="1800"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el-GR" sz="1800">
                          <a:latin typeface="Times New Roman"/>
                          <a:ea typeface="Times New Roman"/>
                          <a:sym typeface="Wingdings"/>
                        </a:rPr>
                        <a:t></a:t>
                      </a:r>
                      <a:r>
                        <a:rPr lang="el-GR" sz="1800">
                          <a:latin typeface="Times New Roman"/>
                          <a:ea typeface="Times New Roman"/>
                        </a:rPr>
                        <a:t> Ραφινάρισμα</a:t>
                      </a:r>
                    </a:p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el-GR" sz="1800">
                          <a:latin typeface="Times New Roman"/>
                          <a:ea typeface="Times New Roman"/>
                        </a:rPr>
                        <a:t>           </a:t>
                      </a:r>
                      <a:r>
                        <a:rPr lang="el-GR" sz="1800">
                          <a:latin typeface="Times New Roman"/>
                          <a:ea typeface="Times New Roman"/>
                          <a:sym typeface="Wingdings 3"/>
                        </a:rPr>
                        <a:t></a:t>
                      </a:r>
                      <a:endParaRPr lang="el-GR" sz="18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el-GR" sz="1800"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el-GR" sz="1800">
                          <a:latin typeface="Times New Roman"/>
                          <a:ea typeface="Times New Roman"/>
                          <a:sym typeface="Wingdings"/>
                        </a:rPr>
                        <a:t></a:t>
                      </a:r>
                      <a:r>
                        <a:rPr lang="el-GR" sz="1800">
                          <a:latin typeface="Times New Roman"/>
                          <a:ea typeface="Times New Roman"/>
                        </a:rPr>
                        <a:t> Κονσάρισμα</a:t>
                      </a:r>
                    </a:p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el-GR" sz="1800">
                          <a:latin typeface="Times New Roman"/>
                          <a:ea typeface="Times New Roman"/>
                        </a:rPr>
                        <a:t>           </a:t>
                      </a:r>
                      <a:r>
                        <a:rPr lang="el-GR" sz="1800">
                          <a:latin typeface="Times New Roman"/>
                          <a:ea typeface="Times New Roman"/>
                          <a:sym typeface="Wingdings 3"/>
                        </a:rPr>
                        <a:t></a:t>
                      </a:r>
                      <a:endParaRPr lang="el-GR" sz="18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el-GR" sz="1800"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el-GR" sz="1800">
                          <a:latin typeface="Times New Roman"/>
                          <a:ea typeface="Times New Roman"/>
                          <a:sym typeface="Wingdings"/>
                        </a:rPr>
                        <a:t></a:t>
                      </a:r>
                      <a:r>
                        <a:rPr lang="el-GR" sz="1800">
                          <a:latin typeface="Times New Roman"/>
                          <a:ea typeface="Times New Roman"/>
                        </a:rPr>
                        <a:t> Στερεοποίηση σε φόρμες</a:t>
                      </a:r>
                    </a:p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el-GR" sz="1800">
                          <a:latin typeface="Times New Roman"/>
                          <a:ea typeface="Times New Roman"/>
                        </a:rPr>
                        <a:t>           </a:t>
                      </a:r>
                      <a:r>
                        <a:rPr lang="el-GR" sz="1800">
                          <a:latin typeface="Times New Roman"/>
                          <a:ea typeface="Times New Roman"/>
                          <a:sym typeface="Wingdings 3"/>
                        </a:rPr>
                        <a:t></a:t>
                      </a:r>
                      <a:endParaRPr lang="el-GR" sz="18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el-GR" sz="1800"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el-GR" sz="1800">
                          <a:latin typeface="Times New Roman"/>
                          <a:ea typeface="Times New Roman"/>
                          <a:sym typeface="Wingdings"/>
                        </a:rPr>
                        <a:t></a:t>
                      </a:r>
                      <a:r>
                        <a:rPr lang="el-GR" sz="1800">
                          <a:latin typeface="Times New Roman"/>
                          <a:ea typeface="Times New Roman"/>
                        </a:rPr>
                        <a:t> Συσκευασία</a:t>
                      </a:r>
                    </a:p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el-GR" sz="1800">
                          <a:latin typeface="Times New Roman"/>
                          <a:ea typeface="Times New Roman"/>
                        </a:rPr>
                        <a:t>           </a:t>
                      </a:r>
                      <a:r>
                        <a:rPr lang="el-GR" sz="1800">
                          <a:latin typeface="Times New Roman"/>
                          <a:ea typeface="Times New Roman"/>
                          <a:sym typeface="Wingdings 3"/>
                        </a:rPr>
                        <a:t></a:t>
                      </a:r>
                      <a:endParaRPr lang="el-GR" sz="18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el-GR" sz="1800"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el-GR" sz="1800">
                          <a:latin typeface="Times New Roman"/>
                          <a:ea typeface="Times New Roman"/>
                          <a:sym typeface="Wingdings"/>
                        </a:rPr>
                        <a:t></a:t>
                      </a:r>
                      <a:r>
                        <a:rPr lang="el-GR" sz="1800">
                          <a:latin typeface="Times New Roman"/>
                          <a:ea typeface="Times New Roman"/>
                        </a:rPr>
                        <a:t> Αποθήκευση</a:t>
                      </a:r>
                    </a:p>
                  </a:txBody>
                  <a:tcPr marL="37431" marR="374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>
        <p:sndAc>
          <p:stSnd>
            <p:snd r:embed="rId2" name="chimes.wav"/>
          </p:stSnd>
        </p:sndAc>
      </p:transition>
    </mc:Choice>
    <mc:Fallback>
      <p:transition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Πίνακας"/>
          <p:cNvGraphicFramePr>
            <a:graphicFrameLocks noGrp="1"/>
          </p:cNvGraphicFramePr>
          <p:nvPr/>
        </p:nvGraphicFramePr>
        <p:xfrm>
          <a:off x="251520" y="332656"/>
          <a:ext cx="8640960" cy="6170947"/>
        </p:xfrm>
        <a:graphic>
          <a:graphicData uri="http://schemas.openxmlformats.org/drawingml/2006/table">
            <a:tbl>
              <a:tblPr/>
              <a:tblGrid>
                <a:gridCol w="4320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4500">
                <a:tc gridSpan="2">
                  <a:txBody>
                    <a:bodyPr/>
                    <a:lstStyle>
                      <a:defPPr/>
                    </a:lstStyle>
                    <a:p>
                      <a:pPr algn="ctr">
                        <a:spcAft>
                          <a:spcPct val="0"/>
                        </a:spcAft>
                        <a:tabLst>
                          <a:tab pos="114300" algn="l"/>
                          <a:tab pos="4914900" algn="r"/>
                        </a:tabLst>
                      </a:pPr>
                      <a:r>
                        <a:rPr lang="el-GR" sz="2400" u="none" smtClean="0">
                          <a:latin typeface="Arial Black"/>
                          <a:ea typeface="Times New Roman"/>
                        </a:rPr>
                        <a:t>Παράδειγμα εκροών</a:t>
                      </a:r>
                      <a:r>
                        <a:rPr lang="el-GR" sz="2400" u="none" baseline="0" smtClean="0">
                          <a:latin typeface="Arial Black"/>
                          <a:ea typeface="Times New Roman"/>
                        </a:rPr>
                        <a:t> σε Σοκολατοβιομηχανία</a:t>
                      </a:r>
                      <a:endParaRPr lang="el-GR" sz="2400" u="none">
                        <a:latin typeface="Times New Roman"/>
                        <a:ea typeface="Times New Roman"/>
                      </a:endParaRPr>
                    </a:p>
                  </a:txBody>
                  <a:tcPr marL="37431" marR="374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defPPr/>
                    </a:lstStyle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6447">
                <a:tc>
                  <a:txBody>
                    <a:bodyPr/>
                    <a:lstStyle>
                      <a:defPPr/>
                    </a:lstStyle>
                    <a:p>
                      <a:pPr algn="l">
                        <a:spcAft>
                          <a:spcPct val="0"/>
                        </a:spcAft>
                      </a:pPr>
                      <a:endParaRPr lang="el-GR" sz="2400" u="sng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ct val="0"/>
                        </a:spcAft>
                        <a:buFont typeface="Wingdings" pitchFamily="2" charset="2"/>
                        <a:buNone/>
                      </a:pPr>
                      <a:r>
                        <a:rPr lang="el-GR" sz="2400" u="none" baseline="0" smtClean="0">
                          <a:latin typeface="Times New Roman"/>
                          <a:ea typeface="Times New Roman"/>
                        </a:rPr>
                        <a:t>          </a:t>
                      </a:r>
                      <a:r>
                        <a:rPr lang="el-GR" sz="2800" u="sng" smtClean="0">
                          <a:latin typeface="Times New Roman"/>
                          <a:ea typeface="Times New Roman"/>
                          <a:sym typeface="Wingdings"/>
                        </a:rPr>
                        <a:t></a:t>
                      </a:r>
                      <a:r>
                        <a:rPr lang="el-GR" sz="2800" u="none" baseline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l-GR" sz="2800" u="sng" smtClean="0">
                          <a:latin typeface="Times New Roman"/>
                          <a:ea typeface="Times New Roman"/>
                        </a:rPr>
                        <a:t>Προϊόντα</a:t>
                      </a:r>
                    </a:p>
                    <a:p>
                      <a:pPr algn="l">
                        <a:spcAft>
                          <a:spcPct val="0"/>
                        </a:spcAft>
                        <a:buFont typeface="Wingdings" pitchFamily="2" charset="2"/>
                        <a:buNone/>
                      </a:pPr>
                      <a:endParaRPr lang="el-GR" sz="2400" u="sng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l">
                        <a:spcAft>
                          <a:spcPct val="0"/>
                        </a:spcAft>
                        <a:buFont typeface="Symbol"/>
                        <a:buNone/>
                        <a:tabLst>
                          <a:tab pos="457200" algn="l"/>
                        </a:tabLst>
                      </a:pPr>
                      <a:r>
                        <a:rPr lang="el-GR" sz="2400" u="none" smtClean="0">
                          <a:latin typeface="Times New Roman"/>
                          <a:ea typeface="Times New Roman"/>
                        </a:rPr>
                        <a:t>         </a:t>
                      </a:r>
                      <a:r>
                        <a:rPr lang="el-GR" sz="2400" u="none" smtClean="0">
                          <a:latin typeface="Times New Roman"/>
                          <a:ea typeface="Times New Roman"/>
                          <a:sym typeface="Wingdings"/>
                        </a:rPr>
                        <a:t> </a:t>
                      </a:r>
                      <a:r>
                        <a:rPr lang="el-GR" sz="2400" u="none" smtClean="0">
                          <a:latin typeface="Times New Roman"/>
                          <a:ea typeface="Times New Roman"/>
                        </a:rPr>
                        <a:t> Σοκολάτες  διάφορες .</a:t>
                      </a:r>
                      <a:endParaRPr lang="el-GR" sz="2400" u="none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l">
                        <a:spcAft>
                          <a:spcPct val="0"/>
                        </a:spcAft>
                        <a:buFont typeface="Symbol"/>
                        <a:buNone/>
                        <a:tabLst>
                          <a:tab pos="457200" algn="l"/>
                        </a:tabLst>
                      </a:pPr>
                      <a:r>
                        <a:rPr lang="el-GR" sz="2400" u="none" smtClean="0">
                          <a:latin typeface="Times New Roman"/>
                          <a:ea typeface="Times New Roman"/>
                        </a:rPr>
                        <a:t>         </a:t>
                      </a:r>
                      <a:r>
                        <a:rPr lang="el-GR" sz="2400" u="none" smtClean="0">
                          <a:latin typeface="Times New Roman"/>
                          <a:ea typeface="Times New Roman"/>
                          <a:sym typeface="Wingdings"/>
                        </a:rPr>
                        <a:t> </a:t>
                      </a:r>
                      <a:r>
                        <a:rPr lang="el-GR" sz="2400" u="none" smtClean="0">
                          <a:latin typeface="Times New Roman"/>
                          <a:ea typeface="Times New Roman"/>
                        </a:rPr>
                        <a:t>Ταμπλέτες  </a:t>
                      </a:r>
                      <a:r>
                        <a:rPr lang="el-GR" sz="2400" u="none">
                          <a:latin typeface="Times New Roman"/>
                          <a:ea typeface="Times New Roman"/>
                        </a:rPr>
                        <a:t>(με    </a:t>
                      </a:r>
                      <a:r>
                        <a:rPr lang="el-GR" sz="2400" u="none" smtClean="0">
                          <a:latin typeface="Times New Roman"/>
                          <a:ea typeface="Times New Roman"/>
                        </a:rPr>
                        <a:t>βάφλα,</a:t>
                      </a:r>
                    </a:p>
                    <a:p>
                      <a:pPr marL="342900" lvl="0" indent="-342900" algn="l">
                        <a:spcAft>
                          <a:spcPct val="0"/>
                        </a:spcAft>
                        <a:buFont typeface="Symbol"/>
                        <a:buNone/>
                        <a:tabLst>
                          <a:tab pos="457200" algn="l"/>
                        </a:tabLst>
                      </a:pPr>
                      <a:r>
                        <a:rPr lang="el-GR" sz="2400" u="none" smtClean="0">
                          <a:latin typeface="Times New Roman"/>
                          <a:ea typeface="Times New Roman"/>
                        </a:rPr>
                        <a:t>                                   μπισκότα).      </a:t>
                      </a:r>
                      <a:endParaRPr lang="el-GR" sz="2400" u="none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l">
                        <a:spcAft>
                          <a:spcPct val="0"/>
                        </a:spcAft>
                        <a:buFont typeface="Symbol"/>
                        <a:buNone/>
                        <a:tabLst>
                          <a:tab pos="457200" algn="l"/>
                        </a:tabLst>
                      </a:pPr>
                      <a:r>
                        <a:rPr lang="el-GR" sz="2400" u="none" smtClean="0">
                          <a:latin typeface="Times New Roman"/>
                          <a:ea typeface="Times New Roman"/>
                        </a:rPr>
                        <a:t>         </a:t>
                      </a:r>
                      <a:r>
                        <a:rPr lang="el-GR" sz="2400" u="none" smtClean="0">
                          <a:latin typeface="Times New Roman"/>
                          <a:ea typeface="Times New Roman"/>
                          <a:sym typeface="Wingdings"/>
                        </a:rPr>
                        <a:t> </a:t>
                      </a:r>
                      <a:r>
                        <a:rPr lang="el-GR" sz="2400" u="none" smtClean="0">
                          <a:latin typeface="Times New Roman"/>
                          <a:ea typeface="Times New Roman"/>
                        </a:rPr>
                        <a:t>Γκοφρέτες </a:t>
                      </a:r>
                      <a:endParaRPr lang="el-GR" sz="2400" u="none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l">
                        <a:spcAft>
                          <a:spcPct val="0"/>
                        </a:spcAft>
                        <a:buFont typeface="Symbol"/>
                        <a:buNone/>
                        <a:tabLst>
                          <a:tab pos="457200" algn="l"/>
                        </a:tabLst>
                      </a:pPr>
                      <a:r>
                        <a:rPr lang="el-GR" sz="2400" u="none" smtClean="0">
                          <a:latin typeface="Times New Roman"/>
                          <a:ea typeface="Times New Roman"/>
                        </a:rPr>
                        <a:t>         </a:t>
                      </a:r>
                      <a:r>
                        <a:rPr lang="el-GR" sz="2400" u="none" smtClean="0">
                          <a:latin typeface="Times New Roman"/>
                          <a:ea typeface="Times New Roman"/>
                          <a:sym typeface="Wingdings"/>
                        </a:rPr>
                        <a:t> </a:t>
                      </a:r>
                      <a:r>
                        <a:rPr lang="el-GR" sz="2400" u="none" smtClean="0">
                          <a:latin typeface="Times New Roman"/>
                          <a:ea typeface="Times New Roman"/>
                        </a:rPr>
                        <a:t>Σοκοφρέτες </a:t>
                      </a:r>
                      <a:endParaRPr lang="el-GR" sz="2400" u="none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l">
                        <a:spcAft>
                          <a:spcPct val="0"/>
                        </a:spcAft>
                        <a:buFont typeface="Symbol"/>
                        <a:buNone/>
                        <a:tabLst>
                          <a:tab pos="457200" algn="l"/>
                        </a:tabLst>
                      </a:pPr>
                      <a:r>
                        <a:rPr lang="el-GR" sz="2400" u="none" smtClean="0">
                          <a:latin typeface="Times New Roman"/>
                          <a:ea typeface="Times New Roman"/>
                        </a:rPr>
                        <a:t>         </a:t>
                      </a:r>
                      <a:r>
                        <a:rPr lang="el-GR" sz="2400" u="none" smtClean="0">
                          <a:latin typeface="Times New Roman"/>
                          <a:ea typeface="Times New Roman"/>
                          <a:sym typeface="Wingdings"/>
                        </a:rPr>
                        <a:t></a:t>
                      </a:r>
                      <a:r>
                        <a:rPr lang="el-GR" sz="2400" u="none" smtClean="0">
                          <a:latin typeface="Times New Roman"/>
                          <a:ea typeface="Times New Roman"/>
                        </a:rPr>
                        <a:t> Σοκολατάκια      μικρού</a:t>
                      </a:r>
                    </a:p>
                    <a:p>
                      <a:pPr marL="342900" lvl="0" indent="-342900" algn="l">
                        <a:spcAft>
                          <a:spcPct val="0"/>
                        </a:spcAft>
                        <a:buFont typeface="Symbol"/>
                        <a:buNone/>
                        <a:tabLst>
                          <a:tab pos="457200" algn="l"/>
                        </a:tabLst>
                      </a:pPr>
                      <a:r>
                        <a:rPr lang="el-GR" sz="2400" u="none" smtClean="0">
                          <a:latin typeface="Times New Roman"/>
                          <a:ea typeface="Times New Roman"/>
                        </a:rPr>
                        <a:t>                                      μεγέθους</a:t>
                      </a:r>
                      <a:endParaRPr lang="el-GR" sz="2400" u="none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l">
                        <a:spcAft>
                          <a:spcPct val="0"/>
                        </a:spcAft>
                        <a:buFont typeface="Symbol"/>
                        <a:buNone/>
                        <a:tabLst>
                          <a:tab pos="457200" algn="l"/>
                        </a:tabLst>
                      </a:pPr>
                      <a:r>
                        <a:rPr lang="el-GR" sz="2400" u="none" smtClean="0">
                          <a:latin typeface="Times New Roman"/>
                          <a:ea typeface="Times New Roman"/>
                        </a:rPr>
                        <a:t>         </a:t>
                      </a:r>
                      <a:r>
                        <a:rPr lang="el-GR" sz="2400" u="none" smtClean="0">
                          <a:latin typeface="Times New Roman"/>
                          <a:ea typeface="Times New Roman"/>
                          <a:sym typeface="Wingdings"/>
                        </a:rPr>
                        <a:t> </a:t>
                      </a:r>
                      <a:r>
                        <a:rPr lang="el-GR" sz="2400" u="none" smtClean="0">
                          <a:latin typeface="Times New Roman"/>
                          <a:ea typeface="Times New Roman"/>
                        </a:rPr>
                        <a:t>Σοκολατένια  ροφήματα </a:t>
                      </a:r>
                    </a:p>
                    <a:p>
                      <a:pPr marL="342900" lvl="0" indent="-342900" algn="l">
                        <a:spcAft>
                          <a:spcPct val="0"/>
                        </a:spcAft>
                        <a:buFont typeface="Symbol"/>
                        <a:buNone/>
                        <a:tabLst>
                          <a:tab pos="457200" algn="l"/>
                        </a:tabLst>
                      </a:pPr>
                      <a:r>
                        <a:rPr lang="el-GR" sz="2400" u="none" smtClean="0">
                          <a:latin typeface="Times New Roman"/>
                          <a:ea typeface="Times New Roman"/>
                        </a:rPr>
                        <a:t>         </a:t>
                      </a:r>
                      <a:r>
                        <a:rPr lang="el-GR" sz="2400" u="none" smtClean="0">
                          <a:latin typeface="Times New Roman"/>
                          <a:ea typeface="Times New Roman"/>
                          <a:sym typeface="Wingdings"/>
                        </a:rPr>
                        <a:t></a:t>
                      </a:r>
                      <a:r>
                        <a:rPr lang="el-GR" sz="2400" u="none" smtClean="0">
                          <a:latin typeface="Times New Roman"/>
                          <a:ea typeface="Times New Roman"/>
                        </a:rPr>
                        <a:t> Κακάο</a:t>
                      </a:r>
                    </a:p>
                    <a:p>
                      <a:pPr marL="342900" lvl="0" indent="-342900" algn="l">
                        <a:spcAft>
                          <a:spcPct val="0"/>
                        </a:spcAft>
                        <a:buFont typeface="Symbol"/>
                        <a:buNone/>
                        <a:tabLst>
                          <a:tab pos="457200" algn="l"/>
                        </a:tabLst>
                      </a:pPr>
                      <a:endParaRPr lang="el-GR" sz="2400" u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ct val="0"/>
                        </a:spcAft>
                      </a:pPr>
                      <a:r>
                        <a:rPr lang="el-GR" sz="2400" u="sng">
                          <a:latin typeface="Times New Roman"/>
                          <a:ea typeface="Times New Roman"/>
                        </a:rPr>
                        <a:t>  </a:t>
                      </a:r>
                    </a:p>
                    <a:p>
                      <a:pPr algn="l">
                        <a:spcAft>
                          <a:spcPct val="0"/>
                        </a:spcAft>
                      </a:pPr>
                      <a:r>
                        <a:rPr lang="el-GR" sz="2400" u="sng" smtClean="0">
                          <a:latin typeface="Times New Roman"/>
                          <a:ea typeface="Times New Roman"/>
                        </a:rPr>
                        <a:t>.</a:t>
                      </a:r>
                      <a:endParaRPr lang="el-GR" sz="2400" u="sng">
                        <a:latin typeface="Times New Roman"/>
                        <a:ea typeface="Times New Roman"/>
                      </a:endParaRPr>
                    </a:p>
                  </a:txBody>
                  <a:tcPr marL="37431" marR="374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/>
                    </a:lstStyle>
                    <a:p>
                      <a:pPr>
                        <a:spcAft>
                          <a:spcPct val="0"/>
                        </a:spcAft>
                      </a:pPr>
                      <a:r>
                        <a:rPr lang="el-GR" sz="2400" smtClean="0">
                          <a:latin typeface="Times New Roman"/>
                          <a:ea typeface="Times New Roman"/>
                        </a:rPr>
                        <a:t>           </a:t>
                      </a:r>
                    </a:p>
                    <a:p>
                      <a:pPr>
                        <a:spcAft>
                          <a:spcPct val="0"/>
                        </a:spcAft>
                      </a:pPr>
                      <a:r>
                        <a:rPr lang="el-GR" sz="2800" u="none" smtClean="0">
                          <a:latin typeface="Times New Roman"/>
                          <a:ea typeface="Times New Roman"/>
                          <a:sym typeface="Wingdings"/>
                        </a:rPr>
                        <a:t>            </a:t>
                      </a:r>
                      <a:r>
                        <a:rPr lang="el-GR" sz="2800" u="sng" smtClean="0">
                          <a:latin typeface="Times New Roman"/>
                          <a:ea typeface="Times New Roman"/>
                          <a:sym typeface="Wingdings"/>
                        </a:rPr>
                        <a:t></a:t>
                      </a:r>
                      <a:r>
                        <a:rPr lang="el-GR" sz="2800" u="sng" smtClean="0">
                          <a:latin typeface="Times New Roman"/>
                          <a:ea typeface="Times New Roman"/>
                        </a:rPr>
                        <a:t> Απόβλητα</a:t>
                      </a:r>
                      <a:endParaRPr lang="el-GR" sz="280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ct val="0"/>
                        </a:spcAft>
                      </a:pPr>
                      <a:r>
                        <a:rPr lang="el-GR" sz="2400" smtClean="0">
                          <a:latin typeface="Times New Roman"/>
                          <a:ea typeface="Times New Roman"/>
                        </a:rPr>
                        <a:t>          </a:t>
                      </a:r>
                      <a:r>
                        <a:rPr lang="el-GR" sz="2400" smtClean="0">
                          <a:latin typeface="Times New Roman"/>
                          <a:ea typeface="Times New Roman"/>
                          <a:sym typeface="Wingdings 2"/>
                        </a:rPr>
                        <a:t></a:t>
                      </a:r>
                      <a:r>
                        <a:rPr lang="el-GR" sz="2400" smtClean="0">
                          <a:latin typeface="Times New Roman"/>
                          <a:ea typeface="Times New Roman"/>
                        </a:rPr>
                        <a:t> Τα υγρά τα οποία</a:t>
                      </a:r>
                    </a:p>
                    <a:p>
                      <a:pPr>
                        <a:spcAft>
                          <a:spcPct val="0"/>
                        </a:spcAft>
                      </a:pPr>
                      <a:r>
                        <a:rPr lang="el-GR" sz="2400" smtClean="0">
                          <a:latin typeface="Times New Roman"/>
                          <a:ea typeface="Times New Roman"/>
                        </a:rPr>
                        <a:t>               προέρχονται από</a:t>
                      </a:r>
                    </a:p>
                    <a:p>
                      <a:pPr>
                        <a:spcAft>
                          <a:spcPct val="0"/>
                        </a:spcAft>
                      </a:pPr>
                      <a:r>
                        <a:rPr lang="el-GR" sz="2400" smtClean="0">
                          <a:latin typeface="Times New Roman"/>
                          <a:ea typeface="Times New Roman"/>
                        </a:rPr>
                        <a:t>               τον καθαρισµό </a:t>
                      </a:r>
                    </a:p>
                    <a:p>
                      <a:pPr>
                        <a:spcAft>
                          <a:spcPct val="0"/>
                        </a:spcAft>
                      </a:pPr>
                      <a:r>
                        <a:rPr lang="el-GR" sz="2400" smtClean="0">
                          <a:latin typeface="Times New Roman"/>
                          <a:ea typeface="Times New Roman"/>
                        </a:rPr>
                        <a:t>               του εξοπλισμού καθώς</a:t>
                      </a:r>
                    </a:p>
                    <a:p>
                      <a:pPr>
                        <a:spcAft>
                          <a:spcPct val="0"/>
                        </a:spcAft>
                      </a:pPr>
                      <a:r>
                        <a:rPr lang="el-GR" sz="2400" smtClean="0">
                          <a:latin typeface="Times New Roman"/>
                          <a:ea typeface="Times New Roman"/>
                        </a:rPr>
                        <a:t>                και τα λύματα. </a:t>
                      </a:r>
                    </a:p>
                    <a:p>
                      <a:pPr>
                        <a:spcAft>
                          <a:spcPct val="0"/>
                        </a:spcAft>
                      </a:pPr>
                      <a:r>
                        <a:rPr lang="el-GR" sz="2400" smtClean="0">
                          <a:latin typeface="Times New Roman"/>
                          <a:ea typeface="Times New Roman"/>
                        </a:rPr>
                        <a:t>           </a:t>
                      </a:r>
                      <a:r>
                        <a:rPr lang="el-GR" sz="2400" smtClean="0">
                          <a:latin typeface="Times New Roman"/>
                          <a:ea typeface="Times New Roman"/>
                          <a:sym typeface="Wingdings 2"/>
                        </a:rPr>
                        <a:t></a:t>
                      </a:r>
                      <a:r>
                        <a:rPr lang="el-GR" sz="2400" smtClean="0">
                          <a:latin typeface="Times New Roman"/>
                          <a:ea typeface="Times New Roman"/>
                        </a:rPr>
                        <a:t> Διάφορα στερεά.</a:t>
                      </a:r>
                    </a:p>
                    <a:p>
                      <a:pPr>
                        <a:spcAft>
                          <a:spcPct val="0"/>
                        </a:spcAft>
                      </a:pPr>
                      <a:endParaRPr lang="el-GR" sz="240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ct val="0"/>
                        </a:spcAft>
                      </a:pPr>
                      <a:endParaRPr lang="el-GR" sz="240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ct val="0"/>
                        </a:spcAft>
                      </a:pPr>
                      <a:r>
                        <a:rPr lang="el-GR" sz="2400" u="none" baseline="0" smtClean="0">
                          <a:latin typeface="Times New Roman"/>
                          <a:ea typeface="Times New Roman"/>
                          <a:sym typeface="Wingdings"/>
                        </a:rPr>
                        <a:t>            </a:t>
                      </a:r>
                      <a:r>
                        <a:rPr lang="el-GR" sz="2800" u="sng" smtClean="0">
                          <a:latin typeface="Times New Roman"/>
                          <a:ea typeface="Times New Roman"/>
                          <a:sym typeface="Wingdings"/>
                        </a:rPr>
                        <a:t></a:t>
                      </a:r>
                      <a:r>
                        <a:rPr lang="el-GR" sz="2800" u="sng" smtClean="0">
                          <a:latin typeface="Times New Roman"/>
                          <a:ea typeface="Times New Roman"/>
                        </a:rPr>
                        <a:t> Απώλειες</a:t>
                      </a:r>
                    </a:p>
                    <a:p>
                      <a:pPr>
                        <a:spcAft>
                          <a:spcPct val="0"/>
                        </a:spcAft>
                      </a:pPr>
                      <a:endParaRPr lang="el-GR" sz="240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ct val="0"/>
                        </a:spcAft>
                      </a:pPr>
                      <a:r>
                        <a:rPr lang="el-GR" sz="2400" smtClean="0">
                          <a:latin typeface="Times New Roman"/>
                          <a:ea typeface="Times New Roman"/>
                        </a:rPr>
                        <a:t>              </a:t>
                      </a:r>
                      <a:r>
                        <a:rPr lang="el-GR" sz="2400" smtClean="0">
                          <a:latin typeface="Times New Roman"/>
                          <a:ea typeface="Times New Roman"/>
                          <a:sym typeface="Wingdings 2"/>
                        </a:rPr>
                        <a:t></a:t>
                      </a:r>
                      <a:r>
                        <a:rPr lang="el-GR" sz="2400" smtClean="0">
                          <a:latin typeface="Times New Roman"/>
                          <a:ea typeface="Times New Roman"/>
                        </a:rPr>
                        <a:t> Καυσαέρια</a:t>
                      </a:r>
                    </a:p>
                    <a:p>
                      <a:pPr>
                        <a:spcAft>
                          <a:spcPct val="0"/>
                        </a:spcAft>
                      </a:pPr>
                      <a:r>
                        <a:rPr lang="el-GR" sz="2400" smtClean="0">
                          <a:latin typeface="Times New Roman"/>
                          <a:ea typeface="Times New Roman"/>
                        </a:rPr>
                        <a:t>              </a:t>
                      </a:r>
                      <a:r>
                        <a:rPr lang="el-GR" sz="2400" smtClean="0">
                          <a:latin typeface="Times New Roman"/>
                          <a:ea typeface="Times New Roman"/>
                          <a:sym typeface="Wingdings 2"/>
                        </a:rPr>
                        <a:t></a:t>
                      </a:r>
                      <a:r>
                        <a:rPr lang="el-GR" sz="2400" smtClean="0">
                          <a:latin typeface="Times New Roman"/>
                          <a:ea typeface="Times New Roman"/>
                        </a:rPr>
                        <a:t> Αέριοι ρύποι  κ.ά.</a:t>
                      </a:r>
                    </a:p>
                    <a:p>
                      <a:pPr>
                        <a:spcAft>
                          <a:spcPct val="0"/>
                        </a:spcAft>
                      </a:pPr>
                      <a:endParaRPr lang="el-GR" sz="2400">
                        <a:latin typeface="Times New Roman"/>
                        <a:ea typeface="Times New Roman"/>
                      </a:endParaRPr>
                    </a:p>
                  </a:txBody>
                  <a:tcPr marL="37431" marR="37431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>
        <p:sndAc>
          <p:stSnd>
            <p:snd r:embed="rId2" name="chimes.wav"/>
          </p:stSnd>
        </p:sndAc>
      </p:transition>
    </mc:Choice>
    <mc:Fallback>
      <p:transition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7763.0"/>
  <p:tag name="AS_RELEASE_DATE" val="2020.11.14"/>
  <p:tag name="AS_TITLE" val="Aspose.Slides for .NET 4.0 Client Profile"/>
  <p:tag name="AS_VERSION" val="20.1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383</Words>
  <Application>Microsoft Office PowerPoint</Application>
  <PresentationFormat>Προβολή στην οθόνη (4:3)</PresentationFormat>
  <Paragraphs>104</Paragraphs>
  <Slides>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10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18" baseType="lpstr">
      <vt:lpstr>Aharoni</vt:lpstr>
      <vt:lpstr>Arial</vt:lpstr>
      <vt:lpstr>Arial Black</vt:lpstr>
      <vt:lpstr>Calibri</vt:lpstr>
      <vt:lpstr>Symbol</vt:lpstr>
      <vt:lpstr>Times New Roman</vt:lpstr>
      <vt:lpstr>Webdings</vt:lpstr>
      <vt:lpstr>Wingdings</vt:lpstr>
      <vt:lpstr>Wingdings 2</vt:lpstr>
      <vt:lpstr>Wingdings 3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Τεχν_β΄_γυμν.-Οργάνωση επιχείρησης</dc:title>
  <dc:subject>Παρουσίαση της έννοιας, της οργάνωσης και των λειτουργιών των επιχειρήσεων ,για το μάθημα της τεχνολογίας στην β΄τάξη γυμνασίου</dc:subject>
  <dc:creator>ΚΑΘΗΓΗΤΗΣ ΗΡΑΚΛΗΣ ΝΤΟΥΣΗΣ</dc:creator>
  <cp:keywords>τεχνολογίαγυμνασίου,μάθηματεχνολογία,,τεχνολογίαβ΄γυμνασίου,εργασίεςτεχνολογίας,έργασίατεχνολογίαςβ΄γυμνασίου,Ντούσης,1ογυμνάσιοΡέντη,ομαδικόέργο,γραπτήεργασίατεχνολογίας,ομαδικόέργο,ανάθεσηεργασίαςστηντεχνολογία,επιχείρηση,παραγωγή,μακέτα,κατασκευή,παρουσίαση,δραστηριότητεςβ΄τάξης,οργάνωσηεπιχείρησης,λειτουργία,παραγωγικήμονάδα</cp:keywords>
  <cp:lastModifiedBy>Καλώς ήλθατε</cp:lastModifiedBy>
  <cp:revision>73</cp:revision>
  <dcterms:created xsi:type="dcterms:W3CDTF">2011-08-30T11:09:47Z</dcterms:created>
  <dcterms:modified xsi:type="dcterms:W3CDTF">2021-01-11T10:28:45Z</dcterms:modified>
</cp:coreProperties>
</file>