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l-GR" dirty="0" smtClean="0"/>
              <a:t>Ταξινόμηση της επιστημονικής έρευνας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Καθηγητής: Αντώνης </a:t>
            </a:r>
            <a:r>
              <a:rPr lang="el-GR" dirty="0" err="1" smtClean="0"/>
              <a:t>Μπατζάκας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92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Ταξινόμηση της επιστημονικής έρευνας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37360" y="2003369"/>
            <a:ext cx="6858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/>
              <a:t>Ως προς τη δυνατότητα πρακτικής αξιοποίησης των ερευνητικών </a:t>
            </a:r>
            <a:r>
              <a:rPr lang="el-GR" sz="1600" dirty="0" smtClean="0"/>
              <a:t>αποτελεσμάτων</a:t>
            </a:r>
            <a:endParaRPr lang="el-GR" sz="1600" dirty="0"/>
          </a:p>
          <a:p>
            <a:r>
              <a:rPr lang="el-GR" sz="1600" dirty="0" smtClean="0"/>
              <a:t>		</a:t>
            </a:r>
            <a:r>
              <a:rPr lang="el-GR" sz="1600" dirty="0" smtClean="0">
                <a:solidFill>
                  <a:srgbClr val="0070C0"/>
                </a:solidFill>
              </a:rPr>
              <a:t>Βασική </a:t>
            </a:r>
            <a:r>
              <a:rPr lang="el-GR" sz="1600" dirty="0">
                <a:solidFill>
                  <a:srgbClr val="0070C0"/>
                </a:solidFill>
              </a:rPr>
              <a:t>ή θεωρητική έρευνα και εφαρμοσμένη </a:t>
            </a:r>
            <a:r>
              <a:rPr lang="el-GR" sz="1600" dirty="0" smtClean="0">
                <a:solidFill>
                  <a:srgbClr val="0070C0"/>
                </a:solidFill>
              </a:rPr>
              <a:t>έρευνα</a:t>
            </a:r>
          </a:p>
          <a:p>
            <a:endParaRPr lang="el-G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/>
              <a:t>Ως προς τον επιστημονικό </a:t>
            </a:r>
            <a:r>
              <a:rPr lang="el-GR" sz="1600" dirty="0" smtClean="0"/>
              <a:t>κλάδο</a:t>
            </a:r>
            <a:endParaRPr lang="el-GR" sz="1600" dirty="0"/>
          </a:p>
          <a:p>
            <a:r>
              <a:rPr lang="el-GR" sz="1600" dirty="0" smtClean="0"/>
              <a:t>		</a:t>
            </a:r>
            <a:r>
              <a:rPr lang="el-GR" sz="1600" dirty="0">
                <a:solidFill>
                  <a:srgbClr val="0070C0"/>
                </a:solidFill>
              </a:rPr>
              <a:t>Παιδαγωγική</a:t>
            </a:r>
            <a:r>
              <a:rPr lang="el-GR" sz="1600" dirty="0">
                <a:solidFill>
                  <a:srgbClr val="0070C0"/>
                </a:solidFill>
              </a:rPr>
              <a:t>, βιολογική, κοινωνιολογική, </a:t>
            </a:r>
            <a:r>
              <a:rPr lang="el-GR" sz="1600" dirty="0" smtClean="0">
                <a:solidFill>
                  <a:srgbClr val="0070C0"/>
                </a:solidFill>
              </a:rPr>
              <a:t>ιστορική</a:t>
            </a:r>
          </a:p>
          <a:p>
            <a:endParaRPr lang="el-GR" sz="16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/>
              <a:t>Ως προς το χώρο όπου διενεργείται η </a:t>
            </a:r>
            <a:r>
              <a:rPr lang="el-GR" sz="1600" dirty="0" smtClean="0"/>
              <a:t>έρευνα</a:t>
            </a:r>
            <a:endParaRPr lang="el-GR" sz="1600" dirty="0"/>
          </a:p>
          <a:p>
            <a:r>
              <a:rPr lang="el-GR" sz="1600" dirty="0" smtClean="0">
                <a:solidFill>
                  <a:srgbClr val="0070C0"/>
                </a:solidFill>
              </a:rPr>
              <a:t>		Εργαστηριακή</a:t>
            </a:r>
            <a:r>
              <a:rPr lang="el-GR" sz="1600" dirty="0">
                <a:solidFill>
                  <a:srgbClr val="0070C0"/>
                </a:solidFill>
              </a:rPr>
              <a:t>, </a:t>
            </a:r>
            <a:r>
              <a:rPr lang="el-GR" sz="1600" dirty="0" smtClean="0">
                <a:solidFill>
                  <a:srgbClr val="0070C0"/>
                </a:solidFill>
              </a:rPr>
              <a:t>επιτόπια</a:t>
            </a:r>
          </a:p>
          <a:p>
            <a:endParaRPr lang="el-GR" sz="16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/>
              <a:t>Ως προς τον </a:t>
            </a:r>
            <a:r>
              <a:rPr lang="el-GR" sz="1600" dirty="0" smtClean="0"/>
              <a:t>αριθμό </a:t>
            </a:r>
            <a:r>
              <a:rPr lang="el-GR" sz="1600" dirty="0"/>
              <a:t>των εξεταζόμενων </a:t>
            </a:r>
            <a:r>
              <a:rPr lang="el-GR" sz="1600" dirty="0" smtClean="0"/>
              <a:t>ατόμων</a:t>
            </a:r>
            <a:r>
              <a:rPr lang="el-GR" sz="1600" dirty="0" smtClean="0">
                <a:solidFill>
                  <a:srgbClr val="0070C0"/>
                </a:solidFill>
              </a:rPr>
              <a:t>		</a:t>
            </a:r>
          </a:p>
          <a:p>
            <a:r>
              <a:rPr lang="el-GR" sz="1600" dirty="0">
                <a:solidFill>
                  <a:srgbClr val="0070C0"/>
                </a:solidFill>
              </a:rPr>
              <a:t>	</a:t>
            </a:r>
            <a:r>
              <a:rPr lang="el-GR" sz="1600" dirty="0" smtClean="0">
                <a:solidFill>
                  <a:srgbClr val="0070C0"/>
                </a:solidFill>
              </a:rPr>
              <a:t>	Δειγματοληπτική</a:t>
            </a:r>
            <a:r>
              <a:rPr lang="el-GR" sz="1600" dirty="0">
                <a:solidFill>
                  <a:srgbClr val="0070C0"/>
                </a:solidFill>
              </a:rPr>
              <a:t>, ατομική </a:t>
            </a:r>
            <a:r>
              <a:rPr lang="el-GR" sz="1600" dirty="0" smtClean="0">
                <a:solidFill>
                  <a:srgbClr val="0070C0"/>
                </a:solidFill>
              </a:rPr>
              <a:t>περίπτωση</a:t>
            </a:r>
          </a:p>
          <a:p>
            <a:endParaRPr lang="el-GR" sz="16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/>
              <a:t>Με βάση τον έλεγχο των παραγόντων</a:t>
            </a:r>
          </a:p>
          <a:p>
            <a:r>
              <a:rPr lang="el-GR" sz="1600" dirty="0" smtClean="0">
                <a:solidFill>
                  <a:srgbClr val="0070C0"/>
                </a:solidFill>
              </a:rPr>
              <a:t>		Περιγραφική </a:t>
            </a:r>
            <a:r>
              <a:rPr lang="el-GR" sz="1600" dirty="0">
                <a:solidFill>
                  <a:srgbClr val="0070C0"/>
                </a:solidFill>
              </a:rPr>
              <a:t>και </a:t>
            </a:r>
            <a:r>
              <a:rPr lang="el-GR" sz="1600" b="1" dirty="0">
                <a:solidFill>
                  <a:srgbClr val="FF0000"/>
                </a:solidFill>
              </a:rPr>
              <a:t>πειραματική</a:t>
            </a:r>
            <a:r>
              <a:rPr lang="el-GR" sz="1600" dirty="0">
                <a:solidFill>
                  <a:srgbClr val="0070C0"/>
                </a:solidFill>
              </a:rPr>
              <a:t> έρευνα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993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Διαφορά βασικής/θεωρητικής έρευνας και εφαρμοσμένης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86949" y="2289696"/>
            <a:ext cx="76006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ΒΑΣΙΚΗ </a:t>
            </a:r>
            <a:r>
              <a:rPr lang="el-GR" b="1" dirty="0"/>
              <a:t>ΕΡΕΥΝΑ: </a:t>
            </a:r>
            <a:r>
              <a:rPr lang="el-GR" dirty="0"/>
              <a:t>Καθοδηγείται από τη περιέργεια ή το ενδιαφέρον των επιστημόνων και  έχει σαν σκοπό να κάνει κατανοητό, να εξηγήσει και να ερμηνεύσει το  γιατί ο κόσμος είναι όπως είναι . Δεν κατασκευάζει ή επινοεί κάτι αλλά παράγει γνώση. Οι ανακαλύψεις που προκύπτουν από μια βασική έρευνα μπορεί να μην έχουν άμεση </a:t>
            </a:r>
            <a:r>
              <a:rPr lang="el-GR" u="sng" dirty="0"/>
              <a:t>εμπορική </a:t>
            </a:r>
            <a:r>
              <a:rPr lang="el-GR" dirty="0"/>
              <a:t>αξία.</a:t>
            </a:r>
            <a:endParaRPr lang="el-GR" b="1" dirty="0"/>
          </a:p>
          <a:p>
            <a:r>
              <a:rPr lang="el-GR" dirty="0">
                <a:solidFill>
                  <a:schemeClr val="accent4">
                    <a:lumMod val="50000"/>
                  </a:schemeClr>
                </a:solidFill>
              </a:rPr>
              <a:t>Παραδείγματα βασικής έρευνας (φυσικές και ανθρωπιστικές Επιστήμες):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Φυσική</a:t>
            </a:r>
            <a:r>
              <a:rPr lang="el-GR" sz="1600" b="1" dirty="0">
                <a:solidFill>
                  <a:srgbClr val="0070C0"/>
                </a:solidFill>
              </a:rPr>
              <a:t>:  Πώς άρχισε η δημιουργία του σύμπαντος; Πειράματα και δεδομένα από ραδιοτηλεσκόπια;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Βιολογία</a:t>
            </a:r>
            <a:r>
              <a:rPr lang="el-GR" sz="1600" b="1" dirty="0">
                <a:solidFill>
                  <a:srgbClr val="0070C0"/>
                </a:solidFill>
              </a:rPr>
              <a:t>: Πώς αναπαράγονται οι μέδουσες; Πειράματα;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Ανθρωπολογία</a:t>
            </a:r>
            <a:r>
              <a:rPr lang="el-GR" sz="1600" b="1" dirty="0">
                <a:solidFill>
                  <a:srgbClr val="0070C0"/>
                </a:solidFill>
              </a:rPr>
              <a:t>: Ποιος ήταν ο κοινός πρόγονος ανθρώπων και </a:t>
            </a:r>
            <a:r>
              <a:rPr lang="el-GR" sz="1600" b="1" dirty="0">
                <a:solidFill>
                  <a:srgbClr val="0070C0"/>
                </a:solidFill>
              </a:rPr>
              <a:t>πιθήκων;</a:t>
            </a:r>
            <a:endParaRPr lang="el-GR" sz="1600" b="1" dirty="0">
              <a:solidFill>
                <a:srgbClr val="0070C0"/>
              </a:solidFill>
            </a:endParaRP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Ιστορική </a:t>
            </a:r>
            <a:r>
              <a:rPr lang="el-GR" sz="1600" b="1" dirty="0">
                <a:solidFill>
                  <a:srgbClr val="0070C0"/>
                </a:solidFill>
              </a:rPr>
              <a:t>έρευνα: Είναι ο Ιησούς Χριστός πραγματικό - ιστορικό πρόσωπο; Πηγές;</a:t>
            </a:r>
          </a:p>
          <a:p>
            <a:r>
              <a:rPr lang="el-G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73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Διαφορά βασικής/θεωρητικής έρευνας και εφαρμοσμένης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00415" y="2502132"/>
            <a:ext cx="6858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ΕΦΑΡΜΟΣΜΕΝΗ  ΕΡΕΥΝΑ: </a:t>
            </a:r>
            <a:r>
              <a:rPr lang="el-GR" dirty="0"/>
              <a:t>Έχει σαν προορισμό την </a:t>
            </a:r>
            <a:r>
              <a:rPr lang="el-GR" u="sng" dirty="0"/>
              <a:t>επίλυση πρακτικών προβλημάτων του σύγχρονου κόσμου </a:t>
            </a:r>
            <a:r>
              <a:rPr lang="el-GR" dirty="0"/>
              <a:t>και όχι την παραγωγή επιστημονικής γνώσης αυτής καθαυτής.</a:t>
            </a:r>
            <a:endParaRPr lang="el-GR" b="1" dirty="0"/>
          </a:p>
          <a:p>
            <a:endParaRPr lang="el-GR" sz="1600" b="1" dirty="0" smtClean="0">
              <a:solidFill>
                <a:srgbClr val="0070C0"/>
              </a:solidFill>
            </a:endParaRPr>
          </a:p>
          <a:p>
            <a:r>
              <a:rPr lang="el-GR" sz="1600" b="1" dirty="0" smtClean="0">
                <a:solidFill>
                  <a:schemeClr val="accent4">
                    <a:lumMod val="50000"/>
                  </a:schemeClr>
                </a:solidFill>
              </a:rPr>
              <a:t>Παραδείγματα </a:t>
            </a:r>
            <a:r>
              <a:rPr lang="el-GR" sz="1600" b="1" dirty="0">
                <a:solidFill>
                  <a:schemeClr val="accent4">
                    <a:lumMod val="50000"/>
                  </a:schemeClr>
                </a:solidFill>
              </a:rPr>
              <a:t>εφαρμοσμένης έρευνας: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Βελτίωση </a:t>
            </a:r>
            <a:r>
              <a:rPr lang="el-GR" sz="1600" b="1" dirty="0">
                <a:solidFill>
                  <a:srgbClr val="0070C0"/>
                </a:solidFill>
              </a:rPr>
              <a:t>της γεωργικής παραγωγής (φυτοφάρμακα).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Θεραπεία </a:t>
            </a:r>
            <a:r>
              <a:rPr lang="el-GR" sz="1600" b="1" dirty="0">
                <a:solidFill>
                  <a:srgbClr val="0070C0"/>
                </a:solidFill>
              </a:rPr>
              <a:t>ειδικών ασθενειών.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Εξοικονόμηση </a:t>
            </a:r>
            <a:r>
              <a:rPr lang="el-GR" sz="1600" b="1" dirty="0">
                <a:solidFill>
                  <a:srgbClr val="0070C0"/>
                </a:solidFill>
              </a:rPr>
              <a:t>ενέργειας στο σπίτι, την βιομηχανία και στις μεταφορές (</a:t>
            </a:r>
            <a:r>
              <a:rPr lang="el-GR" sz="1600" b="1" dirty="0" err="1">
                <a:solidFill>
                  <a:srgbClr val="0070C0"/>
                </a:solidFill>
              </a:rPr>
              <a:t>φωτοβολταϊκά</a:t>
            </a:r>
            <a:r>
              <a:rPr lang="el-GR" sz="1600" b="1" dirty="0">
                <a:solidFill>
                  <a:srgbClr val="0070C0"/>
                </a:solidFill>
              </a:rPr>
              <a:t>).</a:t>
            </a:r>
          </a:p>
          <a:p>
            <a:pPr lvl="0"/>
            <a:endParaRPr lang="el-GR" sz="1600" b="1" dirty="0" smtClean="0">
              <a:solidFill>
                <a:srgbClr val="0070C0"/>
              </a:solidFill>
            </a:endParaRPr>
          </a:p>
          <a:p>
            <a:pPr lvl="0"/>
            <a:r>
              <a:rPr lang="el-GR" sz="1600" b="1" dirty="0" smtClean="0">
                <a:solidFill>
                  <a:srgbClr val="0070C0"/>
                </a:solidFill>
              </a:rPr>
              <a:t>Βελτίωση </a:t>
            </a:r>
            <a:r>
              <a:rPr lang="el-GR" sz="1600" b="1" dirty="0">
                <a:solidFill>
                  <a:srgbClr val="0070C0"/>
                </a:solidFill>
              </a:rPr>
              <a:t>ασφάλειας  στα αυτοκίνητα (</a:t>
            </a:r>
            <a:r>
              <a:rPr lang="el-GR" sz="1600" b="1" dirty="0" err="1">
                <a:solidFill>
                  <a:srgbClr val="0070C0"/>
                </a:solidFill>
              </a:rPr>
              <a:t>crash</a:t>
            </a:r>
            <a:r>
              <a:rPr lang="el-GR" sz="1600" b="1" dirty="0">
                <a:solidFill>
                  <a:srgbClr val="0070C0"/>
                </a:solidFill>
              </a:rPr>
              <a:t> </a:t>
            </a:r>
            <a:r>
              <a:rPr lang="el-GR" sz="1600" b="1" dirty="0" err="1">
                <a:solidFill>
                  <a:srgbClr val="0070C0"/>
                </a:solidFill>
              </a:rPr>
              <a:t>tests</a:t>
            </a:r>
            <a:r>
              <a:rPr lang="el-GR" sz="1600" b="1" dirty="0">
                <a:solidFill>
                  <a:srgbClr val="0070C0"/>
                </a:solidFill>
              </a:rPr>
              <a:t>, αναρτήσεις).</a:t>
            </a:r>
          </a:p>
        </p:txBody>
      </p:sp>
    </p:spTree>
    <p:extLst>
      <p:ext uri="{BB962C8B-B14F-4D97-AF65-F5344CB8AC3E}">
        <p14:creationId xmlns:p14="http://schemas.microsoft.com/office/powerpoint/2010/main" val="38203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67</TotalTime>
  <Words>271</Words>
  <Application>Microsoft Office PowerPoint</Application>
  <PresentationFormat>Ευρεία οθόνη</PresentationFormat>
  <Paragraphs>41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Βερολίνο</vt:lpstr>
      <vt:lpstr>Ταξινόμηση της επιστημονικής έρευνας</vt:lpstr>
      <vt:lpstr>Ταξινόμηση της επιστημονικής έρευνας</vt:lpstr>
      <vt:lpstr>Διαφορά βασικής/θεωρητικής έρευνας και εφαρμοσμένης</vt:lpstr>
      <vt:lpstr>Διαφορά βασικής/θεωρητικής έρευνας και εφαρμοσμένης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ΜΕΘΟΔΟΛΟΓΙΑ ΕΡΕΥΝΑΣ</dc:title>
  <dc:creator>Καλώς ήλθατε</dc:creator>
  <cp:lastModifiedBy>Καλώς ήλθατε</cp:lastModifiedBy>
  <cp:revision>10</cp:revision>
  <dcterms:created xsi:type="dcterms:W3CDTF">2020-11-09T19:51:00Z</dcterms:created>
  <dcterms:modified xsi:type="dcterms:W3CDTF">2020-11-10T09:23:29Z</dcterms:modified>
</cp:coreProperties>
</file>