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63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2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9A9A-B4B0-4B32-B8CD-2E25E95134C4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518A9-B687-4302-9395-2322403C6656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99A684-0CB7-41E9-A4DF-5D1C2CA5BF6F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DD7C35-9E19-4518-A4B2-3B09CD8CC756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96DA8-8897-4DDF-BFB6-5D83863C837A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BA708-C5F0-412D-90E2-1919F0D196AE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8F8FA-EF43-4642-9368-3F4E33039BD9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1E721-B01C-4D5D-A3CA-2E5518383F10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513FEF9-69D0-4F8C-A336-59491FBEDC47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21DC-8981-44E6-BC8C-2BA8F673FFBB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5D3-0140-4E75-8D7F-C0623D06DFD7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666F9-5B40-48E0-8DFD-99EF944CDD22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98D6B-2C72-4E21-9893-A649C6E2A47D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1C9-A66C-49F0-970E-F7B68D9109A0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1AE78-96A2-4A23-B183-3B6DB4374FE7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E0757-B101-4811-9189-10EB2F458E2D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BDC078-589F-40E3-816C-EE21D62B5BBA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04436-CA73-4D53-89B4-2A5C7347BF2F}" type="datetimeFigureOut">
              <a:rPr lang="en-US" dirty="0"/>
              <a:t>11/10/2020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228600" algn="ctr" rotWithShape="0">
              <a:prstClr val="black">
                <a:alpha val="53000"/>
              </a:prst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l-GR" dirty="0" smtClean="0"/>
              <a:t>Ταξινόμηση της επιστημονικής έρευνας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Καθηγητής: Αντώνης </a:t>
            </a:r>
            <a:r>
              <a:rPr lang="el-GR" dirty="0" err="1" smtClean="0"/>
              <a:t>Μπατζάκας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3920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/>
              <a:t>Ταξινόμηση της επιστημονικής έρευνας</a:t>
            </a:r>
            <a:endParaRPr lang="el-GR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737360" y="2003369"/>
            <a:ext cx="68580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600" dirty="0"/>
              <a:t>Ως προς τη δυνατότητα πρακτικής αξιοποίησης των ερευνητικών </a:t>
            </a:r>
            <a:r>
              <a:rPr lang="el-GR" sz="1600" dirty="0" smtClean="0"/>
              <a:t>αποτελεσμάτων</a:t>
            </a:r>
            <a:endParaRPr lang="el-GR" sz="1600" dirty="0"/>
          </a:p>
          <a:p>
            <a:r>
              <a:rPr lang="el-GR" sz="1600" dirty="0" smtClean="0"/>
              <a:t>		</a:t>
            </a:r>
            <a:r>
              <a:rPr lang="el-GR" sz="1600" dirty="0" smtClean="0">
                <a:solidFill>
                  <a:srgbClr val="0070C0"/>
                </a:solidFill>
              </a:rPr>
              <a:t>Βασική </a:t>
            </a:r>
            <a:r>
              <a:rPr lang="el-GR" sz="1600" dirty="0">
                <a:solidFill>
                  <a:srgbClr val="0070C0"/>
                </a:solidFill>
              </a:rPr>
              <a:t>ή θεωρητική έρευνα και εφαρμοσμένη </a:t>
            </a:r>
            <a:r>
              <a:rPr lang="el-GR" sz="1600" dirty="0" smtClean="0">
                <a:solidFill>
                  <a:srgbClr val="0070C0"/>
                </a:solidFill>
              </a:rPr>
              <a:t>έρευνα</a:t>
            </a:r>
          </a:p>
          <a:p>
            <a:endParaRPr lang="el-GR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600" dirty="0"/>
              <a:t>Ως προς τον επιστημονικό </a:t>
            </a:r>
            <a:r>
              <a:rPr lang="el-GR" sz="1600" dirty="0" smtClean="0"/>
              <a:t>κλάδο</a:t>
            </a:r>
            <a:endParaRPr lang="el-GR" sz="1600" dirty="0"/>
          </a:p>
          <a:p>
            <a:r>
              <a:rPr lang="el-GR" sz="1600" dirty="0" smtClean="0"/>
              <a:t>		</a:t>
            </a:r>
            <a:r>
              <a:rPr lang="el-GR" sz="1600" dirty="0">
                <a:solidFill>
                  <a:srgbClr val="0070C0"/>
                </a:solidFill>
              </a:rPr>
              <a:t>Παιδαγωγική</a:t>
            </a:r>
            <a:r>
              <a:rPr lang="el-GR" sz="1600" dirty="0">
                <a:solidFill>
                  <a:srgbClr val="0070C0"/>
                </a:solidFill>
              </a:rPr>
              <a:t>, βιολογική, κοινωνιολογική, </a:t>
            </a:r>
            <a:r>
              <a:rPr lang="el-GR" sz="1600" dirty="0" smtClean="0">
                <a:solidFill>
                  <a:srgbClr val="0070C0"/>
                </a:solidFill>
              </a:rPr>
              <a:t>ιστορική</a:t>
            </a:r>
          </a:p>
          <a:p>
            <a:endParaRPr lang="el-GR" sz="1600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600" dirty="0"/>
              <a:t>Ως προς το χώρο όπου διενεργείται η </a:t>
            </a:r>
            <a:r>
              <a:rPr lang="el-GR" sz="1600" dirty="0" smtClean="0"/>
              <a:t>έρευνα</a:t>
            </a:r>
            <a:endParaRPr lang="el-GR" sz="1600" dirty="0"/>
          </a:p>
          <a:p>
            <a:r>
              <a:rPr lang="el-GR" sz="1600" dirty="0" smtClean="0">
                <a:solidFill>
                  <a:srgbClr val="0070C0"/>
                </a:solidFill>
              </a:rPr>
              <a:t>		Εργαστηριακή</a:t>
            </a:r>
            <a:r>
              <a:rPr lang="el-GR" sz="1600" dirty="0">
                <a:solidFill>
                  <a:srgbClr val="0070C0"/>
                </a:solidFill>
              </a:rPr>
              <a:t>, </a:t>
            </a:r>
            <a:r>
              <a:rPr lang="el-GR" sz="1600" dirty="0" smtClean="0">
                <a:solidFill>
                  <a:srgbClr val="0070C0"/>
                </a:solidFill>
              </a:rPr>
              <a:t>επιτόπια</a:t>
            </a:r>
          </a:p>
          <a:p>
            <a:endParaRPr lang="el-GR" sz="1600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600" dirty="0"/>
              <a:t>Ως προς τον </a:t>
            </a:r>
            <a:r>
              <a:rPr lang="el-GR" sz="1600" dirty="0" smtClean="0"/>
              <a:t>αριθμό </a:t>
            </a:r>
            <a:r>
              <a:rPr lang="el-GR" sz="1600" dirty="0"/>
              <a:t>των εξεταζόμενων </a:t>
            </a:r>
            <a:r>
              <a:rPr lang="el-GR" sz="1600" dirty="0" smtClean="0"/>
              <a:t>ατόμων</a:t>
            </a:r>
            <a:r>
              <a:rPr lang="el-GR" sz="1600" dirty="0" smtClean="0">
                <a:solidFill>
                  <a:srgbClr val="0070C0"/>
                </a:solidFill>
              </a:rPr>
              <a:t>		</a:t>
            </a:r>
          </a:p>
          <a:p>
            <a:r>
              <a:rPr lang="el-GR" sz="1600" dirty="0">
                <a:solidFill>
                  <a:srgbClr val="0070C0"/>
                </a:solidFill>
              </a:rPr>
              <a:t>	</a:t>
            </a:r>
            <a:r>
              <a:rPr lang="el-GR" sz="1600" dirty="0" smtClean="0">
                <a:solidFill>
                  <a:srgbClr val="0070C0"/>
                </a:solidFill>
              </a:rPr>
              <a:t>	Δειγματοληπτική</a:t>
            </a:r>
            <a:r>
              <a:rPr lang="el-GR" sz="1600" dirty="0">
                <a:solidFill>
                  <a:srgbClr val="0070C0"/>
                </a:solidFill>
              </a:rPr>
              <a:t>, ατομική </a:t>
            </a:r>
            <a:r>
              <a:rPr lang="el-GR" sz="1600" dirty="0" smtClean="0">
                <a:solidFill>
                  <a:srgbClr val="0070C0"/>
                </a:solidFill>
              </a:rPr>
              <a:t>περίπτωση</a:t>
            </a:r>
          </a:p>
          <a:p>
            <a:endParaRPr lang="el-GR" sz="1600" dirty="0">
              <a:solidFill>
                <a:srgbClr val="0070C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l-GR" sz="1600" dirty="0"/>
              <a:t>Με βάση τον έλεγχο των παραγόντων</a:t>
            </a:r>
          </a:p>
          <a:p>
            <a:r>
              <a:rPr lang="el-GR" sz="1600" dirty="0" smtClean="0">
                <a:solidFill>
                  <a:srgbClr val="0070C0"/>
                </a:solidFill>
              </a:rPr>
              <a:t>		Περιγραφική </a:t>
            </a:r>
            <a:r>
              <a:rPr lang="el-GR" sz="1600" dirty="0">
                <a:solidFill>
                  <a:srgbClr val="0070C0"/>
                </a:solidFill>
              </a:rPr>
              <a:t>και </a:t>
            </a:r>
            <a:r>
              <a:rPr lang="el-GR" sz="1600" b="1" dirty="0">
                <a:solidFill>
                  <a:srgbClr val="FF0000"/>
                </a:solidFill>
              </a:rPr>
              <a:t>πειραματική</a:t>
            </a:r>
            <a:r>
              <a:rPr lang="el-GR" sz="1600" dirty="0">
                <a:solidFill>
                  <a:srgbClr val="0070C0"/>
                </a:solidFill>
              </a:rPr>
              <a:t> έρευνα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59939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Διαφορά βασικής/θεωρητικής έρευνας και εφαρμοσμένης</a:t>
            </a:r>
            <a:endParaRPr lang="el-GR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686949" y="2289696"/>
            <a:ext cx="7600604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ΒΑΣΙΚΗ </a:t>
            </a:r>
            <a:r>
              <a:rPr lang="el-GR" b="1" dirty="0"/>
              <a:t>ΕΡΕΥΝΑ: </a:t>
            </a:r>
            <a:r>
              <a:rPr lang="el-GR" dirty="0"/>
              <a:t>Καθοδηγείται από τη περιέργεια ή το ενδιαφέρον των επιστημόνων και  έχει σαν σκοπό να κάνει κατανοητό, να εξηγήσει και να ερμηνεύσει το  γιατί ο κόσμος είναι όπως είναι . Δεν κατασκευάζει ή επινοεί κάτι αλλά παράγει γνώση. Οι ανακαλύψεις που προκύπτουν από μια βασική έρευνα μπορεί να μην έχουν άμεση </a:t>
            </a:r>
            <a:r>
              <a:rPr lang="el-GR" u="sng" dirty="0"/>
              <a:t>εμπορική </a:t>
            </a:r>
            <a:r>
              <a:rPr lang="el-GR" dirty="0"/>
              <a:t>αξία.</a:t>
            </a:r>
            <a:endParaRPr lang="el-GR" b="1" dirty="0"/>
          </a:p>
          <a:p>
            <a:r>
              <a:rPr lang="el-GR" dirty="0">
                <a:solidFill>
                  <a:schemeClr val="accent4">
                    <a:lumMod val="50000"/>
                  </a:schemeClr>
                </a:solidFill>
              </a:rPr>
              <a:t>Παραδείγματα βασικής έρευνας (φυσικές και ανθρωπιστικές Επιστήμες):</a:t>
            </a:r>
          </a:p>
          <a:p>
            <a:pPr lvl="0"/>
            <a:endParaRPr lang="el-GR" sz="1600" b="1" dirty="0" smtClean="0">
              <a:solidFill>
                <a:srgbClr val="0070C0"/>
              </a:solidFill>
            </a:endParaRPr>
          </a:p>
          <a:p>
            <a:pPr lvl="0"/>
            <a:r>
              <a:rPr lang="el-GR" sz="1600" b="1" dirty="0" smtClean="0">
                <a:solidFill>
                  <a:srgbClr val="0070C0"/>
                </a:solidFill>
              </a:rPr>
              <a:t>Φυσική</a:t>
            </a:r>
            <a:r>
              <a:rPr lang="el-GR" sz="1600" b="1" dirty="0">
                <a:solidFill>
                  <a:srgbClr val="0070C0"/>
                </a:solidFill>
              </a:rPr>
              <a:t>:  Πώς άρχισε η δημιουργία του σύμπαντος; Πειράματα και δεδομένα από ραδιοτηλεσκόπια;</a:t>
            </a:r>
          </a:p>
          <a:p>
            <a:pPr lvl="0"/>
            <a:endParaRPr lang="el-GR" sz="1600" b="1" dirty="0" smtClean="0">
              <a:solidFill>
                <a:srgbClr val="0070C0"/>
              </a:solidFill>
            </a:endParaRPr>
          </a:p>
          <a:p>
            <a:pPr lvl="0"/>
            <a:r>
              <a:rPr lang="el-GR" sz="1600" b="1" dirty="0" smtClean="0">
                <a:solidFill>
                  <a:srgbClr val="0070C0"/>
                </a:solidFill>
              </a:rPr>
              <a:t>Βιολογία</a:t>
            </a:r>
            <a:r>
              <a:rPr lang="el-GR" sz="1600" b="1" dirty="0">
                <a:solidFill>
                  <a:srgbClr val="0070C0"/>
                </a:solidFill>
              </a:rPr>
              <a:t>: Πώς αναπαράγονται οι μέδουσες; Πειράματα;</a:t>
            </a:r>
          </a:p>
          <a:p>
            <a:pPr lvl="0"/>
            <a:endParaRPr lang="el-GR" sz="1600" b="1" dirty="0" smtClean="0">
              <a:solidFill>
                <a:srgbClr val="0070C0"/>
              </a:solidFill>
            </a:endParaRPr>
          </a:p>
          <a:p>
            <a:pPr lvl="0"/>
            <a:r>
              <a:rPr lang="el-GR" sz="1600" b="1" dirty="0" smtClean="0">
                <a:solidFill>
                  <a:srgbClr val="0070C0"/>
                </a:solidFill>
              </a:rPr>
              <a:t>Ανθρωπολογία</a:t>
            </a:r>
            <a:r>
              <a:rPr lang="el-GR" sz="1600" b="1" dirty="0">
                <a:solidFill>
                  <a:srgbClr val="0070C0"/>
                </a:solidFill>
              </a:rPr>
              <a:t>: Ποιος ήταν ο κοινός πρόγονος ανθρώπων και </a:t>
            </a:r>
            <a:r>
              <a:rPr lang="el-GR" sz="1600" b="1" dirty="0">
                <a:solidFill>
                  <a:srgbClr val="0070C0"/>
                </a:solidFill>
              </a:rPr>
              <a:t>πιθήκων;</a:t>
            </a:r>
            <a:endParaRPr lang="el-GR" sz="1600" b="1" dirty="0">
              <a:solidFill>
                <a:srgbClr val="0070C0"/>
              </a:solidFill>
            </a:endParaRPr>
          </a:p>
          <a:p>
            <a:pPr lvl="0"/>
            <a:endParaRPr lang="el-GR" sz="1600" b="1" dirty="0" smtClean="0">
              <a:solidFill>
                <a:srgbClr val="0070C0"/>
              </a:solidFill>
            </a:endParaRPr>
          </a:p>
          <a:p>
            <a:pPr lvl="0"/>
            <a:r>
              <a:rPr lang="el-GR" sz="1600" b="1" dirty="0" smtClean="0">
                <a:solidFill>
                  <a:srgbClr val="0070C0"/>
                </a:solidFill>
              </a:rPr>
              <a:t>Ιστορική </a:t>
            </a:r>
            <a:r>
              <a:rPr lang="el-GR" sz="1600" b="1" dirty="0">
                <a:solidFill>
                  <a:srgbClr val="0070C0"/>
                </a:solidFill>
              </a:rPr>
              <a:t>έρευνα: Είναι ο Ιησούς Χριστός πραγματικό - ιστορικό πρόσωπο; Πηγές;</a:t>
            </a:r>
          </a:p>
          <a:p>
            <a:r>
              <a:rPr lang="el-G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37374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200" dirty="0" smtClean="0"/>
              <a:t>Διαφορά βασικής/θεωρητικής έρευνας και εφαρμοσμένης</a:t>
            </a:r>
            <a:endParaRPr lang="el-GR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700415" y="2502132"/>
            <a:ext cx="685800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/>
              <a:t>ΕΦΑΡΜΟΣΜΕΝΗ  ΕΡΕΥΝΑ: </a:t>
            </a:r>
            <a:r>
              <a:rPr lang="el-GR" dirty="0"/>
              <a:t>Έχει σαν προορισμό την </a:t>
            </a:r>
            <a:r>
              <a:rPr lang="el-GR" u="sng" dirty="0"/>
              <a:t>επίλυση πρακτικών προβλημάτων του σύγχρονου κόσμου </a:t>
            </a:r>
            <a:r>
              <a:rPr lang="el-GR" dirty="0"/>
              <a:t>και όχι την παραγωγή επιστημονικής γνώσης αυτής καθαυτής.</a:t>
            </a:r>
            <a:endParaRPr lang="el-GR" b="1" dirty="0"/>
          </a:p>
          <a:p>
            <a:endParaRPr lang="el-GR" sz="1600" b="1" dirty="0" smtClean="0">
              <a:solidFill>
                <a:srgbClr val="0070C0"/>
              </a:solidFill>
            </a:endParaRPr>
          </a:p>
          <a:p>
            <a:r>
              <a:rPr lang="el-GR" sz="1600" b="1" dirty="0" smtClean="0">
                <a:solidFill>
                  <a:schemeClr val="accent4">
                    <a:lumMod val="50000"/>
                  </a:schemeClr>
                </a:solidFill>
              </a:rPr>
              <a:t>Παραδείγματα </a:t>
            </a:r>
            <a:r>
              <a:rPr lang="el-GR" sz="1600" b="1" dirty="0">
                <a:solidFill>
                  <a:schemeClr val="accent4">
                    <a:lumMod val="50000"/>
                  </a:schemeClr>
                </a:solidFill>
              </a:rPr>
              <a:t>εφαρμοσμένης έρευνας:</a:t>
            </a:r>
          </a:p>
          <a:p>
            <a:pPr lvl="0"/>
            <a:endParaRPr lang="el-GR" sz="1600" b="1" dirty="0" smtClean="0">
              <a:solidFill>
                <a:srgbClr val="0070C0"/>
              </a:solidFill>
            </a:endParaRPr>
          </a:p>
          <a:p>
            <a:pPr lvl="0"/>
            <a:r>
              <a:rPr lang="el-GR" sz="1600" b="1" dirty="0" smtClean="0">
                <a:solidFill>
                  <a:srgbClr val="0070C0"/>
                </a:solidFill>
              </a:rPr>
              <a:t>Βελτίωση </a:t>
            </a:r>
            <a:r>
              <a:rPr lang="el-GR" sz="1600" b="1" dirty="0">
                <a:solidFill>
                  <a:srgbClr val="0070C0"/>
                </a:solidFill>
              </a:rPr>
              <a:t>της γεωργικής παραγωγής (φυτοφάρμακα).</a:t>
            </a:r>
          </a:p>
          <a:p>
            <a:pPr lvl="0"/>
            <a:endParaRPr lang="el-GR" sz="1600" b="1" dirty="0" smtClean="0">
              <a:solidFill>
                <a:srgbClr val="0070C0"/>
              </a:solidFill>
            </a:endParaRPr>
          </a:p>
          <a:p>
            <a:pPr lvl="0"/>
            <a:r>
              <a:rPr lang="el-GR" sz="1600" b="1" dirty="0" smtClean="0">
                <a:solidFill>
                  <a:srgbClr val="0070C0"/>
                </a:solidFill>
              </a:rPr>
              <a:t>Θεραπεία </a:t>
            </a:r>
            <a:r>
              <a:rPr lang="el-GR" sz="1600" b="1" dirty="0">
                <a:solidFill>
                  <a:srgbClr val="0070C0"/>
                </a:solidFill>
              </a:rPr>
              <a:t>ειδικών ασθενειών.</a:t>
            </a:r>
          </a:p>
          <a:p>
            <a:pPr lvl="0"/>
            <a:endParaRPr lang="el-GR" sz="1600" b="1" dirty="0" smtClean="0">
              <a:solidFill>
                <a:srgbClr val="0070C0"/>
              </a:solidFill>
            </a:endParaRPr>
          </a:p>
          <a:p>
            <a:pPr lvl="0"/>
            <a:r>
              <a:rPr lang="el-GR" sz="1600" b="1" dirty="0" smtClean="0">
                <a:solidFill>
                  <a:srgbClr val="0070C0"/>
                </a:solidFill>
              </a:rPr>
              <a:t>Εξοικονόμηση </a:t>
            </a:r>
            <a:r>
              <a:rPr lang="el-GR" sz="1600" b="1" dirty="0">
                <a:solidFill>
                  <a:srgbClr val="0070C0"/>
                </a:solidFill>
              </a:rPr>
              <a:t>ενέργειας στο σπίτι, την βιομηχανία και στις μεταφορές (</a:t>
            </a:r>
            <a:r>
              <a:rPr lang="el-GR" sz="1600" b="1" dirty="0" err="1">
                <a:solidFill>
                  <a:srgbClr val="0070C0"/>
                </a:solidFill>
              </a:rPr>
              <a:t>φωτοβολταϊκά</a:t>
            </a:r>
            <a:r>
              <a:rPr lang="el-GR" sz="1600" b="1" dirty="0">
                <a:solidFill>
                  <a:srgbClr val="0070C0"/>
                </a:solidFill>
              </a:rPr>
              <a:t>).</a:t>
            </a:r>
          </a:p>
          <a:p>
            <a:pPr lvl="0"/>
            <a:endParaRPr lang="el-GR" sz="1600" b="1" dirty="0" smtClean="0">
              <a:solidFill>
                <a:srgbClr val="0070C0"/>
              </a:solidFill>
            </a:endParaRPr>
          </a:p>
          <a:p>
            <a:pPr lvl="0"/>
            <a:r>
              <a:rPr lang="el-GR" sz="1600" b="1" dirty="0" smtClean="0">
                <a:solidFill>
                  <a:srgbClr val="0070C0"/>
                </a:solidFill>
              </a:rPr>
              <a:t>Βελτίωση </a:t>
            </a:r>
            <a:r>
              <a:rPr lang="el-GR" sz="1600" b="1" dirty="0">
                <a:solidFill>
                  <a:srgbClr val="0070C0"/>
                </a:solidFill>
              </a:rPr>
              <a:t>ασφάλειας  στα αυτοκίνητα (</a:t>
            </a:r>
            <a:r>
              <a:rPr lang="el-GR" sz="1600" b="1" dirty="0" err="1">
                <a:solidFill>
                  <a:srgbClr val="0070C0"/>
                </a:solidFill>
              </a:rPr>
              <a:t>crash</a:t>
            </a:r>
            <a:r>
              <a:rPr lang="el-GR" sz="1600" b="1" dirty="0">
                <a:solidFill>
                  <a:srgbClr val="0070C0"/>
                </a:solidFill>
              </a:rPr>
              <a:t> </a:t>
            </a:r>
            <a:r>
              <a:rPr lang="el-GR" sz="1600" b="1" dirty="0" err="1">
                <a:solidFill>
                  <a:srgbClr val="0070C0"/>
                </a:solidFill>
              </a:rPr>
              <a:t>tests</a:t>
            </a:r>
            <a:r>
              <a:rPr lang="el-GR" sz="1600" b="1" dirty="0">
                <a:solidFill>
                  <a:srgbClr val="0070C0"/>
                </a:solidFill>
              </a:rPr>
              <a:t>, αναρτήσεις).</a:t>
            </a:r>
          </a:p>
        </p:txBody>
      </p:sp>
    </p:spTree>
    <p:extLst>
      <p:ext uri="{BB962C8B-B14F-4D97-AF65-F5344CB8AC3E}">
        <p14:creationId xmlns:p14="http://schemas.microsoft.com/office/powerpoint/2010/main" val="3820338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Βερολίνο">
  <a:themeElements>
    <a:clrScheme name="Berlin">
      <a:dk1>
        <a:sysClr val="windowText" lastClr="000000"/>
      </a:dk1>
      <a:lt1>
        <a:sysClr val="window" lastClr="FFFFFF"/>
      </a:lt1>
      <a:dk2>
        <a:srgbClr val="6A9C41"/>
      </a:dk2>
      <a:lt2>
        <a:srgbClr val="E7E6E6"/>
      </a:lt2>
      <a:accent1>
        <a:srgbClr val="A7D535"/>
      </a:accent1>
      <a:accent2>
        <a:srgbClr val="EACA4F"/>
      </a:accent2>
      <a:accent3>
        <a:srgbClr val="FD9850"/>
      </a:accent3>
      <a:accent4>
        <a:srgbClr val="F46442"/>
      </a:accent4>
      <a:accent5>
        <a:srgbClr val="54D289"/>
      </a:accent5>
      <a:accent6>
        <a:srgbClr val="6AD8CB"/>
      </a:accent6>
      <a:hlink>
        <a:srgbClr val="CAFB50"/>
      </a:hlink>
      <a:folHlink>
        <a:srgbClr val="DEFF8B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92000"/>
                <a:satMod val="200000"/>
                <a:lumMod val="13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106000"/>
                <a:satMod val="120000"/>
                <a:lumMod val="7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B587E4A9-1405-4B4F-8BC3-512EE08D2E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TM04033917[[fn=Βερολίνο]]</Template>
  <TotalTime>67</TotalTime>
  <Words>271</Words>
  <Application>Microsoft Office PowerPoint</Application>
  <PresentationFormat>Ευρεία οθόνη</PresentationFormat>
  <Paragraphs>41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7" baseType="lpstr">
      <vt:lpstr>Arial</vt:lpstr>
      <vt:lpstr>Trebuchet MS</vt:lpstr>
      <vt:lpstr>Βερολίνο</vt:lpstr>
      <vt:lpstr>Ταξινόμηση της επιστημονικής έρευνας</vt:lpstr>
      <vt:lpstr>Ταξινόμηση της επιστημονικής έρευνας</vt:lpstr>
      <vt:lpstr>Διαφορά βασικής/θεωρητικής έρευνας και εφαρμοσμένης</vt:lpstr>
      <vt:lpstr>Διαφορά βασικής/θεωρητικής έρευνας και εφαρμοσμένης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ΜΕΘΟΔΟΛΟΓΙΑ ΕΡΕΥΝΑΣ</dc:title>
  <dc:creator>Καλώς ήλθατε</dc:creator>
  <cp:lastModifiedBy>Καλώς ήλθατε</cp:lastModifiedBy>
  <cp:revision>10</cp:revision>
  <dcterms:created xsi:type="dcterms:W3CDTF">2020-11-09T19:51:00Z</dcterms:created>
  <dcterms:modified xsi:type="dcterms:W3CDTF">2020-11-10T09:23:29Z</dcterms:modified>
</cp:coreProperties>
</file>