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1"/>
  </p:sldMasterIdLst>
  <p:sldIdLst>
    <p:sldId id="256" r:id="rId2"/>
    <p:sldId id="257" r:id="rId3"/>
    <p:sldId id="274" r:id="rId4"/>
    <p:sldId id="273" r:id="rId5"/>
    <p:sldId id="258" r:id="rId6"/>
    <p:sldId id="259" r:id="rId7"/>
    <p:sldId id="260" r:id="rId8"/>
    <p:sldId id="271" r:id="rId9"/>
    <p:sldId id="27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20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3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1/22/2021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420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437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b="1" i="0" kern="1200" cap="none" spc="-7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EA4E4267-CAF0-4C38-8DC6-CD3B1A9F04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0EE3ACC5-126D-4BA4-8B45-7F0B5B839C5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384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AB2868F7-FE10-4289-A5BD-90763C7A2F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3866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BD94142C-10EE-487C-A327-404FDF358F2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197" y="643464"/>
            <a:ext cx="4143830" cy="55663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5F7FAC2D-7A74-4939-A917-A1A5AF9356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1587" y="806860"/>
            <a:ext cx="3813048" cy="5239512"/>
          </a:xfrm>
          <a:prstGeom prst="rect">
            <a:avLst/>
          </a:prstGeom>
          <a:noFill/>
          <a:ln w="6350" cap="sq" cmpd="sng" algn="ctr">
            <a:solidFill>
              <a:schemeClr val="bg1"/>
            </a:solidFill>
            <a:prstDash val="solid"/>
            <a:miter lim="800000"/>
          </a:ln>
          <a:effectLst/>
        </p:spPr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EC22EADD-45E1-40C3-B416-E763F1F2B1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6492" y="4164496"/>
            <a:ext cx="3067029" cy="153591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</a:pPr>
            <a:r>
              <a:rPr lang="el-GR" altLang="el-GR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Μάθημα</a:t>
            </a:r>
            <a:r>
              <a:rPr lang="el-GR" altLang="el-GR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Τεχνολογία</a:t>
            </a:r>
            <a:endParaRPr lang="el-GR" altLang="el-GR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</a:pPr>
            <a:r>
              <a:rPr lang="el-GR" altLang="el-GR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Εκπαιδευτικός: </a:t>
            </a:r>
            <a:r>
              <a:rPr lang="el-GR" altLang="el-GR" sz="1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Μπατζάκας</a:t>
            </a:r>
            <a:r>
              <a:rPr lang="el-GR" altLang="el-GR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Αντώνιος</a:t>
            </a:r>
            <a:endParaRPr lang="el-GR" altLang="el-GR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el-GR" sz="900" dirty="0">
              <a:solidFill>
                <a:schemeClr val="bg1"/>
              </a:solidFill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BA53A868-C420-4BAE-9244-EC162AF05C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7992" y="640856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C2686EF3-81CC-419F-96C3-002A758803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882292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F8D93CCA-A85E-4529-A6F0-8BB54D27BC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73932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1ECFA516-C18C-41AE-AFF2-A0D0A59C9E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882292" y="128615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F5F8D283-CC91-489B-B3CE-B384FE90501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992" b="258"/>
          <a:stretch/>
        </p:blipFill>
        <p:spPr>
          <a:xfrm>
            <a:off x="5346570" y="1683058"/>
            <a:ext cx="6202238" cy="348875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56492" y="2024013"/>
            <a:ext cx="31111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1"/>
                </a:solidFill>
              </a:rPr>
              <a:t>&lt;ΤΙΤΛΟΣ ΚΑΙ ΥΠΟΘΕΣΗ&gt; </a:t>
            </a:r>
          </a:p>
          <a:p>
            <a:r>
              <a:rPr lang="el-GR" b="1" dirty="0" smtClean="0">
                <a:solidFill>
                  <a:schemeClr val="bg1"/>
                </a:solidFill>
              </a:rPr>
              <a:t>στην </a:t>
            </a:r>
            <a:r>
              <a:rPr lang="el-GR" b="1" dirty="0" smtClean="0">
                <a:solidFill>
                  <a:schemeClr val="bg1"/>
                </a:solidFill>
              </a:rPr>
              <a:t>ερευνητική </a:t>
            </a:r>
            <a:r>
              <a:rPr lang="el-GR" b="1" dirty="0" smtClean="0">
                <a:solidFill>
                  <a:schemeClr val="bg1"/>
                </a:solidFill>
              </a:rPr>
              <a:t>διαδικασία.  </a:t>
            </a:r>
            <a:r>
              <a:rPr lang="el-GR" b="1" dirty="0">
                <a:solidFill>
                  <a:schemeClr val="bg1"/>
                </a:solidFill>
              </a:rPr>
              <a:t>Πως </a:t>
            </a:r>
            <a:r>
              <a:rPr lang="el-GR" b="1" dirty="0" smtClean="0">
                <a:solidFill>
                  <a:schemeClr val="bg1"/>
                </a:solidFill>
              </a:rPr>
              <a:t>τα </a:t>
            </a:r>
            <a:r>
              <a:rPr lang="el-GR" b="1" dirty="0" smtClean="0">
                <a:solidFill>
                  <a:schemeClr val="bg1"/>
                </a:solidFill>
              </a:rPr>
              <a:t>διατυπώνουμε;</a:t>
            </a:r>
            <a:endParaRPr lang="el-G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1520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BEBBBF70-6ABC-46E8-A293-73A60B8E2E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190" y="457200"/>
            <a:ext cx="11281609" cy="5943603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5388887-43DC-4FAF-9400-7925701AFE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38" y="621793"/>
            <a:ext cx="10954512" cy="561441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F2FD4B7-706B-4F5C-A0C7-7D69677C7B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51298" y="446824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6E6DC6E-1FA3-4048-B867-BDB51763F3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559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E066135-B6C1-4001-B7CC-53A443DF25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5723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33AD82B4-5F4B-4968-B15E-29DCF8592D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5598" y="1092118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Graphic 23" descr="Μολύβι">
            <a:extLst>
              <a:ext uri="{FF2B5EF4-FFF2-40B4-BE49-F238E27FC236}">
                <a16:creationId xmlns:a16="http://schemas.microsoft.com/office/drawing/2014/main" id="{FCBD841E-338D-4D98-918D-C97323507B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241170" y="1561990"/>
            <a:ext cx="3752067" cy="375206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617669" y="2172863"/>
            <a:ext cx="550904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3"/>
                </a:solidFill>
                <a:latin typeface="+mj-lt"/>
              </a:rPr>
              <a:t>Βασικά χαρακτηριστικά ενός τίτλου:</a:t>
            </a:r>
          </a:p>
          <a:p>
            <a:endParaRPr lang="el-GR" sz="2400" b="1" dirty="0" smtClean="0">
              <a:solidFill>
                <a:schemeClr val="accent3"/>
              </a:solidFill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 smtClean="0">
                <a:solidFill>
                  <a:schemeClr val="accent3"/>
                </a:solidFill>
                <a:latin typeface="+mj-lt"/>
              </a:rPr>
              <a:t>Να είναι </a:t>
            </a:r>
            <a:r>
              <a:rPr lang="el-GR" sz="2400" b="1" dirty="0" smtClean="0">
                <a:solidFill>
                  <a:schemeClr val="accent3"/>
                </a:solidFill>
                <a:latin typeface="+mj-lt"/>
              </a:rPr>
              <a:t>σύντομος, ακριβής και περιεκτικός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 smtClean="0">
                <a:solidFill>
                  <a:schemeClr val="accent3"/>
                </a:solidFill>
                <a:latin typeface="+mj-lt"/>
              </a:rPr>
              <a:t>Να περιλαμβάνει τις </a:t>
            </a:r>
            <a:r>
              <a:rPr lang="el-GR" sz="2400" b="1" dirty="0" smtClean="0">
                <a:solidFill>
                  <a:schemeClr val="accent3"/>
                </a:solidFill>
                <a:latin typeface="+mj-lt"/>
              </a:rPr>
              <a:t>μεταβλητές </a:t>
            </a:r>
            <a:r>
              <a:rPr lang="el-GR" sz="2400" dirty="0" smtClean="0">
                <a:solidFill>
                  <a:schemeClr val="accent3"/>
                </a:solidFill>
                <a:latin typeface="+mj-lt"/>
              </a:rPr>
              <a:t>που πρόκειται να μελετηθούν</a:t>
            </a:r>
            <a:r>
              <a:rPr lang="el-GR" sz="2400" dirty="0">
                <a:solidFill>
                  <a:schemeClr val="accent3"/>
                </a:solidFill>
                <a:latin typeface="+mj-lt"/>
              </a:rPr>
              <a:t/>
            </a:r>
            <a:br>
              <a:rPr lang="el-GR" sz="2400" dirty="0">
                <a:solidFill>
                  <a:schemeClr val="accent3"/>
                </a:solidFill>
                <a:latin typeface="+mj-lt"/>
              </a:rPr>
            </a:br>
            <a:endParaRPr lang="el-GR" sz="2400" dirty="0" smtClean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23597" y="1429382"/>
            <a:ext cx="6133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chemeClr val="accent3"/>
                </a:solidFill>
                <a:latin typeface="+mj-lt"/>
              </a:rPr>
              <a:t>ΤΙΤΛΟΣ </a:t>
            </a:r>
            <a:r>
              <a:rPr lang="el-GR" sz="2400" b="1" dirty="0">
                <a:solidFill>
                  <a:schemeClr val="accent3"/>
                </a:solidFill>
                <a:latin typeface="+mj-lt"/>
              </a:rPr>
              <a:t>ΤΗΣ</a:t>
            </a:r>
            <a:r>
              <a:rPr lang="el-GR" sz="2400" b="1" dirty="0">
                <a:solidFill>
                  <a:schemeClr val="accent3"/>
                </a:solidFill>
                <a:latin typeface="+mj-lt"/>
              </a:rPr>
              <a:t> ΕΡΕΥΝΑΣ</a:t>
            </a:r>
            <a:endParaRPr lang="el-GR" sz="2400" b="1" dirty="0">
              <a:solidFill>
                <a:schemeClr val="accent3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378207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BEBBBF70-6ABC-46E8-A293-73A60B8E2E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190" y="457200"/>
            <a:ext cx="11281609" cy="5943603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5388887-43DC-4FAF-9400-7925701AFE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38" y="621793"/>
            <a:ext cx="10954512" cy="561441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F2FD4B7-706B-4F5C-A0C7-7D69677C7B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51298" y="446824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6E6DC6E-1FA3-4048-B867-BDB51763F3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559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E066135-B6C1-4001-B7CC-53A443DF25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5723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33AD82B4-5F4B-4968-B15E-29DCF8592D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5598" y="1092118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Graphic 23" descr="Μολύβι">
            <a:extLst>
              <a:ext uri="{FF2B5EF4-FFF2-40B4-BE49-F238E27FC236}">
                <a16:creationId xmlns:a16="http://schemas.microsoft.com/office/drawing/2014/main" id="{FCBD841E-338D-4D98-918D-C97323507B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241170" y="1561990"/>
            <a:ext cx="3752067" cy="375206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816444" y="2262838"/>
            <a:ext cx="614949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3"/>
                </a:solidFill>
                <a:latin typeface="+mj-lt"/>
              </a:rPr>
              <a:t>Τυπική διατύπωση ενός τίτλου:</a:t>
            </a:r>
          </a:p>
          <a:p>
            <a:endParaRPr lang="el-GR" sz="2400" b="1" dirty="0" smtClean="0">
              <a:solidFill>
                <a:schemeClr val="accent3"/>
              </a:solidFill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b="1" dirty="0" smtClean="0">
                <a:solidFill>
                  <a:schemeClr val="accent3"/>
                </a:solidFill>
                <a:latin typeface="+mj-lt"/>
              </a:rPr>
              <a:t>Ποια είναι η επίδραση του/της </a:t>
            </a:r>
            <a:r>
              <a:rPr lang="el-GR" sz="2400" i="1" dirty="0" smtClean="0">
                <a:solidFill>
                  <a:schemeClr val="accent3"/>
                </a:solidFill>
                <a:latin typeface="+mj-lt"/>
              </a:rPr>
              <a:t>θερμοκρασίας </a:t>
            </a:r>
            <a:r>
              <a:rPr lang="el-GR" sz="2400" b="1" i="1" dirty="0" smtClean="0">
                <a:solidFill>
                  <a:schemeClr val="accent3"/>
                </a:solidFill>
                <a:latin typeface="+mj-lt"/>
              </a:rPr>
              <a:t>σ</a:t>
            </a:r>
            <a:r>
              <a:rPr lang="el-GR" sz="2400" b="1" dirty="0" smtClean="0">
                <a:solidFill>
                  <a:schemeClr val="accent3"/>
                </a:solidFill>
                <a:latin typeface="+mj-lt"/>
              </a:rPr>
              <a:t>το/στη </a:t>
            </a:r>
            <a:r>
              <a:rPr lang="el-GR" sz="2400" i="1" dirty="0" smtClean="0">
                <a:solidFill>
                  <a:schemeClr val="accent3"/>
                </a:solidFill>
                <a:latin typeface="+mj-lt"/>
              </a:rPr>
              <a:t>μήκος μεταλλικής ράβδου</a:t>
            </a:r>
            <a:endParaRPr lang="el-GR" sz="2400" b="1" i="1" dirty="0" smtClean="0">
              <a:solidFill>
                <a:schemeClr val="accent3"/>
              </a:solidFill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b="1" dirty="0" smtClean="0">
                <a:solidFill>
                  <a:schemeClr val="accent3"/>
                </a:solidFill>
                <a:latin typeface="+mj-lt"/>
              </a:rPr>
              <a:t>Σε ποιο βαθμό ο/η/το </a:t>
            </a:r>
            <a:r>
              <a:rPr lang="el-GR" sz="2400" i="1" dirty="0" smtClean="0">
                <a:solidFill>
                  <a:schemeClr val="accent3"/>
                </a:solidFill>
                <a:latin typeface="+mj-lt"/>
              </a:rPr>
              <a:t>χρώμα ενός υλικού </a:t>
            </a:r>
            <a:r>
              <a:rPr lang="el-GR" sz="2400" b="1" dirty="0" smtClean="0">
                <a:solidFill>
                  <a:schemeClr val="accent3"/>
                </a:solidFill>
                <a:latin typeface="+mj-lt"/>
              </a:rPr>
              <a:t>επηρεάζει </a:t>
            </a:r>
            <a:r>
              <a:rPr lang="el-GR" sz="2400" i="1" dirty="0" smtClean="0">
                <a:solidFill>
                  <a:schemeClr val="accent3"/>
                </a:solidFill>
                <a:latin typeface="+mj-lt"/>
              </a:rPr>
              <a:t>την απορρόφηση της ηλιακής ακτινοβολίας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b="1" dirty="0" smtClean="0">
                <a:solidFill>
                  <a:schemeClr val="accent3"/>
                </a:solidFill>
                <a:latin typeface="+mj-lt"/>
              </a:rPr>
              <a:t>Ποια/ποιες/ποιοι </a:t>
            </a:r>
            <a:r>
              <a:rPr lang="el-GR" sz="2400" i="1" dirty="0" smtClean="0">
                <a:solidFill>
                  <a:schemeClr val="accent3"/>
                </a:solidFill>
                <a:latin typeface="+mj-lt"/>
              </a:rPr>
              <a:t>οικιακοί λαμπτήρες  </a:t>
            </a:r>
            <a:r>
              <a:rPr lang="el-GR" sz="2400" b="1" dirty="0" smtClean="0">
                <a:solidFill>
                  <a:schemeClr val="accent3"/>
                </a:solidFill>
                <a:latin typeface="+mj-lt"/>
              </a:rPr>
              <a:t>(ρήμα) </a:t>
            </a:r>
            <a:r>
              <a:rPr lang="el-GR" sz="2400" dirty="0" smtClean="0">
                <a:solidFill>
                  <a:schemeClr val="accent3"/>
                </a:solidFill>
                <a:latin typeface="+mj-lt"/>
              </a:rPr>
              <a:t>ακτινοβολούν</a:t>
            </a:r>
            <a:r>
              <a:rPr lang="el-GR" sz="2400" i="1" dirty="0" smtClean="0">
                <a:solidFill>
                  <a:schemeClr val="accent3"/>
                </a:solidFill>
                <a:latin typeface="+mj-lt"/>
              </a:rPr>
              <a:t> περισσότερο φως</a:t>
            </a:r>
            <a:r>
              <a:rPr lang="el-GR" sz="2400" dirty="0">
                <a:solidFill>
                  <a:schemeClr val="accent3"/>
                </a:solidFill>
                <a:latin typeface="+mj-lt"/>
              </a:rPr>
              <a:t/>
            </a:r>
            <a:br>
              <a:rPr lang="el-GR" sz="2400" dirty="0">
                <a:solidFill>
                  <a:schemeClr val="accent3"/>
                </a:solidFill>
                <a:latin typeface="+mj-lt"/>
              </a:rPr>
            </a:br>
            <a:endParaRPr lang="el-GR" sz="2400" dirty="0" smtClean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23597" y="1429382"/>
            <a:ext cx="6133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chemeClr val="accent3"/>
                </a:solidFill>
                <a:latin typeface="+mj-lt"/>
              </a:rPr>
              <a:t>ΤΙΤΛΟΣ </a:t>
            </a:r>
            <a:r>
              <a:rPr lang="el-GR" sz="2400" b="1" dirty="0">
                <a:solidFill>
                  <a:schemeClr val="accent3"/>
                </a:solidFill>
                <a:latin typeface="+mj-lt"/>
              </a:rPr>
              <a:t>ΤΗΣ</a:t>
            </a:r>
            <a:r>
              <a:rPr lang="el-GR" sz="2400" b="1" dirty="0">
                <a:solidFill>
                  <a:schemeClr val="accent3"/>
                </a:solidFill>
                <a:latin typeface="+mj-lt"/>
              </a:rPr>
              <a:t> ΕΡΕΥΝΑΣ</a:t>
            </a:r>
            <a:endParaRPr lang="el-GR" sz="2400" b="1" dirty="0">
              <a:solidFill>
                <a:schemeClr val="accent3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977551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BEBBBF70-6ABC-46E8-A293-73A60B8E2E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190" y="457200"/>
            <a:ext cx="11281609" cy="5943603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5388887-43DC-4FAF-9400-7925701AFE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38" y="621793"/>
            <a:ext cx="10954512" cy="561441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F2FD4B7-706B-4F5C-A0C7-7D69677C7B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51298" y="446824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6E6DC6E-1FA3-4048-B867-BDB51763F3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559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E066135-B6C1-4001-B7CC-53A443DF25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5723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33AD82B4-5F4B-4968-B15E-29DCF8592D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5598" y="1092118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Graphic 23" descr="Μολύβι">
            <a:extLst>
              <a:ext uri="{FF2B5EF4-FFF2-40B4-BE49-F238E27FC236}">
                <a16:creationId xmlns:a16="http://schemas.microsoft.com/office/drawing/2014/main" id="{FCBD841E-338D-4D98-918D-C97323507B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241170" y="1561990"/>
            <a:ext cx="3752067" cy="375206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617669" y="2186666"/>
            <a:ext cx="544566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chemeClr val="accent3"/>
                </a:solidFill>
                <a:latin typeface="+mj-lt"/>
              </a:rPr>
              <a:t>Ποια η σημασία της διαμόρφωσης μιας υπόθεσης για μια έρευνα</a:t>
            </a:r>
            <a:r>
              <a:rPr lang="el-GR" sz="2400" b="1" dirty="0" smtClean="0">
                <a:solidFill>
                  <a:schemeClr val="accent3"/>
                </a:solidFill>
                <a:latin typeface="+mj-lt"/>
              </a:rPr>
              <a:t>:</a:t>
            </a:r>
          </a:p>
          <a:p>
            <a:r>
              <a:rPr lang="el-GR" sz="2400" dirty="0" smtClean="0">
                <a:solidFill>
                  <a:schemeClr val="accent3"/>
                </a:solidFill>
                <a:latin typeface="+mj-lt"/>
              </a:rPr>
              <a:t>Η </a:t>
            </a:r>
            <a:r>
              <a:rPr lang="el-GR" sz="2400" dirty="0">
                <a:solidFill>
                  <a:schemeClr val="accent3"/>
                </a:solidFill>
                <a:latin typeface="+mj-lt"/>
              </a:rPr>
              <a:t>διαμόρφωση της υπόθεσης αποτελεί τον κεντρικό άξονα γύρω από τον οποίο περιστρέφεται όλη η ερευνητική διαδικασία</a:t>
            </a:r>
            <a:br>
              <a:rPr lang="el-GR" sz="2400" dirty="0">
                <a:solidFill>
                  <a:schemeClr val="accent3"/>
                </a:solidFill>
                <a:latin typeface="+mj-lt"/>
              </a:rPr>
            </a:br>
            <a:endParaRPr lang="el-GR" sz="2400" dirty="0" smtClean="0">
              <a:solidFill>
                <a:schemeClr val="accent3"/>
              </a:solidFill>
              <a:latin typeface="+mj-lt"/>
            </a:endParaRPr>
          </a:p>
          <a:p>
            <a:r>
              <a:rPr lang="el-GR" sz="2400" b="1" dirty="0" smtClean="0">
                <a:solidFill>
                  <a:schemeClr val="accent3"/>
                </a:solidFill>
                <a:latin typeface="+mj-lt"/>
              </a:rPr>
              <a:t>Τι </a:t>
            </a:r>
            <a:r>
              <a:rPr lang="el-GR" sz="2400" b="1" dirty="0">
                <a:solidFill>
                  <a:schemeClr val="accent3"/>
                </a:solidFill>
                <a:latin typeface="+mj-lt"/>
              </a:rPr>
              <a:t>είναι υπόθεση: </a:t>
            </a:r>
            <a:endParaRPr lang="el-GR" sz="2400" b="1" dirty="0" smtClean="0">
              <a:solidFill>
                <a:schemeClr val="accent3"/>
              </a:solidFill>
              <a:latin typeface="+mj-lt"/>
            </a:endParaRPr>
          </a:p>
          <a:p>
            <a:r>
              <a:rPr lang="el-GR" sz="2400" dirty="0" smtClean="0">
                <a:solidFill>
                  <a:schemeClr val="accent3"/>
                </a:solidFill>
                <a:latin typeface="+mj-lt"/>
              </a:rPr>
              <a:t>Μια </a:t>
            </a:r>
            <a:r>
              <a:rPr lang="el-GR" sz="2400" dirty="0">
                <a:solidFill>
                  <a:schemeClr val="accent3"/>
                </a:solidFill>
                <a:latin typeface="+mj-lt"/>
              </a:rPr>
              <a:t>αβέβαιη απάντηση (ισχυρισμός) σε ένα ερώτημα ερευνητικής φύσης ή μια προσωρινή πρόβλεψη</a:t>
            </a:r>
            <a:endParaRPr lang="el-GR" sz="2400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17669" y="1234954"/>
            <a:ext cx="6133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3"/>
                </a:solidFill>
                <a:latin typeface="+mj-lt"/>
              </a:rPr>
              <a:t>ΥΠΟΘΕΣΗ ΣΤΗΝ ΕΡΕΥΝΑ</a:t>
            </a:r>
            <a:endParaRPr lang="el-GR" sz="2400" b="1" dirty="0">
              <a:solidFill>
                <a:schemeClr val="accent3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974998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25634FEB-7471-48FB-912C-099B60D938DC}"/>
              </a:ext>
            </a:extLst>
          </p:cNvPr>
          <p:cNvSpPr/>
          <p:nvPr/>
        </p:nvSpPr>
        <p:spPr>
          <a:xfrm>
            <a:off x="2743201" y="2604053"/>
            <a:ext cx="71661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Την υπόθεσή μας συνήθως την βασίζουμε σε πληροφορίες που έχουμε συγκεντρώσει από τις «πηγές». Λαμβάνουμε λοιπόν υπόψη τα αποτελέσματα </a:t>
            </a:r>
            <a:r>
              <a:rPr lang="el-GR" sz="24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οποιωνδήποτε </a:t>
            </a:r>
            <a:r>
              <a:rPr lang="el-GR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πειραμάτων ή παρατηρήσεων αναφέρονται στις  πηγές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1D87B8-8022-4E3C-BF61-9B6355178C49}"/>
              </a:ext>
            </a:extLst>
          </p:cNvPr>
          <p:cNvSpPr txBox="1"/>
          <p:nvPr/>
        </p:nvSpPr>
        <p:spPr>
          <a:xfrm>
            <a:off x="1858618" y="1789044"/>
            <a:ext cx="37470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Διατύπωση υπόθεσης</a:t>
            </a:r>
            <a:endParaRPr lang="el-G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234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8">
            <a:extLst>
              <a:ext uri="{FF2B5EF4-FFF2-40B4-BE49-F238E27FC236}">
                <a16:creationId xmlns:a16="http://schemas.microsoft.com/office/drawing/2014/main" id="{B645BD8A-B13F-463A-9101-4FB883F064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0">
            <a:extLst>
              <a:ext uri="{FF2B5EF4-FFF2-40B4-BE49-F238E27FC236}">
                <a16:creationId xmlns:a16="http://schemas.microsoft.com/office/drawing/2014/main" id="{94003B42-F17E-473C-9366-9369C047115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190" y="457200"/>
            <a:ext cx="11281609" cy="5943603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id="{149DDF01-2EFB-49D0-864E-0CE29F33A6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38" y="621793"/>
            <a:ext cx="10954512" cy="561441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DE1267-3714-4376-B4EF-6C1B4B505BF9}"/>
              </a:ext>
            </a:extLst>
          </p:cNvPr>
          <p:cNvSpPr txBox="1"/>
          <p:nvPr/>
        </p:nvSpPr>
        <p:spPr>
          <a:xfrm>
            <a:off x="1122413" y="1103994"/>
            <a:ext cx="9860547" cy="685116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>
              <a:spcAft>
                <a:spcPts val="600"/>
              </a:spcAft>
            </a:pPr>
            <a:r>
              <a:rPr lang="el-GR" sz="3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Οι υποθέσεις πρέπει:</a:t>
            </a:r>
            <a:endParaRPr lang="el-GR" sz="3200" b="1" dirty="0">
              <a:solidFill>
                <a:schemeClr val="bg1"/>
              </a:solidFill>
            </a:endParaRPr>
          </a:p>
        </p:txBody>
      </p:sp>
      <p:sp>
        <p:nvSpPr>
          <p:cNvPr id="23" name="Rectangle 14">
            <a:extLst>
              <a:ext uri="{FF2B5EF4-FFF2-40B4-BE49-F238E27FC236}">
                <a16:creationId xmlns:a16="http://schemas.microsoft.com/office/drawing/2014/main" id="{8EEA5BB7-5B71-4B52-AD7F-3BA82A6177F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446824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A1BDD5A-B952-463D-8BF6-F89EC6F21C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455369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2C2EF86-4721-4AC5-AC3A-5343FE12BA8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455369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42A6C7C-49DA-4D7E-9647-1696C74DF8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100664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349978" y="1671749"/>
            <a:ext cx="948803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l-GR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Να </a:t>
            </a:r>
            <a:r>
              <a:rPr lang="el-GR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είναι διατυπωμένες με σαφήνεια, </a:t>
            </a:r>
            <a:r>
              <a:rPr lang="el-GR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χωρίς περιττές φλυαρίες. Διατυπώνουμε τον σκοπό μας με μια πρόταση: Π.χ. «</a:t>
            </a:r>
            <a:r>
              <a:rPr lang="el-GR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Αν</a:t>
            </a:r>
            <a:r>
              <a:rPr lang="el-GR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προσθέσουμε μικρές ποσότητες καφεΐνης στο δείγμα εδάφους που αναπτύσσονται τα σκουλήκια , </a:t>
            </a:r>
            <a:r>
              <a:rPr lang="el-GR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τότε</a:t>
            </a:r>
            <a:r>
              <a:rPr lang="el-GR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θα επιταχυνθεί ο ρυθμός ανάπτυξής τους</a:t>
            </a:r>
            <a:r>
              <a:rPr lang="el-G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»</a:t>
            </a:r>
          </a:p>
          <a:p>
            <a:r>
              <a:rPr lang="el-GR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2. Να μπορούμε να τις ελέγξουμε, να διαπιστώσουμε δηλαδή αν είναι </a:t>
            </a:r>
            <a:r>
              <a:rPr lang="el-GR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	αληθείς </a:t>
            </a:r>
            <a:r>
              <a:rPr lang="el-GR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ή ψευδείς. </a:t>
            </a:r>
            <a:r>
              <a:rPr lang="el-GR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Π.χ. δεν θα ήταν δυνατόν να ελεγχθεί η υπόθεση: «</a:t>
            </a:r>
            <a:r>
              <a:rPr lang="el-GR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Αν</a:t>
            </a:r>
            <a:r>
              <a:rPr lang="el-GR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	προσθέσουμε </a:t>
            </a:r>
            <a:r>
              <a:rPr lang="el-GR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μικρές ποσότητες καφεΐνης στο δείγμα  εδάφους που </a:t>
            </a:r>
            <a:r>
              <a:rPr lang="el-G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	αναπτύσσονται </a:t>
            </a:r>
            <a:r>
              <a:rPr lang="el-GR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τα σκουλήκια , </a:t>
            </a:r>
            <a:r>
              <a:rPr lang="el-GR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τότε </a:t>
            </a:r>
            <a:r>
              <a:rPr lang="el-GR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τα σκουλήκια θα νιώθουν καλύτερα», </a:t>
            </a:r>
            <a:r>
              <a:rPr lang="el-G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	αφού </a:t>
            </a:r>
            <a:r>
              <a:rPr lang="el-GR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δεν υπάρχει τρόπος να μετρήσουμε τα αισθήματα των σκουληκιών</a:t>
            </a:r>
            <a:r>
              <a:rPr lang="el-G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</a:t>
            </a:r>
          </a:p>
          <a:p>
            <a:r>
              <a:rPr lang="el-GR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3</a:t>
            </a:r>
            <a:r>
              <a:rPr lang="el-GR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. Να εκφράζουν δήλωση σχέσεων μεταξύ μεταβλητών </a:t>
            </a:r>
            <a:r>
              <a:rPr lang="el-GR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(Π.χ. αύξηση της </a:t>
            </a:r>
            <a:r>
              <a:rPr lang="el-G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	ποσότητας </a:t>
            </a:r>
            <a:r>
              <a:rPr lang="el-GR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καφεΐνης συνεπάγεται αύξηση του ρυθμού ανάπτυξης</a:t>
            </a:r>
            <a:endParaRPr lang="el-GR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75121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BEBBBF70-6ABC-46E8-A293-73A60B8E2E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190" y="457200"/>
            <a:ext cx="11281609" cy="5943603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5388887-43DC-4FAF-9400-7925701AFE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38" y="621793"/>
            <a:ext cx="10954512" cy="561441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F2FD4B7-706B-4F5C-A0C7-7D69677C7B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51298" y="446824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6E6DC6E-1FA3-4048-B867-BDB51763F3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559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E066135-B6C1-4001-B7CC-53A443DF25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5723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33AD82B4-5F4B-4968-B15E-29DCF8592D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5598" y="1092118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Graphic 23" descr="Δακτυλικό αποτύπωμα">
            <a:extLst>
              <a:ext uri="{FF2B5EF4-FFF2-40B4-BE49-F238E27FC236}">
                <a16:creationId xmlns:a16="http://schemas.microsoft.com/office/drawing/2014/main" id="{6614825E-304C-4469-A35D-E1F94659D6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241170" y="1561990"/>
            <a:ext cx="3752067" cy="375206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712677" y="1257300"/>
            <a:ext cx="46775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Παραδείγματα υποθέσεων:</a:t>
            </a:r>
          </a:p>
          <a:p>
            <a:endParaRPr lang="el-GR" sz="24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95042" y="2308634"/>
            <a:ext cx="52057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Να ερευνηθεί αν η θερμοκρασία μπορεί να επηρεάσει το μήκος μιας μεταλλικής ράβδου</a:t>
            </a:r>
            <a:r>
              <a:rPr lang="el-G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</a:t>
            </a:r>
          </a:p>
          <a:p>
            <a:r>
              <a:rPr lang="el-GR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	</a:t>
            </a:r>
            <a:br>
              <a:rPr lang="el-GR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el-GR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ΥΠΟΘΕΣΗ:</a:t>
            </a:r>
            <a:r>
              <a:rPr lang="el-GR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 Εάν </a:t>
            </a:r>
            <a:r>
              <a:rPr lang="el-GR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η θερμοκρασία σχετίζεται με το μήκος μιας μεταλλικής ράβδου, </a:t>
            </a:r>
            <a:r>
              <a:rPr lang="el-GR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τότε</a:t>
            </a:r>
            <a:r>
              <a:rPr lang="el-GR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αυξάνοντας την θερμοκρασία αυξάνεται και το μήκος της ράβδου.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1565051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BEBBBF70-6ABC-46E8-A293-73A60B8E2E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190" y="457200"/>
            <a:ext cx="11281609" cy="5943603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5388887-43DC-4FAF-9400-7925701AFE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38" y="621793"/>
            <a:ext cx="10954512" cy="561441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F2FD4B7-706B-4F5C-A0C7-7D69677C7B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51298" y="446824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6E6DC6E-1FA3-4048-B867-BDB51763F3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559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E066135-B6C1-4001-B7CC-53A443DF25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5723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33AD82B4-5F4B-4968-B15E-29DCF8592D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5598" y="1092118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Graphic 23" descr="Δακτυλικό αποτύπωμα">
            <a:extLst>
              <a:ext uri="{FF2B5EF4-FFF2-40B4-BE49-F238E27FC236}">
                <a16:creationId xmlns:a16="http://schemas.microsoft.com/office/drawing/2014/main" id="{6614825E-304C-4469-A35D-E1F94659D6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241170" y="1561990"/>
            <a:ext cx="3752067" cy="375206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712677" y="1257300"/>
            <a:ext cx="46775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Παραδείγματα υποθέσεων:</a:t>
            </a:r>
          </a:p>
          <a:p>
            <a:endParaRPr lang="el-GR" sz="24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03683" y="2088297"/>
            <a:ext cx="509710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Να ερευνηθεί αν η διάρκεια ζωής μιας μπαταρίας επηρεάζεται από τη θερμοκρασία  στην οποία φυλάσσεται</a:t>
            </a:r>
            <a:r>
              <a:rPr lang="el-GR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</a:t>
            </a:r>
          </a:p>
          <a:p>
            <a:r>
              <a:rPr lang="el-GR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 </a:t>
            </a:r>
            <a:br>
              <a:rPr lang="el-GR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el-GR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ΥΠΟΘΕΣΗ: </a:t>
            </a:r>
            <a:r>
              <a:rPr lang="el-GR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Εάν </a:t>
            </a:r>
            <a:r>
              <a:rPr lang="el-GR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η διάρκεια ζωής μιας μπαταρίας σχετίζεται με την θερμοκρασία, </a:t>
            </a:r>
            <a:r>
              <a:rPr lang="el-GR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τότε</a:t>
            </a:r>
            <a:r>
              <a:rPr lang="el-GR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οι μπαταρίες που φυλάσσονται σε θερμοκρασία 10 </a:t>
            </a:r>
            <a:r>
              <a:rPr lang="el-GR" sz="2400" baseline="30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ο</a:t>
            </a: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C</a:t>
            </a:r>
            <a:r>
              <a:rPr lang="el-GR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 θα διαρκέσουν περισσότερο από εκείνες που θα φυλαχτούν σε θερμοκρασία 25 </a:t>
            </a:r>
            <a:r>
              <a:rPr lang="el-GR" sz="2400" baseline="30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ο</a:t>
            </a: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C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9667377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BEBBBF70-6ABC-46E8-A293-73A60B8E2E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190" y="457200"/>
            <a:ext cx="11281609" cy="5943603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5388887-43DC-4FAF-9400-7925701AFE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38" y="621793"/>
            <a:ext cx="10954512" cy="561441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F2FD4B7-706B-4F5C-A0C7-7D69677C7B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51298" y="446824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6E6DC6E-1FA3-4048-B867-BDB51763F3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559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E066135-B6C1-4001-B7CC-53A443DF25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5723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33AD82B4-5F4B-4968-B15E-29DCF8592D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5598" y="1092118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Graphic 23" descr="Δακτυλικό αποτύπωμα">
            <a:extLst>
              <a:ext uri="{FF2B5EF4-FFF2-40B4-BE49-F238E27FC236}">
                <a16:creationId xmlns:a16="http://schemas.microsoft.com/office/drawing/2014/main" id="{6614825E-304C-4469-A35D-E1F94659D6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241170" y="1561990"/>
            <a:ext cx="3752067" cy="375206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712677" y="1257300"/>
            <a:ext cx="46775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Παραδείγματα υποθέσεων:</a:t>
            </a:r>
          </a:p>
          <a:p>
            <a:endParaRPr lang="el-GR" sz="24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58828" y="1937442"/>
            <a:ext cx="512426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Να ερευνηθεί αν ο αριθμός των πτερυγίων μιας ανεμογεννήτριας επηρεάζει την ταχύτητα περιστροφής της</a:t>
            </a:r>
            <a:r>
              <a:rPr lang="el-G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</a:t>
            </a:r>
          </a:p>
          <a:p>
            <a:r>
              <a:rPr lang="el-GR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 </a:t>
            </a:r>
            <a:r>
              <a:rPr lang="el-GR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el-GR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el-GR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ΥΠΟΘΕΣΗ: Εάν</a:t>
            </a:r>
            <a:r>
              <a:rPr lang="el-GR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l-GR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ο αριθμός των πτερυγίων μιας ανεμογεννήτριας σχετίζεται με την ταχύτητα περιστροφής της, τότε όσο πιο πολλά πτερύγια έχει μια ανεμογεννήτρια τόσο πιο γρήγορα θα περιστρέφεται.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8121757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Κίτρινο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Savon">
      <a:majorFont>
        <a:latin typeface="Speak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Selawik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448</Words>
  <Application>Microsoft Office PowerPoint</Application>
  <PresentationFormat>Ευρεία οθόνη</PresentationFormat>
  <Paragraphs>35</Paragraphs>
  <Slides>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5" baseType="lpstr">
      <vt:lpstr>Arial</vt:lpstr>
      <vt:lpstr>Garamond</vt:lpstr>
      <vt:lpstr>Selawik Light</vt:lpstr>
      <vt:lpstr>Speak Pro</vt:lpstr>
      <vt:lpstr>Times New Roman</vt:lpstr>
      <vt:lpstr>SavonVTI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ΕΠΙΣΤΗΜΗ ΚΑΙ ΤΕΧΝΟΛΟΓΙΑ</dc:title>
  <dc:creator>EYAGGELIA PANAGIOTOU</dc:creator>
  <cp:lastModifiedBy>Καλώς ήλθατε</cp:lastModifiedBy>
  <cp:revision>10</cp:revision>
  <dcterms:created xsi:type="dcterms:W3CDTF">2020-11-10T20:33:21Z</dcterms:created>
  <dcterms:modified xsi:type="dcterms:W3CDTF">2021-01-22T06:57:38Z</dcterms:modified>
</cp:coreProperties>
</file>