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29/11/2021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29/11/2021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29/11/2021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29/11/2021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29/11/2021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29/11/2021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29/11/2021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29/11/2021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29/11/2021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29/11/2021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pPr/>
              <a:t>29/11/2021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53615-BFDE-46DE-814C-47EC6EF6D371}" type="datetimeFigureOut">
              <a:rPr lang="el-GR" smtClean="0"/>
              <a:pPr/>
              <a:t>29/11/2021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53439-851E-44AD-84B1-B6BFC3D0C743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568952" cy="648072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l-GR" b="1" dirty="0" smtClean="0"/>
              <a:t>Οι οροσειρές της Ευρώπης</a:t>
            </a: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1520" y="764704"/>
            <a:ext cx="8568952" cy="5832648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l-GR" b="1" dirty="0" smtClean="0">
                <a:solidFill>
                  <a:schemeClr val="tx1"/>
                </a:solidFill>
              </a:rPr>
              <a:t>Καύκασος 5.642 μ.</a:t>
            </a:r>
          </a:p>
          <a:p>
            <a:pPr>
              <a:buFont typeface="Wingdings" pitchFamily="2" charset="2"/>
              <a:buChar char="Ø"/>
            </a:pPr>
            <a:r>
              <a:rPr lang="el-GR" b="1" dirty="0" smtClean="0">
                <a:solidFill>
                  <a:schemeClr val="tx1"/>
                </a:solidFill>
              </a:rPr>
              <a:t>Άλπεις 4.810 μ.</a:t>
            </a:r>
          </a:p>
          <a:p>
            <a:pPr>
              <a:buFont typeface="Wingdings" pitchFamily="2" charset="2"/>
              <a:buChar char="Ø"/>
            </a:pPr>
            <a:r>
              <a:rPr lang="el-GR" b="1" dirty="0" smtClean="0">
                <a:solidFill>
                  <a:schemeClr val="tx1"/>
                </a:solidFill>
              </a:rPr>
              <a:t>Πυρηναία 3.404 μ.</a:t>
            </a:r>
          </a:p>
          <a:p>
            <a:pPr>
              <a:buFont typeface="Wingdings" pitchFamily="2" charset="2"/>
              <a:buChar char="Ø"/>
            </a:pPr>
            <a:r>
              <a:rPr lang="el-GR" b="1" dirty="0" smtClean="0">
                <a:solidFill>
                  <a:schemeClr val="tx1"/>
                </a:solidFill>
              </a:rPr>
              <a:t>Απέννινα 2.915 μ.</a:t>
            </a:r>
          </a:p>
          <a:p>
            <a:pPr>
              <a:buFont typeface="Wingdings" pitchFamily="2" charset="2"/>
              <a:buChar char="Ø"/>
            </a:pPr>
            <a:r>
              <a:rPr lang="el-GR" b="1" dirty="0" smtClean="0">
                <a:solidFill>
                  <a:schemeClr val="tx1"/>
                </a:solidFill>
              </a:rPr>
              <a:t>Κανταβρικά 2.678 μ.</a:t>
            </a:r>
          </a:p>
          <a:p>
            <a:pPr>
              <a:buFont typeface="Wingdings" pitchFamily="2" charset="2"/>
              <a:buChar char="Ø"/>
            </a:pPr>
            <a:r>
              <a:rPr lang="el-GR" b="1" dirty="0" smtClean="0">
                <a:solidFill>
                  <a:schemeClr val="tx1"/>
                </a:solidFill>
              </a:rPr>
              <a:t>Καρπάθια 2.655 μ.</a:t>
            </a:r>
          </a:p>
          <a:p>
            <a:pPr>
              <a:buFont typeface="Wingdings" pitchFamily="2" charset="2"/>
              <a:buChar char="Ø"/>
            </a:pPr>
            <a:r>
              <a:rPr lang="el-GR" b="1" dirty="0" smtClean="0">
                <a:solidFill>
                  <a:schemeClr val="tx1"/>
                </a:solidFill>
              </a:rPr>
              <a:t>Δειναρικές Άλπεις 2.522 μ.</a:t>
            </a:r>
          </a:p>
          <a:p>
            <a:pPr>
              <a:buFont typeface="Wingdings" pitchFamily="2" charset="2"/>
              <a:buChar char="Ø"/>
            </a:pPr>
            <a:r>
              <a:rPr lang="el-GR" b="1" dirty="0" smtClean="0">
                <a:solidFill>
                  <a:schemeClr val="tx1"/>
                </a:solidFill>
              </a:rPr>
              <a:t>Σκανδιναβικές Άλπεις 2.469 μ.</a:t>
            </a:r>
          </a:p>
          <a:p>
            <a:pPr>
              <a:buFont typeface="Wingdings" pitchFamily="2" charset="2"/>
              <a:buChar char="Ø"/>
            </a:pPr>
            <a:r>
              <a:rPr lang="el-GR" b="1" dirty="0" smtClean="0">
                <a:solidFill>
                  <a:schemeClr val="tx1"/>
                </a:solidFill>
              </a:rPr>
              <a:t>Αίμος 2.376 μ.</a:t>
            </a:r>
          </a:p>
          <a:p>
            <a:pPr>
              <a:buFont typeface="Wingdings" pitchFamily="2" charset="2"/>
              <a:buChar char="Ø"/>
            </a:pPr>
            <a:r>
              <a:rPr lang="el-GR" b="1" dirty="0" smtClean="0">
                <a:solidFill>
                  <a:schemeClr val="tx1"/>
                </a:solidFill>
              </a:rPr>
              <a:t>Ουράλια 1.895</a:t>
            </a:r>
          </a:p>
          <a:p>
            <a:pPr>
              <a:buFont typeface="Wingdings" pitchFamily="2" charset="2"/>
              <a:buChar char="Ø"/>
            </a:pPr>
            <a:r>
              <a:rPr lang="el-GR" b="1" dirty="0">
                <a:solidFill>
                  <a:schemeClr val="tx1"/>
                </a:solidFill>
              </a:rPr>
              <a:t>Ί</a:t>
            </a:r>
            <a:r>
              <a:rPr lang="el-GR" b="1" dirty="0" smtClean="0">
                <a:solidFill>
                  <a:schemeClr val="tx1"/>
                </a:solidFill>
              </a:rPr>
              <a:t>ουρας 1.718 μ.</a:t>
            </a:r>
          </a:p>
        </p:txBody>
      </p:sp>
    </p:spTree>
    <p:extLst>
      <p:ext uri="{BB962C8B-B14F-4D97-AF65-F5344CB8AC3E}">
        <p14:creationId xmlns:p14="http://schemas.microsoft.com/office/powerpoint/2010/main" xmlns="" val="981459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56984" cy="1301006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l-GR" b="1" dirty="0">
                <a:solidFill>
                  <a:schemeClr val="bg1"/>
                </a:solidFill>
              </a:rPr>
              <a:t>Οι οροσειρές της Ευρώπης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9512" y="1412776"/>
            <a:ext cx="8856984" cy="5256584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l-GR" b="1" dirty="0" smtClean="0">
                <a:solidFill>
                  <a:schemeClr val="tx1"/>
                </a:solidFill>
              </a:rPr>
              <a:t>Σκανδιναβικές Άλπεις</a:t>
            </a:r>
          </a:p>
          <a:p>
            <a:pPr marL="0" indent="0">
              <a:buNone/>
            </a:pPr>
            <a:r>
              <a:rPr lang="el-GR" b="1" dirty="0" smtClean="0">
                <a:solidFill>
                  <a:schemeClr val="tx1"/>
                </a:solidFill>
              </a:rPr>
              <a:t>Είναι χαμηλά </a:t>
            </a:r>
            <a:r>
              <a:rPr lang="el-GR" b="1" dirty="0">
                <a:solidFill>
                  <a:schemeClr val="tx1"/>
                </a:solidFill>
              </a:rPr>
              <a:t>πανάρχαια βουνά </a:t>
            </a:r>
            <a:r>
              <a:rPr lang="el-GR" b="1" dirty="0" smtClean="0">
                <a:solidFill>
                  <a:schemeClr val="tx1"/>
                </a:solidFill>
              </a:rPr>
              <a:t>με </a:t>
            </a:r>
            <a:r>
              <a:rPr lang="el-GR" b="1" dirty="0">
                <a:solidFill>
                  <a:schemeClr val="tx1"/>
                </a:solidFill>
              </a:rPr>
              <a:t>μέγιστο υψόμετρο </a:t>
            </a:r>
            <a:r>
              <a:rPr lang="el-GR" b="1" dirty="0">
                <a:solidFill>
                  <a:srgbClr val="C00000"/>
                </a:solidFill>
              </a:rPr>
              <a:t>2.469 </a:t>
            </a:r>
            <a:r>
              <a:rPr lang="el-GR" b="1" dirty="0" smtClean="0">
                <a:solidFill>
                  <a:srgbClr val="C00000"/>
                </a:solidFill>
              </a:rPr>
              <a:t>μέτρα</a:t>
            </a:r>
            <a:r>
              <a:rPr lang="el-GR" b="1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el-GR" b="1" dirty="0" smtClean="0">
                <a:solidFill>
                  <a:schemeClr val="tx1"/>
                </a:solidFill>
              </a:rPr>
              <a:t>Αποτελούν </a:t>
            </a:r>
            <a:r>
              <a:rPr lang="el-GR" b="1" dirty="0">
                <a:solidFill>
                  <a:schemeClr val="tx1"/>
                </a:solidFill>
              </a:rPr>
              <a:t>τη ραχοκοκαλιά της Σκανδιναβικής Χερσονήσου και έχουν κατεύθυνση ΒΑ- ΝΔ. </a:t>
            </a:r>
            <a:endParaRPr lang="el-GR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l-GR" b="1" dirty="0" smtClean="0">
                <a:solidFill>
                  <a:schemeClr val="tx1"/>
                </a:solidFill>
              </a:rPr>
              <a:t>Στα </a:t>
            </a:r>
            <a:r>
              <a:rPr lang="el-GR" b="1" dirty="0">
                <a:solidFill>
                  <a:schemeClr val="tx1"/>
                </a:solidFill>
              </a:rPr>
              <a:t>δυτικά σχηματίζουν τα περίφημα νορβηγικά φιόρδ, ενώ χαμηλώνουν προς τα ανατολικά. </a:t>
            </a:r>
            <a:endParaRPr lang="el-GR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l-GR" b="1" dirty="0" smtClean="0">
                <a:solidFill>
                  <a:schemeClr val="tx1"/>
                </a:solidFill>
              </a:rPr>
              <a:t>Το </a:t>
            </a:r>
            <a:r>
              <a:rPr lang="el-GR" b="1" dirty="0">
                <a:solidFill>
                  <a:schemeClr val="tx1"/>
                </a:solidFill>
              </a:rPr>
              <a:t>μεγάλο γεωγραφικό πλάτος στο οποίο βρίσκονται και η γειτνίασή τους με τον ωκεανό δίνουν βροχές, χιόνια και παγετώνες. </a:t>
            </a:r>
            <a:endParaRPr lang="el-GR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l-GR" b="1" dirty="0" smtClean="0">
                <a:solidFill>
                  <a:schemeClr val="tx1"/>
                </a:solidFill>
              </a:rPr>
              <a:t>Τα </a:t>
            </a:r>
            <a:r>
              <a:rPr lang="el-GR" b="1" dirty="0">
                <a:solidFill>
                  <a:schemeClr val="tx1"/>
                </a:solidFill>
              </a:rPr>
              <a:t>Απαλάχια Όρη στις Η.Π.Α. αποτελούν συνέχεια των Σκανδιναβικών Άλπεων.</a:t>
            </a:r>
          </a:p>
        </p:txBody>
      </p:sp>
    </p:spTree>
    <p:extLst>
      <p:ext uri="{BB962C8B-B14F-4D97-AF65-F5344CB8AC3E}">
        <p14:creationId xmlns:p14="http://schemas.microsoft.com/office/powerpoint/2010/main" xmlns="" val="3990857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56984" cy="1512168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l-GR" b="1" dirty="0">
                <a:solidFill>
                  <a:schemeClr val="bg1"/>
                </a:solidFill>
              </a:rPr>
              <a:t>Οι οροσειρές της Ευρώπης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9512" y="1600200"/>
            <a:ext cx="8856984" cy="506916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l-GR" b="1" dirty="0" smtClean="0">
                <a:solidFill>
                  <a:schemeClr val="tx1"/>
                </a:solidFill>
              </a:rPr>
              <a:t>Δειναρικές Άλπεις</a:t>
            </a:r>
          </a:p>
          <a:p>
            <a:pPr marL="0" indent="0">
              <a:buNone/>
            </a:pPr>
            <a:r>
              <a:rPr lang="el-GR" b="1" dirty="0" smtClean="0">
                <a:solidFill>
                  <a:schemeClr val="tx1"/>
                </a:solidFill>
              </a:rPr>
              <a:t>Με </a:t>
            </a:r>
            <a:r>
              <a:rPr lang="el-GR" b="1" dirty="0">
                <a:solidFill>
                  <a:schemeClr val="tx1"/>
                </a:solidFill>
              </a:rPr>
              <a:t>μέγιστο ύψος </a:t>
            </a:r>
            <a:r>
              <a:rPr lang="el-GR" b="1" dirty="0">
                <a:solidFill>
                  <a:srgbClr val="C00000"/>
                </a:solidFill>
              </a:rPr>
              <a:t>2.522 μέτρα </a:t>
            </a:r>
            <a:r>
              <a:rPr lang="el-GR" b="1" dirty="0">
                <a:solidFill>
                  <a:schemeClr val="tx1"/>
                </a:solidFill>
              </a:rPr>
              <a:t>στην κορυφή Ντούρμιτορ, είναι ο νότιος κλάδος των μεγάλων οροσειρών της κεντρικής Ευρώπης και καταλαμβάνουν όλη τη δυτική ακτή της Βαλκανικής Χερσονήσου</a:t>
            </a:r>
            <a:r>
              <a:rPr lang="el-GR" b="1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el-GR" b="1" dirty="0" smtClean="0">
                <a:solidFill>
                  <a:schemeClr val="tx1"/>
                </a:solidFill>
              </a:rPr>
              <a:t> </a:t>
            </a:r>
            <a:r>
              <a:rPr lang="el-GR" b="1" dirty="0">
                <a:solidFill>
                  <a:schemeClr val="tx1"/>
                </a:solidFill>
              </a:rPr>
              <a:t>Με κατεύθυνση ΒΔ-ΝΑ και μήκος 645 χιλιόμετρα, αποτελούνται από παράλληλες σειρές </a:t>
            </a:r>
            <a:r>
              <a:rPr lang="el-GR" b="1" dirty="0" smtClean="0">
                <a:solidFill>
                  <a:schemeClr val="tx1"/>
                </a:solidFill>
              </a:rPr>
              <a:t>βουνών.</a:t>
            </a:r>
          </a:p>
          <a:p>
            <a:pPr marL="0" indent="0">
              <a:buNone/>
            </a:pPr>
            <a:r>
              <a:rPr lang="el-GR" b="1" dirty="0">
                <a:solidFill>
                  <a:schemeClr val="tx1"/>
                </a:solidFill>
              </a:rPr>
              <a:t>Δ</a:t>
            </a:r>
            <a:r>
              <a:rPr lang="el-GR" b="1" dirty="0" smtClean="0">
                <a:solidFill>
                  <a:schemeClr val="tx1"/>
                </a:solidFill>
              </a:rPr>
              <a:t>ιασχίζουν </a:t>
            </a:r>
            <a:r>
              <a:rPr lang="el-GR" b="1" dirty="0">
                <a:solidFill>
                  <a:schemeClr val="tx1"/>
                </a:solidFill>
              </a:rPr>
              <a:t>τις χώρες: </a:t>
            </a:r>
            <a:r>
              <a:rPr lang="el-GR" b="1" dirty="0">
                <a:solidFill>
                  <a:srgbClr val="C00000"/>
                </a:solidFill>
              </a:rPr>
              <a:t>Σλοβενία, Κροατία, Βοσνία-Ερζεγοβίνη, Σερβία, Μαυροβούνιο και Αλβανία.</a:t>
            </a:r>
          </a:p>
        </p:txBody>
      </p:sp>
    </p:spTree>
    <p:extLst>
      <p:ext uri="{BB962C8B-B14F-4D97-AF65-F5344CB8AC3E}">
        <p14:creationId xmlns:p14="http://schemas.microsoft.com/office/powerpoint/2010/main" xmlns="" val="2434081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1512168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l-GR" b="1" dirty="0">
                <a:solidFill>
                  <a:schemeClr val="bg1"/>
                </a:solidFill>
              </a:rPr>
              <a:t>Οι οροσειρές της Ευρώπης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506916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marL="0" indent="0" algn="ctr">
              <a:buNone/>
            </a:pPr>
            <a:r>
              <a:rPr lang="el-GR" b="1" dirty="0" smtClean="0">
                <a:solidFill>
                  <a:schemeClr val="tx1"/>
                </a:solidFill>
              </a:rPr>
              <a:t>Αίμος</a:t>
            </a:r>
          </a:p>
          <a:p>
            <a:pPr marL="0" indent="0" algn="ctr">
              <a:buNone/>
            </a:pPr>
            <a:endParaRPr lang="el-GR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l-GR" b="1" dirty="0">
                <a:solidFill>
                  <a:schemeClr val="tx1"/>
                </a:solidFill>
              </a:rPr>
              <a:t>Έ</a:t>
            </a:r>
            <a:r>
              <a:rPr lang="el-GR" b="1" dirty="0" smtClean="0">
                <a:solidFill>
                  <a:schemeClr val="tx1"/>
                </a:solidFill>
              </a:rPr>
              <a:t>χει </a:t>
            </a:r>
            <a:r>
              <a:rPr lang="el-GR" b="1" dirty="0">
                <a:solidFill>
                  <a:schemeClr val="tx1"/>
                </a:solidFill>
              </a:rPr>
              <a:t>μέγιστο υψόμετρο </a:t>
            </a:r>
            <a:r>
              <a:rPr lang="el-GR" b="1" dirty="0">
                <a:solidFill>
                  <a:srgbClr val="C00000"/>
                </a:solidFill>
              </a:rPr>
              <a:t>2.376 μέτρα </a:t>
            </a:r>
            <a:r>
              <a:rPr lang="el-GR" b="1" dirty="0">
                <a:solidFill>
                  <a:schemeClr val="tx1"/>
                </a:solidFill>
              </a:rPr>
              <a:t>και έδωσε το όνομά του στα Βαλκάνια. </a:t>
            </a:r>
            <a:endParaRPr lang="el-GR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l-GR" b="1" dirty="0" smtClean="0">
                <a:solidFill>
                  <a:schemeClr val="tx1"/>
                </a:solidFill>
              </a:rPr>
              <a:t>Βρίσκεται </a:t>
            </a:r>
            <a:r>
              <a:rPr lang="el-GR" b="1" dirty="0">
                <a:solidFill>
                  <a:schemeClr val="tx1"/>
                </a:solidFill>
              </a:rPr>
              <a:t>στο κεντρικό τμήμα της Βαλκανικής </a:t>
            </a:r>
            <a:r>
              <a:rPr lang="el-GR" b="1" dirty="0" smtClean="0">
                <a:solidFill>
                  <a:schemeClr val="tx1"/>
                </a:solidFill>
              </a:rPr>
              <a:t>Χερσονήσου.</a:t>
            </a:r>
          </a:p>
          <a:p>
            <a:pPr marL="0" indent="0">
              <a:buNone/>
            </a:pPr>
            <a:r>
              <a:rPr lang="el-GR" b="1" dirty="0">
                <a:solidFill>
                  <a:schemeClr val="tx1"/>
                </a:solidFill>
              </a:rPr>
              <a:t>Ε</a:t>
            </a:r>
            <a:r>
              <a:rPr lang="el-GR" b="1" dirty="0" smtClean="0">
                <a:solidFill>
                  <a:schemeClr val="tx1"/>
                </a:solidFill>
              </a:rPr>
              <a:t>ίναι </a:t>
            </a:r>
            <a:r>
              <a:rPr lang="el-GR" b="1" dirty="0">
                <a:solidFill>
                  <a:schemeClr val="tx1"/>
                </a:solidFill>
              </a:rPr>
              <a:t>η οροσειρά που κυριαρχεί στο ανάγλυφο της </a:t>
            </a:r>
            <a:r>
              <a:rPr lang="el-GR" b="1" dirty="0">
                <a:solidFill>
                  <a:srgbClr val="C00000"/>
                </a:solidFill>
              </a:rPr>
              <a:t>Βουλγαρίας</a:t>
            </a:r>
            <a:r>
              <a:rPr lang="el-GR" b="1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496837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07504" y="116632"/>
            <a:ext cx="8928992" cy="1296144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l-GR" sz="3600" b="1" dirty="0" smtClean="0">
                <a:solidFill>
                  <a:schemeClr val="bg1"/>
                </a:solidFill>
              </a:rPr>
              <a:t>Οι οροσειρές της Ευρώπης</a:t>
            </a:r>
            <a:br>
              <a:rPr lang="el-GR" sz="3600" b="1" dirty="0" smtClean="0">
                <a:solidFill>
                  <a:schemeClr val="bg1"/>
                </a:solidFill>
              </a:rPr>
            </a:br>
            <a:r>
              <a:rPr lang="el-GR" sz="3600" b="1" dirty="0">
                <a:solidFill>
                  <a:schemeClr val="bg1"/>
                </a:solidFill>
              </a:rPr>
              <a:t>Οροσειρές στον κεντρικό κορμό της Ευρώπης</a:t>
            </a:r>
            <a:r>
              <a:rPr lang="el-GR" sz="3600" b="1" dirty="0">
                <a:solidFill>
                  <a:schemeClr val="tx1"/>
                </a:solidFill>
              </a:rPr>
              <a:t/>
            </a:r>
            <a:br>
              <a:rPr lang="el-GR" sz="3600" b="1" dirty="0">
                <a:solidFill>
                  <a:schemeClr val="tx1"/>
                </a:solidFill>
              </a:rPr>
            </a:br>
            <a:endParaRPr lang="el-GR" sz="3600" b="1" dirty="0">
              <a:solidFill>
                <a:schemeClr val="tx1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07504" y="1412776"/>
            <a:ext cx="8928991" cy="5328592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85000" lnSpcReduction="10000"/>
          </a:bodyPr>
          <a:lstStyle/>
          <a:p>
            <a:r>
              <a:rPr lang="el-GR" sz="4600" b="1" dirty="0" smtClean="0">
                <a:solidFill>
                  <a:schemeClr val="tx1"/>
                </a:solidFill>
              </a:rPr>
              <a:t>Καύκασος </a:t>
            </a:r>
          </a:p>
          <a:p>
            <a:endParaRPr lang="el-GR" b="1" dirty="0" smtClean="0">
              <a:solidFill>
                <a:schemeClr val="tx1"/>
              </a:solidFill>
            </a:endParaRPr>
          </a:p>
          <a:p>
            <a:pPr algn="l"/>
            <a:r>
              <a:rPr lang="el-GR" b="1" dirty="0" smtClean="0">
                <a:solidFill>
                  <a:schemeClr val="tx1"/>
                </a:solidFill>
              </a:rPr>
              <a:t>Βρίσκεται </a:t>
            </a:r>
            <a:r>
              <a:rPr lang="el-GR" b="1" dirty="0">
                <a:solidFill>
                  <a:schemeClr val="tx1"/>
                </a:solidFill>
              </a:rPr>
              <a:t>ανάμεσα στην Κασπία θάλασσα και τον Εύξεινο Πόντο. </a:t>
            </a:r>
            <a:endParaRPr lang="el-GR" b="1" dirty="0" smtClean="0">
              <a:solidFill>
                <a:schemeClr val="tx1"/>
              </a:solidFill>
            </a:endParaRPr>
          </a:p>
          <a:p>
            <a:pPr algn="l"/>
            <a:r>
              <a:rPr lang="el-GR" b="1" dirty="0" smtClean="0">
                <a:solidFill>
                  <a:schemeClr val="tx1"/>
                </a:solidFill>
              </a:rPr>
              <a:t>Είναι </a:t>
            </a:r>
            <a:r>
              <a:rPr lang="el-GR" b="1" dirty="0">
                <a:solidFill>
                  <a:schemeClr val="tx1"/>
                </a:solidFill>
              </a:rPr>
              <a:t>το ψηλότερο βουνό της Ευρώπης, αν και ορισμένοι γεωγράφοι θεωρούν ότι ανήκει περισσότερο στην Ασία. </a:t>
            </a:r>
            <a:endParaRPr lang="el-GR" b="1" dirty="0" smtClean="0">
              <a:solidFill>
                <a:schemeClr val="tx1"/>
              </a:solidFill>
            </a:endParaRPr>
          </a:p>
          <a:p>
            <a:pPr algn="l"/>
            <a:r>
              <a:rPr lang="el-GR" b="1" dirty="0" smtClean="0">
                <a:solidFill>
                  <a:schemeClr val="tx1"/>
                </a:solidFill>
              </a:rPr>
              <a:t>Η ψηλότερη  </a:t>
            </a:r>
            <a:r>
              <a:rPr lang="el-GR" b="1" dirty="0">
                <a:solidFill>
                  <a:schemeClr val="tx1"/>
                </a:solidFill>
              </a:rPr>
              <a:t>κορυφή το Ελμπρούζ (υψόμετρο </a:t>
            </a:r>
            <a:r>
              <a:rPr lang="el-GR" b="1" dirty="0">
                <a:solidFill>
                  <a:srgbClr val="C00000"/>
                </a:solidFill>
              </a:rPr>
              <a:t>5.642 μέτρα</a:t>
            </a:r>
            <a:r>
              <a:rPr lang="el-GR" b="1" dirty="0">
                <a:solidFill>
                  <a:schemeClr val="tx1"/>
                </a:solidFill>
              </a:rPr>
              <a:t>), έχει κατεύθυνση </a:t>
            </a:r>
            <a:r>
              <a:rPr lang="el-GR" b="1" dirty="0" smtClean="0">
                <a:solidFill>
                  <a:schemeClr val="tx1"/>
                </a:solidFill>
              </a:rPr>
              <a:t>ΒΔ-ΝΑ.</a:t>
            </a:r>
            <a:endParaRPr lang="el-GR" b="1" dirty="0">
              <a:solidFill>
                <a:schemeClr val="tx1"/>
              </a:solidFill>
            </a:endParaRPr>
          </a:p>
          <a:p>
            <a:pPr algn="l"/>
            <a:r>
              <a:rPr lang="el-GR" b="1" dirty="0" smtClean="0">
                <a:solidFill>
                  <a:schemeClr val="tx1"/>
                </a:solidFill>
              </a:rPr>
              <a:t>Η </a:t>
            </a:r>
            <a:r>
              <a:rPr lang="el-GR" b="1" dirty="0">
                <a:solidFill>
                  <a:schemeClr val="tx1"/>
                </a:solidFill>
              </a:rPr>
              <a:t>περιοχή </a:t>
            </a:r>
            <a:r>
              <a:rPr lang="el-GR" b="1" dirty="0" smtClean="0">
                <a:solidFill>
                  <a:schemeClr val="tx1"/>
                </a:solidFill>
              </a:rPr>
              <a:t>είναι πλούσια </a:t>
            </a:r>
            <a:r>
              <a:rPr lang="el-GR" b="1" dirty="0">
                <a:solidFill>
                  <a:schemeClr val="tx1"/>
                </a:solidFill>
              </a:rPr>
              <a:t>σε </a:t>
            </a:r>
            <a:r>
              <a:rPr lang="el-GR" b="1" dirty="0" smtClean="0">
                <a:solidFill>
                  <a:schemeClr val="tx1"/>
                </a:solidFill>
              </a:rPr>
              <a:t>πετρέλαιο. </a:t>
            </a:r>
          </a:p>
          <a:p>
            <a:pPr algn="l"/>
            <a:r>
              <a:rPr lang="el-GR" b="1" dirty="0" smtClean="0">
                <a:solidFill>
                  <a:schemeClr val="tx1"/>
                </a:solidFill>
              </a:rPr>
              <a:t>Στον </a:t>
            </a:r>
            <a:r>
              <a:rPr lang="el-GR" b="1" dirty="0">
                <a:solidFill>
                  <a:schemeClr val="tx1"/>
                </a:solidFill>
              </a:rPr>
              <a:t>Καύκασο, σύμφωνα με την ελληνική μυθολογία, ο Δίας έδεσε σε πάσσαλο τον Προμηθέα, επειδή αυτός έκλεψε από τους θεούς και χάρισε στους ανθρώπους τη φωτιά.</a:t>
            </a:r>
          </a:p>
        </p:txBody>
      </p:sp>
    </p:spTree>
    <p:extLst>
      <p:ext uri="{BB962C8B-B14F-4D97-AF65-F5344CB8AC3E}">
        <p14:creationId xmlns:p14="http://schemas.microsoft.com/office/powerpoint/2010/main" xmlns="" val="3520650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856984" cy="108012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l-GR" b="1" dirty="0">
                <a:solidFill>
                  <a:schemeClr val="bg1"/>
                </a:solidFill>
              </a:rPr>
              <a:t>Οι οροσειρές της Ευρώπης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9512" y="1268760"/>
            <a:ext cx="8856984" cy="5328592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l-GR" sz="4200" b="1" dirty="0" smtClean="0">
                <a:solidFill>
                  <a:schemeClr val="tx1"/>
                </a:solidFill>
              </a:rPr>
              <a:t>Ουράλια Όρη</a:t>
            </a:r>
          </a:p>
          <a:p>
            <a:pPr marL="0" indent="0">
              <a:buNone/>
            </a:pPr>
            <a:r>
              <a:rPr lang="el-GR" b="1" dirty="0">
                <a:solidFill>
                  <a:schemeClr val="tx1"/>
                </a:solidFill>
              </a:rPr>
              <a:t>Έ</a:t>
            </a:r>
            <a:r>
              <a:rPr lang="el-GR" b="1" dirty="0" smtClean="0">
                <a:solidFill>
                  <a:schemeClr val="tx1"/>
                </a:solidFill>
              </a:rPr>
              <a:t>χουν </a:t>
            </a:r>
            <a:r>
              <a:rPr lang="el-GR" b="1" dirty="0">
                <a:solidFill>
                  <a:schemeClr val="tx1"/>
                </a:solidFill>
              </a:rPr>
              <a:t>κατεύθυνση Β-Ν και αποτελούν το φυσικό σύνορο της ευρωπαϊκής ηπείρου με την Ασία. </a:t>
            </a:r>
            <a:endParaRPr lang="el-GR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l-GR" b="1" dirty="0" smtClean="0">
                <a:solidFill>
                  <a:schemeClr val="tx1"/>
                </a:solidFill>
              </a:rPr>
              <a:t>Το </a:t>
            </a:r>
            <a:r>
              <a:rPr lang="el-GR" b="1" dirty="0">
                <a:solidFill>
                  <a:schemeClr val="tx1"/>
                </a:solidFill>
              </a:rPr>
              <a:t>μήκος της οροσειράς φτάνει τα 2.500 χιλιόμετρα από τις στέπες κατά μήκος των συνόρων του Καζακστάν μέχρι τις ακτές του Αρκτικού Ωκεανού</a:t>
            </a:r>
            <a:r>
              <a:rPr lang="el-GR" b="1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el-GR" b="1" dirty="0" smtClean="0">
                <a:solidFill>
                  <a:schemeClr val="tx1"/>
                </a:solidFill>
              </a:rPr>
              <a:t>Είναι </a:t>
            </a:r>
            <a:r>
              <a:rPr lang="el-GR" b="1" dirty="0">
                <a:solidFill>
                  <a:schemeClr val="tx1"/>
                </a:solidFill>
              </a:rPr>
              <a:t>μια χαμηλή οροσειρά (μέγιστο υψόμετρο </a:t>
            </a:r>
            <a:r>
              <a:rPr lang="el-GR" b="1" dirty="0">
                <a:solidFill>
                  <a:srgbClr val="C00000"/>
                </a:solidFill>
              </a:rPr>
              <a:t>1.895 </a:t>
            </a:r>
            <a:r>
              <a:rPr lang="el-GR" b="1" dirty="0" smtClean="0">
                <a:solidFill>
                  <a:srgbClr val="C00000"/>
                </a:solidFill>
              </a:rPr>
              <a:t>μ.</a:t>
            </a:r>
            <a:r>
              <a:rPr lang="el-GR" b="1" dirty="0" smtClean="0">
                <a:solidFill>
                  <a:schemeClr val="tx1"/>
                </a:solidFill>
              </a:rPr>
              <a:t>) </a:t>
            </a:r>
            <a:r>
              <a:rPr lang="el-GR" b="1" dirty="0">
                <a:solidFill>
                  <a:schemeClr val="tx1"/>
                </a:solidFill>
              </a:rPr>
              <a:t>εξαιτίας της μεγάλης διάβρωσης που υπέστη, αφού σχηματίστηκε κατά τον Παλαιοζωικό Αιώνα</a:t>
            </a:r>
            <a:r>
              <a:rPr lang="el-GR" b="1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el-GR" b="1" dirty="0" smtClean="0">
                <a:solidFill>
                  <a:schemeClr val="tx1"/>
                </a:solidFill>
              </a:rPr>
              <a:t> </a:t>
            </a:r>
            <a:r>
              <a:rPr lang="el-GR" b="1" dirty="0">
                <a:solidFill>
                  <a:schemeClr val="tx1"/>
                </a:solidFill>
              </a:rPr>
              <a:t>Η διάβρωση που έχει υποστεί η οροσειρά αποκάλυψε πολύτιμα μέταλλα και ορυκτά (τοπάζι, βήρυλλο, χρυσό, πλατίνα, άνθρακα, νικέλιο, σίδηρο κ.ά.).</a:t>
            </a:r>
          </a:p>
        </p:txBody>
      </p:sp>
    </p:spTree>
    <p:extLst>
      <p:ext uri="{BB962C8B-B14F-4D97-AF65-F5344CB8AC3E}">
        <p14:creationId xmlns:p14="http://schemas.microsoft.com/office/powerpoint/2010/main" xmlns="" val="4149671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79512" y="116632"/>
            <a:ext cx="8784976" cy="1008111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l-GR" b="1" dirty="0"/>
              <a:t>Οι οροσειρές της Ευρώπης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79512" y="1124744"/>
            <a:ext cx="8784976" cy="5616624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r>
              <a:rPr lang="el-GR" sz="3900" b="1" dirty="0" smtClean="0">
                <a:solidFill>
                  <a:schemeClr val="tx1"/>
                </a:solidFill>
              </a:rPr>
              <a:t> Άλπεις</a:t>
            </a:r>
          </a:p>
          <a:p>
            <a:pPr algn="l"/>
            <a:r>
              <a:rPr lang="el-GR" b="1" dirty="0">
                <a:solidFill>
                  <a:schemeClr val="tx1"/>
                </a:solidFill>
              </a:rPr>
              <a:t>Έ</a:t>
            </a:r>
            <a:r>
              <a:rPr lang="el-GR" b="1" dirty="0" smtClean="0">
                <a:solidFill>
                  <a:schemeClr val="tx1"/>
                </a:solidFill>
              </a:rPr>
              <a:t>χουν </a:t>
            </a:r>
            <a:r>
              <a:rPr lang="el-GR" b="1" dirty="0">
                <a:solidFill>
                  <a:schemeClr val="tx1"/>
                </a:solidFill>
              </a:rPr>
              <a:t>κατεύθυνση </a:t>
            </a:r>
            <a:r>
              <a:rPr lang="el-GR" b="1" dirty="0" smtClean="0">
                <a:solidFill>
                  <a:schemeClr val="tx1"/>
                </a:solidFill>
              </a:rPr>
              <a:t>Δ-Α.</a:t>
            </a:r>
          </a:p>
          <a:p>
            <a:pPr algn="l"/>
            <a:r>
              <a:rPr lang="el-GR" b="1" dirty="0">
                <a:solidFill>
                  <a:schemeClr val="tx1"/>
                </a:solidFill>
              </a:rPr>
              <a:t>Ε</a:t>
            </a:r>
            <a:r>
              <a:rPr lang="el-GR" b="1" dirty="0" smtClean="0">
                <a:solidFill>
                  <a:schemeClr val="tx1"/>
                </a:solidFill>
              </a:rPr>
              <a:t>κτείνονται </a:t>
            </a:r>
            <a:r>
              <a:rPr lang="el-GR" b="1" dirty="0">
                <a:solidFill>
                  <a:schemeClr val="tx1"/>
                </a:solidFill>
              </a:rPr>
              <a:t>στις χώρες: </a:t>
            </a:r>
            <a:r>
              <a:rPr lang="el-GR" b="1" dirty="0">
                <a:solidFill>
                  <a:srgbClr val="C00000"/>
                </a:solidFill>
              </a:rPr>
              <a:t>Ελβετία, Λιχτενστάιν, Γαλλία, Γερμανία, Ιταλία, Αυστρία, Σλοβενία και Κροατία. </a:t>
            </a:r>
            <a:endParaRPr lang="el-GR" b="1" dirty="0" smtClean="0">
              <a:solidFill>
                <a:srgbClr val="C00000"/>
              </a:solidFill>
            </a:endParaRPr>
          </a:p>
          <a:p>
            <a:pPr algn="l"/>
            <a:r>
              <a:rPr lang="el-GR" b="1" dirty="0" smtClean="0">
                <a:solidFill>
                  <a:schemeClr val="tx1"/>
                </a:solidFill>
              </a:rPr>
              <a:t>Η </a:t>
            </a:r>
            <a:r>
              <a:rPr lang="el-GR" b="1" dirty="0">
                <a:solidFill>
                  <a:schemeClr val="tx1"/>
                </a:solidFill>
              </a:rPr>
              <a:t>ψηλότερη κορυφή είναι το Λευκό Όρος ή Μοντ Μπλαν (</a:t>
            </a:r>
            <a:r>
              <a:rPr lang="el-GR" b="1" dirty="0">
                <a:solidFill>
                  <a:srgbClr val="C00000"/>
                </a:solidFill>
              </a:rPr>
              <a:t>4.810 μέτρα</a:t>
            </a:r>
            <a:r>
              <a:rPr lang="el-GR" b="1" dirty="0">
                <a:solidFill>
                  <a:schemeClr val="tx1"/>
                </a:solidFill>
              </a:rPr>
              <a:t>) στα σύνορα Γαλλίας-Ιταλίας, ενώ γνωστές ψηλές κορυφές είναι, μεταξύ άλλων, η Μόντε Ρόζα (4.633 μέτρα) και το Μάτερχορν (4.478 μέτρα). </a:t>
            </a:r>
            <a:endParaRPr lang="el-GR" b="1" dirty="0" smtClean="0">
              <a:solidFill>
                <a:schemeClr val="tx1"/>
              </a:solidFill>
            </a:endParaRPr>
          </a:p>
          <a:p>
            <a:pPr algn="l"/>
            <a:r>
              <a:rPr lang="el-GR" b="1" dirty="0" smtClean="0">
                <a:solidFill>
                  <a:schemeClr val="tx1"/>
                </a:solidFill>
              </a:rPr>
              <a:t>Οι  Άλπεις </a:t>
            </a:r>
            <a:r>
              <a:rPr lang="el-GR" b="1" dirty="0">
                <a:solidFill>
                  <a:schemeClr val="tx1"/>
                </a:solidFill>
              </a:rPr>
              <a:t>χωρίζονται στις δυτικές, στις κεντρικές και στις ανατολικές. Οι δυτικές αποτελούνται από ψηλότερα βουνά, που γίνονται χαμηλότερα προς τα ανατολικά.</a:t>
            </a:r>
          </a:p>
        </p:txBody>
      </p:sp>
    </p:spTree>
    <p:extLst>
      <p:ext uri="{BB962C8B-B14F-4D97-AF65-F5344CB8AC3E}">
        <p14:creationId xmlns:p14="http://schemas.microsoft.com/office/powerpoint/2010/main" xmlns="" val="869489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79512" y="116632"/>
            <a:ext cx="8712968" cy="1152128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l-GR" b="1" dirty="0"/>
              <a:t>Οι οροσειρές της Ευρώπης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79512" y="1268760"/>
            <a:ext cx="8784976" cy="5256584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r>
              <a:rPr lang="el-GR" b="1" dirty="0" smtClean="0">
                <a:solidFill>
                  <a:schemeClr val="tx1"/>
                </a:solidFill>
              </a:rPr>
              <a:t>Καρπάθια</a:t>
            </a:r>
          </a:p>
          <a:p>
            <a:pPr algn="l"/>
            <a:r>
              <a:rPr lang="el-GR" b="1" dirty="0" smtClean="0">
                <a:solidFill>
                  <a:schemeClr val="tx1"/>
                </a:solidFill>
              </a:rPr>
              <a:t>Σχηματίζει </a:t>
            </a:r>
            <a:r>
              <a:rPr lang="el-GR" b="1" dirty="0">
                <a:solidFill>
                  <a:schemeClr val="tx1"/>
                </a:solidFill>
              </a:rPr>
              <a:t>ένα τόξο μήκους 1.500 χιλιομέτρων και πλάτους 12 έως 500 χιλιομέτρων κατά μήκος των χωρών: </a:t>
            </a:r>
            <a:r>
              <a:rPr lang="el-GR" b="1" dirty="0">
                <a:solidFill>
                  <a:srgbClr val="C00000"/>
                </a:solidFill>
              </a:rPr>
              <a:t>Σλοβακίας, Πολωνίας, Ουκρανίας και Ρουμανίας. </a:t>
            </a:r>
            <a:endParaRPr lang="el-GR" b="1" dirty="0" smtClean="0">
              <a:solidFill>
                <a:srgbClr val="C00000"/>
              </a:solidFill>
            </a:endParaRPr>
          </a:p>
          <a:p>
            <a:pPr algn="l"/>
            <a:r>
              <a:rPr lang="el-GR" b="1" dirty="0" smtClean="0">
                <a:solidFill>
                  <a:schemeClr val="tx1"/>
                </a:solidFill>
              </a:rPr>
              <a:t>Μετά </a:t>
            </a:r>
            <a:r>
              <a:rPr lang="el-GR" b="1" dirty="0">
                <a:solidFill>
                  <a:schemeClr val="tx1"/>
                </a:solidFill>
              </a:rPr>
              <a:t>τις </a:t>
            </a:r>
            <a:r>
              <a:rPr lang="el-GR" b="1" dirty="0" smtClean="0">
                <a:solidFill>
                  <a:schemeClr val="tx1"/>
                </a:solidFill>
              </a:rPr>
              <a:t>Άλπεις, </a:t>
            </a:r>
            <a:r>
              <a:rPr lang="el-GR" b="1" dirty="0">
                <a:solidFill>
                  <a:schemeClr val="tx1"/>
                </a:solidFill>
              </a:rPr>
              <a:t>από τις οποίες χωρίζονται με τον ποταμό Δούναβη, τα Καρπάθια είναι το πιο εκτεταμένο σύστημα οροσειρών στην Ευρώπη, με ύψος σχετικά μικρό (μέγιστο υψόμετρο </a:t>
            </a:r>
            <a:r>
              <a:rPr lang="el-GR" b="1" dirty="0">
                <a:solidFill>
                  <a:srgbClr val="C00000"/>
                </a:solidFill>
              </a:rPr>
              <a:t>2.655 μέτρα</a:t>
            </a:r>
            <a:r>
              <a:rPr lang="el-GR" b="1" dirty="0">
                <a:solidFill>
                  <a:schemeClr val="tx1"/>
                </a:solidFill>
              </a:rPr>
              <a:t>). </a:t>
            </a:r>
          </a:p>
          <a:p>
            <a:pPr algn="l"/>
            <a:r>
              <a:rPr lang="el-GR" b="1" dirty="0" smtClean="0">
                <a:solidFill>
                  <a:schemeClr val="tx1"/>
                </a:solidFill>
              </a:rPr>
              <a:t>Τα </a:t>
            </a:r>
            <a:r>
              <a:rPr lang="el-GR" b="1" dirty="0">
                <a:solidFill>
                  <a:schemeClr val="tx1"/>
                </a:solidFill>
              </a:rPr>
              <a:t>Καρπάθια είναι ένα σύστημα παράλληλων οροσειρών με μορφή ημικυκλίου, που περιβάλλεται από σημαντικές πεδιάδες </a:t>
            </a:r>
            <a:r>
              <a:rPr lang="el-GR" b="1" dirty="0">
                <a:solidFill>
                  <a:srgbClr val="0070C0"/>
                </a:solidFill>
              </a:rPr>
              <a:t>(Παννονικό Λεκανοπέδιο, πεδιάδα της Ρουμανίας, πεδιάδα της Ουκρανίας)</a:t>
            </a:r>
            <a:r>
              <a:rPr lang="el-GR" b="1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07095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856984" cy="1354162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l-GR" b="1" dirty="0">
                <a:solidFill>
                  <a:schemeClr val="bg1"/>
                </a:solidFill>
              </a:rPr>
              <a:t>Οι οροσειρές της Ευρώπης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9512" y="1600200"/>
            <a:ext cx="8856984" cy="4997152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marL="0" indent="0" algn="ctr">
              <a:buNone/>
            </a:pPr>
            <a:r>
              <a:rPr lang="el-GR" sz="4000" b="1" dirty="0" smtClean="0">
                <a:solidFill>
                  <a:schemeClr val="tx1"/>
                </a:solidFill>
              </a:rPr>
              <a:t>Ίουρας </a:t>
            </a:r>
          </a:p>
          <a:p>
            <a:pPr marL="0" indent="0">
              <a:buNone/>
            </a:pPr>
            <a:r>
              <a:rPr lang="el-GR" b="1" dirty="0" smtClean="0">
                <a:solidFill>
                  <a:schemeClr val="tx1"/>
                </a:solidFill>
              </a:rPr>
              <a:t>Βρίσκεται </a:t>
            </a:r>
            <a:r>
              <a:rPr lang="el-GR" b="1" dirty="0">
                <a:solidFill>
                  <a:schemeClr val="tx1"/>
                </a:solidFill>
              </a:rPr>
              <a:t>στο κεντροδυτικό τμήμα της </a:t>
            </a:r>
            <a:r>
              <a:rPr lang="el-GR" b="1" dirty="0" smtClean="0">
                <a:solidFill>
                  <a:schemeClr val="tx1"/>
                </a:solidFill>
              </a:rPr>
              <a:t>ηπείρου.</a:t>
            </a:r>
          </a:p>
          <a:p>
            <a:pPr marL="0" indent="0">
              <a:buNone/>
            </a:pPr>
            <a:r>
              <a:rPr lang="el-GR" b="1" dirty="0">
                <a:solidFill>
                  <a:schemeClr val="tx1"/>
                </a:solidFill>
              </a:rPr>
              <a:t>Έ</a:t>
            </a:r>
            <a:r>
              <a:rPr lang="el-GR" b="1" dirty="0" smtClean="0">
                <a:solidFill>
                  <a:schemeClr val="tx1"/>
                </a:solidFill>
              </a:rPr>
              <a:t>χει </a:t>
            </a:r>
            <a:r>
              <a:rPr lang="el-GR" b="1" dirty="0">
                <a:solidFill>
                  <a:schemeClr val="tx1"/>
                </a:solidFill>
              </a:rPr>
              <a:t>κατεύθυνση </a:t>
            </a:r>
            <a:r>
              <a:rPr lang="el-GR" b="1" dirty="0" smtClean="0">
                <a:solidFill>
                  <a:schemeClr val="tx1"/>
                </a:solidFill>
              </a:rPr>
              <a:t>Β-Ν.</a:t>
            </a:r>
          </a:p>
          <a:p>
            <a:pPr marL="0" indent="0">
              <a:buNone/>
            </a:pPr>
            <a:r>
              <a:rPr lang="el-GR" b="1" dirty="0">
                <a:solidFill>
                  <a:schemeClr val="tx1"/>
                </a:solidFill>
              </a:rPr>
              <a:t>Ε</a:t>
            </a:r>
            <a:r>
              <a:rPr lang="el-GR" b="1" dirty="0" smtClean="0">
                <a:solidFill>
                  <a:schemeClr val="tx1"/>
                </a:solidFill>
              </a:rPr>
              <a:t>κτείνεται </a:t>
            </a:r>
            <a:r>
              <a:rPr lang="el-GR" b="1" dirty="0">
                <a:solidFill>
                  <a:schemeClr val="tx1"/>
                </a:solidFill>
              </a:rPr>
              <a:t>στη Γαλλία, την Ελβετία και τη Γερμανία. </a:t>
            </a:r>
            <a:endParaRPr lang="el-GR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l-GR" b="1" dirty="0" smtClean="0">
                <a:solidFill>
                  <a:schemeClr val="tx1"/>
                </a:solidFill>
              </a:rPr>
              <a:t>Το </a:t>
            </a:r>
            <a:r>
              <a:rPr lang="el-GR" b="1" dirty="0">
                <a:solidFill>
                  <a:schemeClr val="tx1"/>
                </a:solidFill>
              </a:rPr>
              <a:t>μέγιστο υψόμετρο της είναι </a:t>
            </a:r>
            <a:r>
              <a:rPr lang="el-GR" b="1" dirty="0">
                <a:solidFill>
                  <a:srgbClr val="C00000"/>
                </a:solidFill>
              </a:rPr>
              <a:t>1.718 μέτρα</a:t>
            </a:r>
            <a:r>
              <a:rPr lang="el-GR" b="1" dirty="0">
                <a:solidFill>
                  <a:schemeClr val="tx1"/>
                </a:solidFill>
              </a:rPr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xmlns="" val="707779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431032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l-GR" b="1" dirty="0">
                <a:solidFill>
                  <a:schemeClr val="bg1"/>
                </a:solidFill>
              </a:rPr>
              <a:t>Οι οροσειρές της </a:t>
            </a:r>
            <a:r>
              <a:rPr lang="el-GR" b="1" dirty="0" smtClean="0">
                <a:solidFill>
                  <a:schemeClr val="bg1"/>
                </a:solidFill>
              </a:rPr>
              <a:t>Ευρώπης</a:t>
            </a:r>
            <a:r>
              <a:rPr lang="el-GR" b="1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l-GR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l-GR" sz="3600" b="1" dirty="0"/>
              <a:t>Οροσειρές στις χερσονήσους της Ευρώπης</a:t>
            </a:r>
            <a:endParaRPr lang="el-GR" sz="36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504056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l-GR" b="1" dirty="0" smtClean="0">
                <a:solidFill>
                  <a:schemeClr val="tx1"/>
                </a:solidFill>
              </a:rPr>
              <a:t>Πυρηναία</a:t>
            </a:r>
          </a:p>
          <a:p>
            <a:pPr marL="0" indent="0">
              <a:buNone/>
            </a:pPr>
            <a:r>
              <a:rPr lang="el-GR" b="1" dirty="0" smtClean="0">
                <a:solidFill>
                  <a:schemeClr val="tx1"/>
                </a:solidFill>
              </a:rPr>
              <a:t>Είναι </a:t>
            </a:r>
            <a:r>
              <a:rPr lang="el-GR" b="1" dirty="0">
                <a:solidFill>
                  <a:schemeClr val="tx1"/>
                </a:solidFill>
              </a:rPr>
              <a:t>το φυσικό σύνορο της Ιβηρικής Χερσονήσου με την υπόλοιπη </a:t>
            </a:r>
            <a:r>
              <a:rPr lang="el-GR" b="1" dirty="0" smtClean="0">
                <a:solidFill>
                  <a:schemeClr val="tx1"/>
                </a:solidFill>
              </a:rPr>
              <a:t>Ευρώπη.</a:t>
            </a:r>
          </a:p>
          <a:p>
            <a:pPr marL="0" indent="0">
              <a:buNone/>
            </a:pPr>
            <a:r>
              <a:rPr lang="el-GR" b="1" dirty="0">
                <a:solidFill>
                  <a:schemeClr val="tx1"/>
                </a:solidFill>
              </a:rPr>
              <a:t>Α</a:t>
            </a:r>
            <a:r>
              <a:rPr lang="el-GR" b="1" dirty="0" smtClean="0">
                <a:solidFill>
                  <a:schemeClr val="tx1"/>
                </a:solidFill>
              </a:rPr>
              <a:t>ποτελεί </a:t>
            </a:r>
            <a:r>
              <a:rPr lang="el-GR" b="1" dirty="0">
                <a:solidFill>
                  <a:schemeClr val="tx1"/>
                </a:solidFill>
              </a:rPr>
              <a:t>επίσης το σύνορο Ισπανίας-Γαλλίας </a:t>
            </a:r>
            <a:r>
              <a:rPr lang="el-GR" b="1" dirty="0" smtClean="0">
                <a:solidFill>
                  <a:schemeClr val="tx1"/>
                </a:solidFill>
              </a:rPr>
              <a:t>. </a:t>
            </a:r>
          </a:p>
          <a:p>
            <a:pPr marL="0" indent="0">
              <a:buNone/>
            </a:pPr>
            <a:r>
              <a:rPr lang="el-GR" b="1" dirty="0" smtClean="0">
                <a:solidFill>
                  <a:schemeClr val="tx1"/>
                </a:solidFill>
              </a:rPr>
              <a:t>Εκτός </a:t>
            </a:r>
            <a:r>
              <a:rPr lang="el-GR" b="1" dirty="0">
                <a:solidFill>
                  <a:schemeClr val="tx1"/>
                </a:solidFill>
              </a:rPr>
              <a:t>από φυσικό και πολιτικό σύνορο, η οροσειρά είναι επίσης κλιματικό σύνορο, αφού η βόρεια πλευρά δέχεται πολλές βροχές από τον Ατλαντικό, ενώ η νότια δέχεται ελάχιστες, ως μεσογειακή περιοχή που είναι. </a:t>
            </a:r>
            <a:endParaRPr lang="el-GR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l-GR" b="1" dirty="0" smtClean="0">
                <a:solidFill>
                  <a:schemeClr val="tx1"/>
                </a:solidFill>
              </a:rPr>
              <a:t>Η </a:t>
            </a:r>
            <a:r>
              <a:rPr lang="el-GR" b="1" dirty="0">
                <a:solidFill>
                  <a:schemeClr val="tx1"/>
                </a:solidFill>
              </a:rPr>
              <a:t>αλυσίδα των βουνών είναι σχεδόν ευθεία, με κατεύθυνση ΒΔ- ΝΑ από τον Βισκαϊκό Κόλπο έως τη </a:t>
            </a:r>
            <a:r>
              <a:rPr lang="el-GR" b="1" dirty="0" smtClean="0">
                <a:solidFill>
                  <a:schemeClr val="tx1"/>
                </a:solidFill>
              </a:rPr>
              <a:t>Μεσόγειο (</a:t>
            </a:r>
            <a:r>
              <a:rPr lang="el-GR" b="1" dirty="0">
                <a:solidFill>
                  <a:schemeClr val="tx1"/>
                </a:solidFill>
              </a:rPr>
              <a:t>μέγιστο υψόμετρο </a:t>
            </a:r>
            <a:r>
              <a:rPr lang="el-GR" b="1" dirty="0">
                <a:solidFill>
                  <a:srgbClr val="C00000"/>
                </a:solidFill>
              </a:rPr>
              <a:t>3.404 μέτρα</a:t>
            </a:r>
            <a:r>
              <a:rPr lang="el-GR" b="1" dirty="0">
                <a:solidFill>
                  <a:schemeClr val="tx1"/>
                </a:solidFill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xmlns="" val="760279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51520" y="188640"/>
            <a:ext cx="8496944" cy="1584176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l-GR" b="1" dirty="0">
                <a:solidFill>
                  <a:schemeClr val="bg1"/>
                </a:solidFill>
              </a:rPr>
              <a:t>Οι οροσειρές της Ευρώπης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251520" y="1772816"/>
            <a:ext cx="8496944" cy="4752528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l-GR" sz="3600" b="1" dirty="0" smtClean="0">
                <a:solidFill>
                  <a:schemeClr val="tx1"/>
                </a:solidFill>
              </a:rPr>
              <a:t>Κανταβρικά Όρη</a:t>
            </a:r>
          </a:p>
          <a:p>
            <a:endParaRPr lang="el-GR" sz="3600" b="1" dirty="0" smtClean="0">
              <a:solidFill>
                <a:schemeClr val="tx1"/>
              </a:solidFill>
            </a:endParaRPr>
          </a:p>
          <a:p>
            <a:pPr algn="l"/>
            <a:r>
              <a:rPr lang="el-GR" sz="3600" b="1" dirty="0">
                <a:solidFill>
                  <a:schemeClr val="tx1"/>
                </a:solidFill>
              </a:rPr>
              <a:t>Ε</a:t>
            </a:r>
            <a:r>
              <a:rPr lang="el-GR" sz="3600" b="1" dirty="0" smtClean="0">
                <a:solidFill>
                  <a:schemeClr val="tx1"/>
                </a:solidFill>
              </a:rPr>
              <a:t>ίναι η δυτική προέκταση των Πυρηναίων.</a:t>
            </a:r>
          </a:p>
          <a:p>
            <a:pPr algn="l"/>
            <a:r>
              <a:rPr lang="el-GR" sz="3600" b="1" dirty="0" smtClean="0">
                <a:solidFill>
                  <a:schemeClr val="tx1"/>
                </a:solidFill>
              </a:rPr>
              <a:t> Έχουν μέγιστο υψόμετρο </a:t>
            </a:r>
            <a:r>
              <a:rPr lang="el-GR" sz="3600" b="1" dirty="0" smtClean="0">
                <a:solidFill>
                  <a:srgbClr val="C00000"/>
                </a:solidFill>
              </a:rPr>
              <a:t>2.678 μέτρα.</a:t>
            </a:r>
            <a:endParaRPr lang="el-GR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38015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323528" y="188641"/>
            <a:ext cx="8424936" cy="936103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l-GR" b="1" dirty="0">
                <a:solidFill>
                  <a:schemeClr val="bg1"/>
                </a:solidFill>
              </a:rPr>
              <a:t>Οι οροσειρές της Ευρώπης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323528" y="1196752"/>
            <a:ext cx="8496944" cy="5472608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l-GR" b="1" dirty="0">
                <a:solidFill>
                  <a:schemeClr val="tx1"/>
                </a:solidFill>
              </a:rPr>
              <a:t> </a:t>
            </a:r>
            <a:r>
              <a:rPr lang="el-GR" b="1" dirty="0" smtClean="0">
                <a:solidFill>
                  <a:schemeClr val="tx1"/>
                </a:solidFill>
              </a:rPr>
              <a:t>Απέννινα</a:t>
            </a:r>
          </a:p>
          <a:p>
            <a:endParaRPr lang="el-GR" b="1" dirty="0" smtClean="0">
              <a:solidFill>
                <a:schemeClr val="tx1"/>
              </a:solidFill>
            </a:endParaRPr>
          </a:p>
          <a:p>
            <a:pPr algn="l"/>
            <a:r>
              <a:rPr lang="el-GR" b="1" dirty="0" smtClean="0">
                <a:solidFill>
                  <a:schemeClr val="tx1"/>
                </a:solidFill>
              </a:rPr>
              <a:t>Είναι η ραχοκοκαλιά </a:t>
            </a:r>
            <a:r>
              <a:rPr lang="el-GR" b="1" dirty="0">
                <a:solidFill>
                  <a:schemeClr val="tx1"/>
                </a:solidFill>
              </a:rPr>
              <a:t>της Ιταλικής Χερσονήσου. Ανήκουν στην Αλπική </a:t>
            </a:r>
            <a:r>
              <a:rPr lang="el-GR" b="1" dirty="0" smtClean="0">
                <a:solidFill>
                  <a:schemeClr val="tx1"/>
                </a:solidFill>
              </a:rPr>
              <a:t>Πτύχωση.</a:t>
            </a:r>
          </a:p>
          <a:p>
            <a:pPr algn="l"/>
            <a:r>
              <a:rPr lang="el-GR" b="1" dirty="0">
                <a:solidFill>
                  <a:schemeClr val="tx1"/>
                </a:solidFill>
              </a:rPr>
              <a:t>Έ</a:t>
            </a:r>
            <a:r>
              <a:rPr lang="el-GR" b="1" dirty="0" smtClean="0">
                <a:solidFill>
                  <a:schemeClr val="tx1"/>
                </a:solidFill>
              </a:rPr>
              <a:t>χουν </a:t>
            </a:r>
            <a:r>
              <a:rPr lang="el-GR" b="1" dirty="0">
                <a:solidFill>
                  <a:schemeClr val="tx1"/>
                </a:solidFill>
              </a:rPr>
              <a:t>κατεύθυνση </a:t>
            </a:r>
            <a:r>
              <a:rPr lang="el-GR" b="1" dirty="0" smtClean="0">
                <a:solidFill>
                  <a:schemeClr val="tx1"/>
                </a:solidFill>
              </a:rPr>
              <a:t>Β-Ν.</a:t>
            </a:r>
          </a:p>
          <a:p>
            <a:pPr algn="l"/>
            <a:r>
              <a:rPr lang="el-GR" b="1" dirty="0">
                <a:solidFill>
                  <a:schemeClr val="tx1"/>
                </a:solidFill>
              </a:rPr>
              <a:t>Μ</a:t>
            </a:r>
            <a:r>
              <a:rPr lang="el-GR" b="1" dirty="0" smtClean="0">
                <a:solidFill>
                  <a:schemeClr val="tx1"/>
                </a:solidFill>
              </a:rPr>
              <a:t>έγιστο </a:t>
            </a:r>
            <a:r>
              <a:rPr lang="el-GR" b="1" dirty="0">
                <a:solidFill>
                  <a:schemeClr val="tx1"/>
                </a:solidFill>
              </a:rPr>
              <a:t>υψόμετρο </a:t>
            </a:r>
            <a:r>
              <a:rPr lang="el-GR" b="1" dirty="0">
                <a:solidFill>
                  <a:srgbClr val="C00000"/>
                </a:solidFill>
              </a:rPr>
              <a:t>2.915 μέτρα</a:t>
            </a:r>
            <a:r>
              <a:rPr lang="el-GR" b="1" dirty="0">
                <a:solidFill>
                  <a:schemeClr val="tx1"/>
                </a:solidFill>
              </a:rPr>
              <a:t> και μήκος 1.300 περίπου χιλιόμετρα.</a:t>
            </a:r>
          </a:p>
        </p:txBody>
      </p:sp>
    </p:spTree>
    <p:extLst>
      <p:ext uri="{BB962C8B-B14F-4D97-AF65-F5344CB8AC3E}">
        <p14:creationId xmlns:p14="http://schemas.microsoft.com/office/powerpoint/2010/main" xmlns="" val="4213113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738</TotalTime>
  <Words>767</Words>
  <Application>Microsoft Office PowerPoint</Application>
  <PresentationFormat>Προβολή στην οθόνη (4:3)</PresentationFormat>
  <Paragraphs>78</Paragraphs>
  <Slides>12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Θέμα του Office</vt:lpstr>
      <vt:lpstr>Οι οροσειρές της Ευρώπης</vt:lpstr>
      <vt:lpstr>Οι οροσειρές της Ευρώπης Οροσειρές στον κεντρικό κορμό της Ευρώπης </vt:lpstr>
      <vt:lpstr>Οι οροσειρές της Ευρώπης</vt:lpstr>
      <vt:lpstr>Οι οροσειρές της Ευρώπης</vt:lpstr>
      <vt:lpstr>Οι οροσειρές της Ευρώπης</vt:lpstr>
      <vt:lpstr>Οι οροσειρές της Ευρώπης</vt:lpstr>
      <vt:lpstr>Οι οροσειρές της Ευρώπης Οροσειρές στις χερσονήσους της Ευρώπης</vt:lpstr>
      <vt:lpstr>Οι οροσειρές της Ευρώπης</vt:lpstr>
      <vt:lpstr>Οι οροσειρές της Ευρώπης</vt:lpstr>
      <vt:lpstr>Οι οροσειρές της Ευρώπης</vt:lpstr>
      <vt:lpstr>Οι οροσειρές της Ευρώπης</vt:lpstr>
      <vt:lpstr>Οι οροσειρές της Ευρώπης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Οι οροσειρές της Ευρώπης Οροσειρές στον κεντρικό κορμό της Ευρώπης</dc:title>
  <dc:creator>user</dc:creator>
  <cp:lastModifiedBy>user</cp:lastModifiedBy>
  <cp:revision>22</cp:revision>
  <dcterms:created xsi:type="dcterms:W3CDTF">2020-12-03T15:35:09Z</dcterms:created>
  <dcterms:modified xsi:type="dcterms:W3CDTF">2021-11-29T20:17:27Z</dcterms:modified>
</cp:coreProperties>
</file>