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12/12/2022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64807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 smtClean="0"/>
              <a:t>Οι οροσειρές της Ευρώπης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8326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Καύκασος 5.642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Άλπεις 4.810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Πυρηναία 3.404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Απέννινα 2.915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Κανταβρικά 2.678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Καρπάθια 2.655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Δειναρικές Άλπεις 2.522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Σκανδιναβικές Άλπεις 2.469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Αίμος 2.376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Ουράλια 1.895</a:t>
            </a:r>
          </a:p>
          <a:p>
            <a:pPr>
              <a:buFont typeface="Wingdings" pitchFamily="2" charset="2"/>
              <a:buChar char="Ø"/>
            </a:pPr>
            <a:r>
              <a:rPr lang="el-GR" b="1" dirty="0">
                <a:solidFill>
                  <a:schemeClr val="tx1"/>
                </a:solidFill>
              </a:rPr>
              <a:t>Ί</a:t>
            </a:r>
            <a:r>
              <a:rPr lang="el-GR" b="1" dirty="0" smtClean="0">
                <a:solidFill>
                  <a:schemeClr val="tx1"/>
                </a:solidFill>
              </a:rPr>
              <a:t>ουρας 1.718 μ.</a:t>
            </a:r>
          </a:p>
        </p:txBody>
      </p:sp>
    </p:spTree>
    <p:extLst>
      <p:ext uri="{BB962C8B-B14F-4D97-AF65-F5344CB8AC3E}">
        <p14:creationId xmlns:p14="http://schemas.microsoft.com/office/powerpoint/2010/main" val="9814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3010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25658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Σκανδιναβικές Άλπεις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χαμηλά </a:t>
            </a:r>
            <a:r>
              <a:rPr lang="el-GR" b="1" dirty="0">
                <a:solidFill>
                  <a:schemeClr val="tx1"/>
                </a:solidFill>
              </a:rPr>
              <a:t>πανάρχαια βουνά </a:t>
            </a:r>
            <a:r>
              <a:rPr lang="el-GR" b="1" dirty="0" smtClean="0">
                <a:solidFill>
                  <a:schemeClr val="tx1"/>
                </a:solidFill>
              </a:rPr>
              <a:t>με 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2.469 </a:t>
            </a:r>
            <a:r>
              <a:rPr lang="el-GR" b="1" dirty="0" smtClean="0">
                <a:solidFill>
                  <a:srgbClr val="C00000"/>
                </a:solidFill>
              </a:rPr>
              <a:t>μέτρα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Αποτελούν </a:t>
            </a:r>
            <a:r>
              <a:rPr lang="el-GR" b="1" dirty="0">
                <a:solidFill>
                  <a:schemeClr val="tx1"/>
                </a:solidFill>
              </a:rPr>
              <a:t>τη ραχοκοκαλιά της Σκανδιναβικής Χερσονήσου και έχουν κατεύθυνση ΒΑ- ΝΔ.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Στα </a:t>
            </a:r>
            <a:r>
              <a:rPr lang="el-GR" b="1" dirty="0">
                <a:solidFill>
                  <a:schemeClr val="tx1"/>
                </a:solidFill>
              </a:rPr>
              <a:t>δυτικά σχηματίζουν τα περίφημα νορβηγικά φιόρδ, ενώ χαμηλώνουν προς τα ανατολικά.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μεγάλο γεωγραφικό πλάτος στο οποίο βρίσκονται και η γειτνίασή τους με τον ωκεανό δίνουν βροχές, χιόνια και παγετώνες.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Τα </a:t>
            </a:r>
            <a:r>
              <a:rPr lang="el-GR" b="1" dirty="0">
                <a:solidFill>
                  <a:schemeClr val="tx1"/>
                </a:solidFill>
              </a:rPr>
              <a:t>Απαλάχια Όρη στις Η.Π.Α. αποτελούν συνέχεια των Σκανδιναβικών Άλπεων.</a:t>
            </a:r>
          </a:p>
        </p:txBody>
      </p:sp>
    </p:spTree>
    <p:extLst>
      <p:ext uri="{BB962C8B-B14F-4D97-AF65-F5344CB8AC3E}">
        <p14:creationId xmlns:p14="http://schemas.microsoft.com/office/powerpoint/2010/main" val="39908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5121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Δειναρικές Άλπεις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Με </a:t>
            </a:r>
            <a:r>
              <a:rPr lang="el-GR" b="1" dirty="0">
                <a:solidFill>
                  <a:schemeClr val="tx1"/>
                </a:solidFill>
              </a:rPr>
              <a:t>μέγιστο ύψος </a:t>
            </a:r>
            <a:r>
              <a:rPr lang="el-GR" b="1" dirty="0">
                <a:solidFill>
                  <a:srgbClr val="C00000"/>
                </a:solidFill>
              </a:rPr>
              <a:t>2.522 μέτρα </a:t>
            </a:r>
            <a:r>
              <a:rPr lang="el-GR" b="1" dirty="0">
                <a:solidFill>
                  <a:schemeClr val="tx1"/>
                </a:solidFill>
              </a:rPr>
              <a:t>στην κορυφή Ντούρμιτορ, είναι ο νότιος κλάδος των μεγάλων οροσειρών της κεντρικής Ευρώπης και καταλαμβάνουν όλη τη δυτική ακτή της Βαλκανικής Χερσονήσου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Με κατεύθυνση ΒΔ-ΝΑ και μήκος 645 χιλιόμετρα, αποτελούνται από παράλληλες σειρές </a:t>
            </a:r>
            <a:r>
              <a:rPr lang="el-GR" b="1" dirty="0" smtClean="0">
                <a:solidFill>
                  <a:schemeClr val="tx1"/>
                </a:solidFill>
              </a:rPr>
              <a:t>βουνών.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Δ</a:t>
            </a:r>
            <a:r>
              <a:rPr lang="el-GR" b="1" dirty="0" smtClean="0">
                <a:solidFill>
                  <a:schemeClr val="tx1"/>
                </a:solidFill>
              </a:rPr>
              <a:t>ιασχίζουν </a:t>
            </a:r>
            <a:r>
              <a:rPr lang="el-GR" b="1" dirty="0">
                <a:solidFill>
                  <a:schemeClr val="tx1"/>
                </a:solidFill>
              </a:rPr>
              <a:t>τις χώρες: </a:t>
            </a:r>
            <a:r>
              <a:rPr lang="el-GR" b="1" dirty="0">
                <a:solidFill>
                  <a:srgbClr val="C00000"/>
                </a:solidFill>
              </a:rPr>
              <a:t>Σλοβενία, Κροατία, Βοσνία-Ερζεγοβίνη, Σερβία, Μαυροβούνιο και Αλβανία.</a:t>
            </a:r>
          </a:p>
        </p:txBody>
      </p:sp>
    </p:spTree>
    <p:extLst>
      <p:ext uri="{BB962C8B-B14F-4D97-AF65-F5344CB8AC3E}">
        <p14:creationId xmlns:p14="http://schemas.microsoft.com/office/powerpoint/2010/main" val="24340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5121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Αίμος</a:t>
            </a:r>
          </a:p>
          <a:p>
            <a:pPr marL="0" indent="0" algn="ctr">
              <a:buNone/>
            </a:pP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χει 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2.376 μέτρα </a:t>
            </a:r>
            <a:r>
              <a:rPr lang="el-GR" b="1" dirty="0">
                <a:solidFill>
                  <a:schemeClr val="tx1"/>
                </a:solidFill>
              </a:rPr>
              <a:t>και έδωσε το όνομά του στα Βαλκάνια.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στο κεντρικό τμήμα της Βαλκανικής </a:t>
            </a:r>
            <a:r>
              <a:rPr lang="el-GR" b="1" dirty="0" smtClean="0">
                <a:solidFill>
                  <a:schemeClr val="tx1"/>
                </a:solidFill>
              </a:rPr>
              <a:t>Χερσονήσου.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ίναι </a:t>
            </a:r>
            <a:r>
              <a:rPr lang="el-GR" b="1" dirty="0">
                <a:solidFill>
                  <a:schemeClr val="tx1"/>
                </a:solidFill>
              </a:rPr>
              <a:t>η οροσειρά που κυριαρχεί στο ανάγλυφο της </a:t>
            </a:r>
            <a:r>
              <a:rPr lang="el-GR" b="1" dirty="0">
                <a:solidFill>
                  <a:srgbClr val="C00000"/>
                </a:solidFill>
              </a:rPr>
              <a:t>Βουλγαρίας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8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129614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Οι οροσειρές της Ευρώπης</a:t>
            </a:r>
            <a:br>
              <a:rPr lang="el-GR" sz="3600" b="1" dirty="0" smtClean="0">
                <a:solidFill>
                  <a:schemeClr val="bg1"/>
                </a:solidFill>
              </a:rPr>
            </a:br>
            <a:r>
              <a:rPr lang="el-GR" sz="3600" b="1" dirty="0">
                <a:solidFill>
                  <a:schemeClr val="bg1"/>
                </a:solidFill>
              </a:rPr>
              <a:t>Οροσειρές στον κεντρικό κορμό της Ευρώπης</a:t>
            </a:r>
            <a:r>
              <a:rPr lang="el-GR" sz="3600" b="1" dirty="0">
                <a:solidFill>
                  <a:schemeClr val="tx1"/>
                </a:solidFill>
              </a:rPr>
              <a:t/>
            </a:r>
            <a:br>
              <a:rPr lang="el-GR" sz="3600" b="1" dirty="0">
                <a:solidFill>
                  <a:schemeClr val="tx1"/>
                </a:solidFill>
              </a:rPr>
            </a:b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928991" cy="532859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el-GR" sz="4600" b="1" dirty="0" smtClean="0">
                <a:solidFill>
                  <a:schemeClr val="tx1"/>
                </a:solidFill>
              </a:rPr>
              <a:t>Καύκασος </a:t>
            </a:r>
          </a:p>
          <a:p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ανάμεσα στην Κασπία θάλασσα και τον Εύξεινο Πόντο.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το ψηλότερο βουνό της Ευρώπης, αν και ορισμένοι γεωγράφοι θεωρούν ότι ανήκει περισσότερο στην Ασία.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ψηλότερη  </a:t>
            </a:r>
            <a:r>
              <a:rPr lang="el-GR" b="1" dirty="0">
                <a:solidFill>
                  <a:schemeClr val="tx1"/>
                </a:solidFill>
              </a:rPr>
              <a:t>κορυφή το Ελμπρούζ (υψόμετρο </a:t>
            </a:r>
            <a:r>
              <a:rPr lang="el-GR" b="1" dirty="0">
                <a:solidFill>
                  <a:srgbClr val="C00000"/>
                </a:solidFill>
              </a:rPr>
              <a:t>5.642 μέτρα</a:t>
            </a:r>
            <a:r>
              <a:rPr lang="el-GR" b="1" dirty="0">
                <a:solidFill>
                  <a:schemeClr val="tx1"/>
                </a:solidFill>
              </a:rPr>
              <a:t>), έχει κατεύθυνση </a:t>
            </a:r>
            <a:r>
              <a:rPr lang="el-GR" b="1" dirty="0" smtClean="0">
                <a:solidFill>
                  <a:schemeClr val="tx1"/>
                </a:solidFill>
              </a:rPr>
              <a:t>ΒΔ-ΝΑ.</a:t>
            </a:r>
            <a:endParaRPr lang="el-GR" b="1" dirty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περιοχή </a:t>
            </a:r>
            <a:r>
              <a:rPr lang="el-GR" b="1" dirty="0" smtClean="0">
                <a:solidFill>
                  <a:schemeClr val="tx1"/>
                </a:solidFill>
              </a:rPr>
              <a:t>είναι πλούσια </a:t>
            </a:r>
            <a:r>
              <a:rPr lang="el-GR" b="1" dirty="0">
                <a:solidFill>
                  <a:schemeClr val="tx1"/>
                </a:solidFill>
              </a:rPr>
              <a:t>σε </a:t>
            </a:r>
            <a:r>
              <a:rPr lang="el-GR" b="1" dirty="0" smtClean="0">
                <a:solidFill>
                  <a:schemeClr val="tx1"/>
                </a:solidFill>
              </a:rPr>
              <a:t>πετρέλαιο. 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Στον </a:t>
            </a:r>
            <a:r>
              <a:rPr lang="el-GR" b="1" dirty="0">
                <a:solidFill>
                  <a:schemeClr val="tx1"/>
                </a:solidFill>
              </a:rPr>
              <a:t>Καύκασο, σύμφωνα με την ελληνική μυθολογία, ο Δίας έδεσε σε πάσσαλο τον Προμηθέα, επειδή αυτός έκλεψε από τους θεούς και χάρισε στους ανθρώπους τη φωτιά.</a:t>
            </a:r>
          </a:p>
        </p:txBody>
      </p:sp>
    </p:spTree>
    <p:extLst>
      <p:ext uri="{BB962C8B-B14F-4D97-AF65-F5344CB8AC3E}">
        <p14:creationId xmlns:p14="http://schemas.microsoft.com/office/powerpoint/2010/main" val="35206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4200" b="1" dirty="0" smtClean="0">
                <a:solidFill>
                  <a:schemeClr val="tx1"/>
                </a:solidFill>
              </a:rPr>
              <a:t>Ουράλια Όρη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Β-Ν και αποτελούν το φυσικό σύνορο της ευρωπαϊκής ηπείρου με την Ασία.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μήκος της οροσειράς φτάνει τα 2.500 χιλιόμετρα από τις στέπες κατά μήκος των συνόρων του Καζακστάν μέχρι τις ακτές του Αρκτικού Ωκεανού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μια χαμηλή οροσειρά (μέγιστο υψόμετρο </a:t>
            </a:r>
            <a:r>
              <a:rPr lang="el-GR" b="1" dirty="0">
                <a:solidFill>
                  <a:srgbClr val="C00000"/>
                </a:solidFill>
              </a:rPr>
              <a:t>1.895 </a:t>
            </a:r>
            <a:r>
              <a:rPr lang="el-GR" b="1" dirty="0" smtClean="0">
                <a:solidFill>
                  <a:srgbClr val="C00000"/>
                </a:solidFill>
              </a:rPr>
              <a:t>μ.</a:t>
            </a:r>
            <a:r>
              <a:rPr lang="el-GR" b="1" dirty="0" smtClean="0">
                <a:solidFill>
                  <a:schemeClr val="tx1"/>
                </a:solidFill>
              </a:rPr>
              <a:t>) </a:t>
            </a:r>
            <a:r>
              <a:rPr lang="el-GR" b="1" dirty="0">
                <a:solidFill>
                  <a:schemeClr val="tx1"/>
                </a:solidFill>
              </a:rPr>
              <a:t>εξαιτίας της μεγάλης διάβρωσης που υπέστη, αφού σχηματίστηκε κατά τον Παλαιοζωικό Αιώνα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Η διάβρωση που έχει υποστεί η οροσειρά αποκάλυψε πολύτιμα μέταλλα και ορυκτά (τοπάζι, βήρυλλο, χρυσό, πλατίνα, άνθρακα, νικέλιο, σίδηρο κ.ά.).</a:t>
            </a:r>
          </a:p>
        </p:txBody>
      </p:sp>
    </p:spTree>
    <p:extLst>
      <p:ext uri="{BB962C8B-B14F-4D97-AF65-F5344CB8AC3E}">
        <p14:creationId xmlns:p14="http://schemas.microsoft.com/office/powerpoint/2010/main" val="41496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1008111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b="1" dirty="0"/>
              <a:t>Οι οροσειρές της Ευρώπης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84976" cy="561662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l-GR" sz="3900" b="1" dirty="0" smtClean="0">
                <a:solidFill>
                  <a:schemeClr val="tx1"/>
                </a:solidFill>
              </a:rPr>
              <a:t> Άλπεις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Δ-Α.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κτείνονται </a:t>
            </a:r>
            <a:r>
              <a:rPr lang="el-GR" b="1" dirty="0">
                <a:solidFill>
                  <a:schemeClr val="tx1"/>
                </a:solidFill>
              </a:rPr>
              <a:t>στις χώρες: </a:t>
            </a:r>
            <a:r>
              <a:rPr lang="el-GR" b="1" dirty="0">
                <a:solidFill>
                  <a:srgbClr val="C00000"/>
                </a:solidFill>
              </a:rPr>
              <a:t>Ελβετία, Λιχτενστάιν, Γαλλία, Γερμανία, Ιταλία, Αυστρία, Σλοβενία και Κροατία. </a:t>
            </a:r>
            <a:endParaRPr lang="el-GR" b="1" dirty="0" smtClean="0">
              <a:solidFill>
                <a:srgbClr val="C00000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ψηλότερη κορυφή είναι το Λευκό Όρος ή Μοντ Μπλαν (</a:t>
            </a:r>
            <a:r>
              <a:rPr lang="el-GR" b="1" dirty="0">
                <a:solidFill>
                  <a:srgbClr val="C00000"/>
                </a:solidFill>
              </a:rPr>
              <a:t>4.810 μέτρα</a:t>
            </a:r>
            <a:r>
              <a:rPr lang="el-GR" b="1" dirty="0">
                <a:solidFill>
                  <a:schemeClr val="tx1"/>
                </a:solidFill>
              </a:rPr>
              <a:t>) στα σύνορα Γαλλίας-Ιταλίας, ενώ γνωστές ψηλές κορυφές είναι, μεταξύ άλλων, η Μόντε Ρόζα (4.633 μέτρα) και το Μάτερχορν (4.478 μέτρα).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Οι  Άλπεις </a:t>
            </a:r>
            <a:r>
              <a:rPr lang="el-GR" b="1" dirty="0">
                <a:solidFill>
                  <a:schemeClr val="tx1"/>
                </a:solidFill>
              </a:rPr>
              <a:t>χωρίζονται στις δυτικές, στις κεντρικές και στις ανατολικές. Οι δυτικές αποτελούνται από ψηλότερα βουνά, που γίνονται χαμηλότερα προς τα ανατολικά.</a:t>
            </a:r>
          </a:p>
        </p:txBody>
      </p:sp>
    </p:spTree>
    <p:extLst>
      <p:ext uri="{BB962C8B-B14F-4D97-AF65-F5344CB8AC3E}">
        <p14:creationId xmlns:p14="http://schemas.microsoft.com/office/powerpoint/2010/main" val="8694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12968" cy="11521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/>
              <a:t>Οι οροσειρές της Ευρώπης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6" cy="525658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Καρπάθια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Σχηματίζει </a:t>
            </a:r>
            <a:r>
              <a:rPr lang="el-GR" b="1" dirty="0">
                <a:solidFill>
                  <a:schemeClr val="tx1"/>
                </a:solidFill>
              </a:rPr>
              <a:t>ένα τόξο μήκους 1.500 χιλιομέτρων και πλάτους 12 έως 500 χιλιομέτρων κατά μήκος των χωρών: </a:t>
            </a:r>
            <a:r>
              <a:rPr lang="el-GR" b="1" dirty="0">
                <a:solidFill>
                  <a:srgbClr val="C00000"/>
                </a:solidFill>
              </a:rPr>
              <a:t>Σλοβακίας, Πολωνίας, Ουκρανίας και Ρουμανίας. </a:t>
            </a:r>
            <a:endParaRPr lang="el-GR" b="1" dirty="0" smtClean="0">
              <a:solidFill>
                <a:srgbClr val="C00000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Μετά </a:t>
            </a:r>
            <a:r>
              <a:rPr lang="el-GR" b="1" dirty="0">
                <a:solidFill>
                  <a:schemeClr val="tx1"/>
                </a:solidFill>
              </a:rPr>
              <a:t>τις </a:t>
            </a:r>
            <a:r>
              <a:rPr lang="el-GR" b="1" dirty="0" smtClean="0">
                <a:solidFill>
                  <a:schemeClr val="tx1"/>
                </a:solidFill>
              </a:rPr>
              <a:t>Άλπεις, </a:t>
            </a:r>
            <a:r>
              <a:rPr lang="el-GR" b="1" dirty="0">
                <a:solidFill>
                  <a:schemeClr val="tx1"/>
                </a:solidFill>
              </a:rPr>
              <a:t>από τις οποίες χωρίζονται με τον ποταμό Δούναβη, τα Καρπάθια είναι το πιο εκτεταμένο σύστημα οροσειρών στην Ευρώπη, με ύψος σχετικά μικρό (μέγιστο υψόμετρο </a:t>
            </a:r>
            <a:r>
              <a:rPr lang="el-GR" b="1" dirty="0">
                <a:solidFill>
                  <a:srgbClr val="C00000"/>
                </a:solidFill>
              </a:rPr>
              <a:t>2.655 μέτρα</a:t>
            </a:r>
            <a:r>
              <a:rPr lang="el-GR" b="1" dirty="0">
                <a:solidFill>
                  <a:schemeClr val="tx1"/>
                </a:solidFill>
              </a:rPr>
              <a:t>). 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Τα </a:t>
            </a:r>
            <a:r>
              <a:rPr lang="el-GR" b="1" dirty="0">
                <a:solidFill>
                  <a:schemeClr val="tx1"/>
                </a:solidFill>
              </a:rPr>
              <a:t>Καρπάθια είναι ένα σύστημα παράλληλων οροσειρών με μορφή ημικυκλίου, που περιβάλλεται από σημαντικές πεδιάδες </a:t>
            </a:r>
            <a:r>
              <a:rPr lang="el-GR" b="1" dirty="0">
                <a:solidFill>
                  <a:srgbClr val="0070C0"/>
                </a:solidFill>
              </a:rPr>
              <a:t>(Παννονικό Λεκανοπέδιο, πεδιάδα της Ρουμανίας, πεδιάδα της Ουκρανίας)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09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35416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l-GR" sz="4000" b="1" dirty="0" smtClean="0">
                <a:solidFill>
                  <a:schemeClr val="tx1"/>
                </a:solidFill>
              </a:rPr>
              <a:t>Ίουρας 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στο κεντροδυτικό τμήμα της </a:t>
            </a:r>
            <a:r>
              <a:rPr lang="el-GR" b="1" dirty="0" smtClean="0">
                <a:solidFill>
                  <a:schemeClr val="tx1"/>
                </a:solidFill>
              </a:rPr>
              <a:t>ηπείρου.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χει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Β-Ν.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κτείνεται </a:t>
            </a:r>
            <a:r>
              <a:rPr lang="el-GR" b="1" dirty="0">
                <a:solidFill>
                  <a:schemeClr val="tx1"/>
                </a:solidFill>
              </a:rPr>
              <a:t>στη Γαλλία, την Ελβετία και τη Γερμανία.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μέγιστο υψόμετρο της είναι </a:t>
            </a:r>
            <a:r>
              <a:rPr lang="el-GR" b="1" dirty="0">
                <a:solidFill>
                  <a:srgbClr val="C00000"/>
                </a:solidFill>
              </a:rPr>
              <a:t>1.718 μέτρα</a:t>
            </a:r>
            <a:r>
              <a:rPr lang="el-GR" b="1" dirty="0">
                <a:solidFill>
                  <a:schemeClr val="tx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7077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43103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</a:t>
            </a:r>
            <a:r>
              <a:rPr lang="el-GR" b="1" dirty="0" smtClean="0">
                <a:solidFill>
                  <a:schemeClr val="bg1"/>
                </a:solidFill>
              </a:rPr>
              <a:t>Ευρώπης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3600" b="1" dirty="0"/>
              <a:t>Οροσειρές στις χερσονήσους της Ευρώπης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Πυρηναία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το φυσικό σύνορο της Ιβηρικής Χερσονήσου με την υπόλοιπη </a:t>
            </a:r>
            <a:r>
              <a:rPr lang="el-GR" b="1" dirty="0" smtClean="0">
                <a:solidFill>
                  <a:schemeClr val="tx1"/>
                </a:solidFill>
              </a:rPr>
              <a:t>Ευρώπη.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Α</a:t>
            </a:r>
            <a:r>
              <a:rPr lang="el-GR" b="1" dirty="0" smtClean="0">
                <a:solidFill>
                  <a:schemeClr val="tx1"/>
                </a:solidFill>
              </a:rPr>
              <a:t>ποτελεί </a:t>
            </a:r>
            <a:r>
              <a:rPr lang="el-GR" b="1" dirty="0">
                <a:solidFill>
                  <a:schemeClr val="tx1"/>
                </a:solidFill>
              </a:rPr>
              <a:t>επίσης το σύνορο Ισπανίας-Γαλλίας </a:t>
            </a:r>
            <a:r>
              <a:rPr lang="el-GR" b="1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Εκτός </a:t>
            </a:r>
            <a:r>
              <a:rPr lang="el-GR" b="1" dirty="0">
                <a:solidFill>
                  <a:schemeClr val="tx1"/>
                </a:solidFill>
              </a:rPr>
              <a:t>από φυσικό και πολιτικό σύνορο, η οροσειρά είναι επίσης κλιματικό σύνορο, αφού η βόρεια πλευρά δέχεται πολλές βροχές από τον Ατλαντικό, ενώ η νότια δέχεται ελάχιστες, ως μεσογειακή περιοχή που είναι.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αλυσίδα των βουνών είναι σχεδόν ευθεία, με κατεύθυνση ΒΔ- ΝΑ από τον Βισκαϊκό Κόλπο έως τη </a:t>
            </a:r>
            <a:r>
              <a:rPr lang="el-GR" b="1" dirty="0" smtClean="0">
                <a:solidFill>
                  <a:schemeClr val="tx1"/>
                </a:solidFill>
              </a:rPr>
              <a:t>Μεσόγειο (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3.404 μέτρα</a:t>
            </a:r>
            <a:r>
              <a:rPr lang="el-GR" b="1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6027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496944" cy="158417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496944" cy="47525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tx1"/>
                </a:solidFill>
              </a:rPr>
              <a:t>Κανταβρικά Όρη</a:t>
            </a:r>
          </a:p>
          <a:p>
            <a:endParaRPr lang="el-GR" sz="3600" b="1" dirty="0" smtClean="0">
              <a:solidFill>
                <a:schemeClr val="tx1"/>
              </a:solidFill>
            </a:endParaRPr>
          </a:p>
          <a:p>
            <a:pPr algn="l"/>
            <a:r>
              <a:rPr lang="el-GR" sz="3600" b="1" dirty="0">
                <a:solidFill>
                  <a:schemeClr val="tx1"/>
                </a:solidFill>
              </a:rPr>
              <a:t>Ε</a:t>
            </a:r>
            <a:r>
              <a:rPr lang="el-GR" sz="3600" b="1" dirty="0" smtClean="0">
                <a:solidFill>
                  <a:schemeClr val="tx1"/>
                </a:solidFill>
              </a:rPr>
              <a:t>ίναι η δυτική προέκταση των Πυρηναίων.</a:t>
            </a:r>
          </a:p>
          <a:p>
            <a:pPr algn="l"/>
            <a:r>
              <a:rPr lang="el-GR" sz="3600" b="1" dirty="0" smtClean="0">
                <a:solidFill>
                  <a:schemeClr val="tx1"/>
                </a:solidFill>
              </a:rPr>
              <a:t> Έχουν μέγιστο υψόμετρο </a:t>
            </a:r>
            <a:r>
              <a:rPr lang="el-GR" sz="3600" b="1" dirty="0" smtClean="0">
                <a:solidFill>
                  <a:srgbClr val="C00000"/>
                </a:solidFill>
              </a:rPr>
              <a:t>2.678 μέτρα.</a:t>
            </a:r>
            <a:endParaRPr lang="el-G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0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424936" cy="93610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47260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Απέννινα</a:t>
            </a:r>
          </a:p>
          <a:p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Είναι η ραχοκοκαλιά </a:t>
            </a:r>
            <a:r>
              <a:rPr lang="el-GR" b="1" dirty="0">
                <a:solidFill>
                  <a:schemeClr val="tx1"/>
                </a:solidFill>
              </a:rPr>
              <a:t>της Ιταλικής Χερσονήσου. Ανήκουν στην Αλπική </a:t>
            </a:r>
            <a:r>
              <a:rPr lang="el-GR" b="1" dirty="0" smtClean="0">
                <a:solidFill>
                  <a:schemeClr val="tx1"/>
                </a:solidFill>
              </a:rPr>
              <a:t>Πτύχωση.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Β-Ν.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Μ</a:t>
            </a:r>
            <a:r>
              <a:rPr lang="el-GR" b="1" dirty="0" smtClean="0">
                <a:solidFill>
                  <a:schemeClr val="tx1"/>
                </a:solidFill>
              </a:rPr>
              <a:t>έγιστο </a:t>
            </a:r>
            <a:r>
              <a:rPr lang="el-GR" b="1" dirty="0">
                <a:solidFill>
                  <a:schemeClr val="tx1"/>
                </a:solidFill>
              </a:rPr>
              <a:t>υψόμετρο </a:t>
            </a:r>
            <a:r>
              <a:rPr lang="el-GR" b="1" dirty="0">
                <a:solidFill>
                  <a:srgbClr val="C00000"/>
                </a:solidFill>
              </a:rPr>
              <a:t>2.915 μέτρα</a:t>
            </a:r>
            <a:r>
              <a:rPr lang="el-GR" b="1" dirty="0">
                <a:solidFill>
                  <a:schemeClr val="tx1"/>
                </a:solidFill>
              </a:rPr>
              <a:t> και μήκος 1.300 περίπου χιλιόμετρα.</a:t>
            </a:r>
          </a:p>
        </p:txBody>
      </p:sp>
    </p:spTree>
    <p:extLst>
      <p:ext uri="{BB962C8B-B14F-4D97-AF65-F5344CB8AC3E}">
        <p14:creationId xmlns:p14="http://schemas.microsoft.com/office/powerpoint/2010/main" val="42131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767</Words>
  <Application>Microsoft Office PowerPoint</Application>
  <PresentationFormat>Προβολή στην οθόνη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Οι οροσειρές της Ευρώπης</vt:lpstr>
      <vt:lpstr>Οι οροσειρές της Ευρώπης Οροσειρές στον κεντρικό κορμό της Ευρώπης 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 Οροσειρές στις χερσονήσους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οροσειρές της Ευρώπης Οροσειρές στον κεντρικό κορμό της Ευρώπης</dc:title>
  <dc:creator>user</dc:creator>
  <cp:lastModifiedBy>user</cp:lastModifiedBy>
  <cp:revision>22</cp:revision>
  <dcterms:created xsi:type="dcterms:W3CDTF">2020-12-03T15:35:09Z</dcterms:created>
  <dcterms:modified xsi:type="dcterms:W3CDTF">2022-12-12T05:58:35Z</dcterms:modified>
</cp:coreProperties>
</file>