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ργυρώ Παπασταμάτη" userId="152c32de7167897b" providerId="LiveId" clId="{2F0ADA8B-095A-436A-846F-8B9A1C29FDF6}"/>
    <pc:docChg chg="custSel modSld">
      <pc:chgData name="Αργυρώ Παπασταμάτη" userId="152c32de7167897b" providerId="LiveId" clId="{2F0ADA8B-095A-436A-846F-8B9A1C29FDF6}" dt="2024-10-08T18:55:29.201" v="5" actId="20577"/>
      <pc:docMkLst>
        <pc:docMk/>
      </pc:docMkLst>
      <pc:sldChg chg="delSp modSp mod">
        <pc:chgData name="Αργυρώ Παπασταμάτη" userId="152c32de7167897b" providerId="LiveId" clId="{2F0ADA8B-095A-436A-846F-8B9A1C29FDF6}" dt="2024-10-08T18:55:29.201" v="5" actId="20577"/>
        <pc:sldMkLst>
          <pc:docMk/>
          <pc:sldMk cId="0" sldId="263"/>
        </pc:sldMkLst>
        <pc:spChg chg="mod">
          <ac:chgData name="Αργυρώ Παπασταμάτη" userId="152c32de7167897b" providerId="LiveId" clId="{2F0ADA8B-095A-436A-846F-8B9A1C29FDF6}" dt="2024-10-08T18:55:29.201" v="5" actId="20577"/>
          <ac:spMkLst>
            <pc:docMk/>
            <pc:sldMk cId="0" sldId="263"/>
            <ac:spMk id="3" creationId="{00000000-0000-0000-0000-000000000000}"/>
          </ac:spMkLst>
        </pc:spChg>
        <pc:picChg chg="del">
          <ac:chgData name="Αργυρώ Παπασταμάτη" userId="152c32de7167897b" providerId="LiveId" clId="{2F0ADA8B-095A-436A-846F-8B9A1C29FDF6}" dt="2024-10-08T18:54:30.292" v="0" actId="21"/>
          <ac:picMkLst>
            <pc:docMk/>
            <pc:sldMk cId="0" sldId="263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8/10/2024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100910" cy="584195"/>
          </a:xfrm>
        </p:spPr>
        <p:txBody>
          <a:bodyPr>
            <a:noAutofit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58246" cy="1785950"/>
          </a:xfrm>
        </p:spPr>
        <p:txBody>
          <a:bodyPr/>
          <a:lstStyle/>
          <a:p>
            <a:r>
              <a:rPr lang="el-GR" b="1" dirty="0">
                <a:solidFill>
                  <a:schemeClr val="tx1"/>
                </a:solidFill>
              </a:rPr>
              <a:t>Ορισμός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l-GR" b="1" u="sng" dirty="0">
                <a:solidFill>
                  <a:schemeClr val="tx1"/>
                </a:solidFill>
              </a:rPr>
              <a:t>Xάρτης</a:t>
            </a:r>
            <a:r>
              <a:rPr lang="el-GR" b="1" dirty="0">
                <a:solidFill>
                  <a:schemeClr val="tx1"/>
                </a:solidFill>
              </a:rPr>
              <a:t>:</a:t>
            </a:r>
            <a:r>
              <a:rPr lang="el-GR" dirty="0">
                <a:solidFill>
                  <a:schemeClr val="tx1"/>
                </a:solidFill>
              </a:rPr>
              <a:t> Η απεικόνιση των στοιχείων ενός τοπίου με σύμβολα σε μια συγκεκριμένη χρονική στιγμή</a:t>
            </a:r>
          </a:p>
          <a:p>
            <a:endParaRPr lang="el-GR" dirty="0"/>
          </a:p>
        </p:txBody>
      </p:sp>
      <p:pic>
        <p:nvPicPr>
          <p:cNvPr id="4" name="3 - Εικόνα" descr="81cb122c454d15461cfb4da2e1d9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71876"/>
            <a:ext cx="4275758" cy="290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>
                <a:solidFill>
                  <a:srgbClr val="C00000"/>
                </a:solidFill>
              </a:rPr>
              <a:t>Η ταυτότητα του χάρτη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/>
              <a:t> Τίτλος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/>
              <a:t> Υπόμνημα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/>
              <a:t> Κλίμακα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/>
              <a:t> Προσανατολισμός</a:t>
            </a:r>
          </a:p>
        </p:txBody>
      </p:sp>
      <p:pic>
        <p:nvPicPr>
          <p:cNvPr id="5" name="4 - Εικόνα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3116"/>
            <a:ext cx="5238941" cy="31003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>
                <a:solidFill>
                  <a:srgbClr val="C00000"/>
                </a:solidFill>
              </a:rPr>
              <a:t>Τίτλος</a:t>
            </a:r>
          </a:p>
          <a:p>
            <a:pPr>
              <a:buNone/>
            </a:pPr>
            <a:r>
              <a:rPr lang="el-GR" sz="3600" b="1" u="sng" dirty="0"/>
              <a:t>Τίτλος χάρτη:</a:t>
            </a:r>
            <a:r>
              <a:rPr lang="el-GR" sz="3600" dirty="0"/>
              <a:t> η ονομασία του χάρτη που δηλώνει το περιεχόμενό του</a:t>
            </a:r>
          </a:p>
          <a:p>
            <a:pPr>
              <a:buNone/>
            </a:pPr>
            <a:endParaRPr lang="el-GR" sz="3600" dirty="0"/>
          </a:p>
        </p:txBody>
      </p:sp>
      <p:pic>
        <p:nvPicPr>
          <p:cNvPr id="5" name="4 - Εικόνα" descr="γεωμορφολογικός ευρώπ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214686"/>
            <a:ext cx="4429124" cy="309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9292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>
                <a:solidFill>
                  <a:srgbClr val="C00000"/>
                </a:solidFill>
              </a:rPr>
              <a:t>Υπόμνημα</a:t>
            </a:r>
          </a:p>
          <a:p>
            <a:pPr>
              <a:buNone/>
            </a:pPr>
            <a:r>
              <a:rPr lang="el-GR" b="1" dirty="0"/>
              <a:t>    Υπόμνημα χάρτη:</a:t>
            </a:r>
            <a:r>
              <a:rPr lang="el-GR" dirty="0"/>
              <a:t> </a:t>
            </a:r>
            <a:r>
              <a:rPr lang="el-GR" sz="2800" dirty="0"/>
              <a:t>σημείωμα, όπου ερμηνεύονται διάφορα στοιχεία ενός χάρτη</a:t>
            </a:r>
          </a:p>
          <a:p>
            <a:pPr>
              <a:buNone/>
            </a:pPr>
            <a:endParaRPr lang="el-GR" sz="2800" dirty="0"/>
          </a:p>
          <a:p>
            <a:pPr>
              <a:buNone/>
            </a:pPr>
            <a:r>
              <a:rPr lang="el-GR" sz="1700" dirty="0"/>
              <a:t>       Το υπόμνημα κάθε χάρτη ερμηνεύει τα </a:t>
            </a:r>
            <a:r>
              <a:rPr lang="el-GR" sz="1700" dirty="0">
                <a:solidFill>
                  <a:srgbClr val="009900"/>
                </a:solidFill>
              </a:rPr>
              <a:t>χαρτογραφικά σύμβολα </a:t>
            </a:r>
            <a:r>
              <a:rPr lang="el-GR" sz="1700" dirty="0"/>
              <a:t>που χρησιμοποίησε ο χαρτογράφος. Θα μπορούσε να χαρακτηριστεί </a:t>
            </a:r>
            <a:r>
              <a:rPr lang="el-GR" sz="1700" b="1" dirty="0">
                <a:solidFill>
                  <a:srgbClr val="C00000"/>
                </a:solidFill>
              </a:rPr>
              <a:t>«το κλειδί που ξεκλειδώνει τον χάρτη»</a:t>
            </a:r>
            <a:r>
              <a:rPr lang="el-GR" sz="1700" dirty="0"/>
              <a:t>. Τα σύμβολα αυτά μπορεί να είναι</a:t>
            </a:r>
            <a:r>
              <a:rPr lang="el-GR" sz="1700" dirty="0">
                <a:solidFill>
                  <a:srgbClr val="009900"/>
                </a:solidFill>
              </a:rPr>
              <a:t> σημεία </a:t>
            </a:r>
            <a:r>
              <a:rPr lang="el-GR" sz="1700" dirty="0"/>
              <a:t>(π.χ. οικισμοί, εκκλησίες, υψομετρικά σημεία), </a:t>
            </a:r>
            <a:r>
              <a:rPr lang="el-GR" sz="1700" dirty="0">
                <a:solidFill>
                  <a:srgbClr val="009900"/>
                </a:solidFill>
              </a:rPr>
              <a:t>γραμμές </a:t>
            </a:r>
            <a:r>
              <a:rPr lang="el-GR" sz="1700" dirty="0"/>
              <a:t>(π.χ. ποτάμια, δρόμοι), </a:t>
            </a:r>
            <a:r>
              <a:rPr lang="el-GR" sz="1700" dirty="0">
                <a:solidFill>
                  <a:srgbClr val="009900"/>
                </a:solidFill>
              </a:rPr>
              <a:t>επιφάνειες</a:t>
            </a:r>
            <a:r>
              <a:rPr lang="el-GR" sz="1700" dirty="0"/>
              <a:t> (π.χ. λίμνες, βλάστηση) κτλ. και διαφέρουν μεταξύ τους ως προς το </a:t>
            </a:r>
            <a:r>
              <a:rPr lang="el-GR" sz="1700" dirty="0">
                <a:solidFill>
                  <a:srgbClr val="C00000"/>
                </a:solidFill>
              </a:rPr>
              <a:t>σχήμα</a:t>
            </a:r>
            <a:r>
              <a:rPr lang="el-GR" sz="1700" dirty="0"/>
              <a:t>, το</a:t>
            </a:r>
            <a:r>
              <a:rPr lang="el-GR" sz="1700" dirty="0">
                <a:solidFill>
                  <a:srgbClr val="C00000"/>
                </a:solidFill>
              </a:rPr>
              <a:t> μέγεθος </a:t>
            </a:r>
            <a:r>
              <a:rPr lang="el-GR" sz="1700" dirty="0"/>
              <a:t>και το</a:t>
            </a:r>
            <a:r>
              <a:rPr lang="el-GR" sz="1700" dirty="0">
                <a:solidFill>
                  <a:srgbClr val="C00000"/>
                </a:solidFill>
              </a:rPr>
              <a:t> χρώμα</a:t>
            </a:r>
            <a:r>
              <a:rPr lang="el-GR" sz="1700" dirty="0"/>
              <a:t>.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5" name="4 - Εικόνα" descr="ΥΠΟΜΝΗΜΑ-ΧΑΡΤΗΣ-ΑΛΟΝΝΗΣΟΥ-LIGHTG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929090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b="1" dirty="0">
                <a:solidFill>
                  <a:srgbClr val="009900"/>
                </a:solidFill>
              </a:rPr>
              <a:t>ΧΑΡΤΕΣ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el-GR" b="1" dirty="0">
                <a:solidFill>
                  <a:srgbClr val="7030A0"/>
                </a:solidFill>
              </a:rPr>
              <a:t> Κλίμακα</a:t>
            </a:r>
          </a:p>
          <a:p>
            <a:pPr>
              <a:buNone/>
            </a:pPr>
            <a:r>
              <a:rPr lang="el-GR" b="1" dirty="0"/>
              <a:t>    Κλίμακα: </a:t>
            </a:r>
            <a:r>
              <a:rPr lang="el-GR" sz="2000" dirty="0"/>
              <a:t>είναι ένας αριθμός που δηλώνει πόσες φορές μικρότερη είναι μία απόσταση πάνω στο χάρτη από την πραγματική της απόσταση στο έδαφος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85852" y="3286124"/>
          <a:ext cx="6048396" cy="2315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0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3934">
                <a:tc>
                  <a:txBody>
                    <a:bodyPr/>
                    <a:lstStyle/>
                    <a:p>
                      <a:r>
                        <a:rPr lang="el-GR" b="1" dirty="0"/>
                        <a:t>Χάρτης μεγάλης κλίμακας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Χάρτης μικρής</a:t>
                      </a:r>
                      <a:r>
                        <a:rPr lang="el-GR" b="1" baseline="0" dirty="0"/>
                        <a:t> </a:t>
                      </a:r>
                      <a:r>
                        <a:rPr lang="el-GR" b="1" dirty="0"/>
                        <a:t>κλίμακας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/>
                        <a:t>Μικρός παρονομαστής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/>
                        <a:t>Μεγάλος παρονομαστής</a:t>
                      </a:r>
                    </a:p>
                    <a:p>
                      <a:endParaRPr lang="el-G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/>
                        <a:t>Μικρή επιφάνεια γης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Μεγάλη επιφάνεια γης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/>
                        <a:t>Πολλές λεπτομέρειες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Λίγες λεπτομέρειες 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643074"/>
          </a:xfrm>
        </p:spPr>
        <p:txBody>
          <a:bodyPr>
            <a:normAutofit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l-GR" b="1" dirty="0">
                <a:solidFill>
                  <a:srgbClr val="C00000"/>
                </a:solidFill>
              </a:rPr>
              <a:t>    Προσανατολισμός:</a:t>
            </a:r>
            <a:r>
              <a:rPr lang="el-GR" b="1" dirty="0"/>
              <a:t> </a:t>
            </a:r>
            <a:r>
              <a:rPr lang="el-GR" dirty="0"/>
              <a:t>προσδιορισμός θέσης, πορείας ή κατεύθυνσης κάποιου με βάση τα σημεία του ορίζοντα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974832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365553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-4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64" y="214290"/>
            <a:ext cx="1905013" cy="1428760"/>
          </a:xfrm>
          <a:prstGeom prst="rect">
            <a:avLst/>
          </a:prstGeom>
        </p:spPr>
      </p:pic>
      <p:pic>
        <p:nvPicPr>
          <p:cNvPr id="6" name="5 - Εικόνα" descr="ba1b7eb9b8ad142948e3b9dce300b4c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57166"/>
            <a:ext cx="2263074" cy="11098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pic>
        <p:nvPicPr>
          <p:cNvPr id="4" name="3 - Θέση περιεχομένου" descr="31365839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/>
          <a:lstStyle/>
          <a:p>
            <a:pPr algn="ctr">
              <a:buNone/>
            </a:pPr>
            <a:r>
              <a:rPr lang="el-GR" b="1" dirty="0">
                <a:solidFill>
                  <a:srgbClr val="C00000"/>
                </a:solidFill>
              </a:rPr>
              <a:t>Γενικοί χάρτες</a:t>
            </a:r>
          </a:p>
          <a:p>
            <a:pPr>
              <a:buNone/>
            </a:pPr>
            <a:r>
              <a:rPr lang="el-GR" b="1">
                <a:solidFill>
                  <a:srgbClr val="C00000"/>
                </a:solidFill>
              </a:rPr>
              <a:t>     Γεωμορφολογικός                           </a:t>
            </a:r>
            <a:r>
              <a:rPr lang="el-GR" b="1" dirty="0">
                <a:solidFill>
                  <a:srgbClr val="C00000"/>
                </a:solidFill>
              </a:rPr>
              <a:t>Πολιτικός                          </a:t>
            </a:r>
          </a:p>
          <a:p>
            <a:pPr algn="ctr"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422624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- Εικόνα" descr="Χάρτης_Ελλάδας_Πολιτικός_Πλαστικοποιημένος_68Χ44cm_4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0"/>
            <a:ext cx="3286148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6600" b="1" dirty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el-GR" b="1" dirty="0">
                <a:solidFill>
                  <a:srgbClr val="C00000"/>
                </a:solidFill>
              </a:rPr>
              <a:t>Θεματικοί χάρτες</a:t>
            </a:r>
          </a:p>
          <a:p>
            <a:pPr algn="ctr">
              <a:buNone/>
            </a:pP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ΘΕΜΑΤΙΚΟΊ ΧΑΡΤΕ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6786610" cy="47863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214</Words>
  <Application>Microsoft Office PowerPoint</Application>
  <PresentationFormat>Προβολή στην οθόνη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Θέμα του Office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ΧΑΡΤΕΣ</dc:title>
  <dc:creator>user</dc:creator>
  <cp:lastModifiedBy>Αργυρώ Παπασταμάτη</cp:lastModifiedBy>
  <cp:revision>9</cp:revision>
  <dcterms:created xsi:type="dcterms:W3CDTF">2020-11-03T22:02:18Z</dcterms:created>
  <dcterms:modified xsi:type="dcterms:W3CDTF">2024-10-08T18:56:05Z</dcterms:modified>
</cp:coreProperties>
</file>