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7" r:id="rId3"/>
    <p:sldId id="256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C808"/>
    <a:srgbClr val="009900"/>
    <a:srgbClr val="A73E3B"/>
    <a:srgbClr val="FF0000"/>
    <a:srgbClr val="FF6699"/>
    <a:srgbClr val="16A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281C2-81F2-4FC3-A89A-2AEBD4A61480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89A8E-6790-4D6A-A398-682593A3CF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316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89A8E-6790-4D6A-A398-682593A3CFC7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086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9900"/>
                </a:solidFill>
              </a:rPr>
              <a:t>Οι ενότητες του φυσικού περιβάλλοντος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781128"/>
          </a:xfrm>
        </p:spPr>
        <p:txBody>
          <a:bodyPr/>
          <a:lstStyle/>
          <a:p>
            <a:pPr marL="0" indent="0">
              <a:buNone/>
            </a:pPr>
            <a:r>
              <a:rPr lang="el-GR" b="1" dirty="0" smtClean="0">
                <a:solidFill>
                  <a:srgbClr val="009900"/>
                </a:solidFill>
              </a:rPr>
              <a:t>          Περιβάλλον</a:t>
            </a:r>
            <a:r>
              <a:rPr lang="en-US" dirty="0" smtClean="0"/>
              <a:t>: </a:t>
            </a:r>
            <a:r>
              <a:rPr lang="el-GR" b="1" dirty="0" smtClean="0"/>
              <a:t>ό,τι μας περιβάλλει.</a:t>
            </a: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sz="3600" b="1" dirty="0" smtClean="0"/>
              <a:t>                       Περιβάλλον 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</a:t>
            </a:r>
            <a:r>
              <a:rPr lang="el-GR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Φυσικό             Ανθρωπογενές                  </a:t>
            </a:r>
            <a:endParaRPr lang="el-GR" b="1" dirty="0" smtClean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/>
          </a:p>
        </p:txBody>
      </p:sp>
      <p:sp>
        <p:nvSpPr>
          <p:cNvPr id="12" name="Βέλος προς τα κάτω 11"/>
          <p:cNvSpPr/>
          <p:nvPr/>
        </p:nvSpPr>
        <p:spPr>
          <a:xfrm rot="2145250">
            <a:off x="2637048" y="3281184"/>
            <a:ext cx="648072" cy="1473104"/>
          </a:xfrm>
          <a:prstGeom prst="downArrow">
            <a:avLst/>
          </a:prstGeom>
          <a:solidFill>
            <a:srgbClr val="0099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Βέλος προς τα κάτω 12"/>
          <p:cNvSpPr/>
          <p:nvPr/>
        </p:nvSpPr>
        <p:spPr>
          <a:xfrm rot="19063052">
            <a:off x="4319744" y="3245321"/>
            <a:ext cx="648072" cy="1427257"/>
          </a:xfrm>
          <a:prstGeom prst="downArrow">
            <a:avLst/>
          </a:prstGeom>
          <a:solidFill>
            <a:srgbClr val="0099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328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solidFill>
                  <a:srgbClr val="009900"/>
                </a:solidFill>
              </a:rPr>
              <a:t>Οι ενότητες του φυσικού περιβάλλοντος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73340" y="1628800"/>
            <a:ext cx="8856984" cy="4997152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16AA87"/>
                </a:solidFill>
              </a:rPr>
              <a:t>Ατμόσφαιρα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16AA87"/>
                </a:solidFill>
              </a:rPr>
              <a:t>                                             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Λιθόσφαιρα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Υδρόσφαιρα</a:t>
            </a:r>
          </a:p>
          <a:p>
            <a:pPr marL="0" indent="0">
              <a:buNone/>
            </a:pPr>
            <a:endParaRPr lang="el-GR" b="1" dirty="0" smtClean="0">
              <a:solidFill>
                <a:srgbClr val="0070C0"/>
              </a:solidFill>
            </a:endParaRPr>
          </a:p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Βιόσφαιρα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132856"/>
            <a:ext cx="5220072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68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116633"/>
            <a:ext cx="8640960" cy="1440159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009900"/>
                </a:solidFill>
              </a:rPr>
              <a:t>Οι ενότητες του φυσικού περιβάλλοντος</a:t>
            </a:r>
            <a:endParaRPr lang="el-GR" sz="3600" b="1" dirty="0">
              <a:solidFill>
                <a:srgbClr val="0099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1484783"/>
            <a:ext cx="8928992" cy="5152193"/>
          </a:xfrm>
        </p:spPr>
        <p:txBody>
          <a:bodyPr/>
          <a:lstStyle/>
          <a:p>
            <a:r>
              <a:rPr lang="el-GR" b="1" dirty="0" smtClean="0">
                <a:solidFill>
                  <a:srgbClr val="16AA87"/>
                </a:solidFill>
              </a:rPr>
              <a:t>Ατμόσφαιρα</a:t>
            </a:r>
          </a:p>
          <a:p>
            <a:pPr algn="l"/>
            <a:r>
              <a:rPr lang="el-GR" sz="2800" b="1" dirty="0">
                <a:solidFill>
                  <a:srgbClr val="FF0000"/>
                </a:solidFill>
              </a:rPr>
              <a:t>Είναι η αεριώδης μάζα που περιβάλλει τη Γη και είναι απαραίτητη για τη ζωή.</a:t>
            </a:r>
          </a:p>
          <a:p>
            <a:pPr algn="l"/>
            <a:r>
              <a:rPr lang="el-GR" sz="2800" b="1" dirty="0">
                <a:solidFill>
                  <a:schemeClr val="tx1"/>
                </a:solidFill>
              </a:rPr>
              <a:t>Περιέχει αέρια όπως το οξυγόνο, το υδρογόνο, το άζωτο, τα οξείδια του άνθρακα</a:t>
            </a:r>
            <a:r>
              <a:rPr lang="el-GR" sz="28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l-GR" sz="2800" b="1" dirty="0">
              <a:solidFill>
                <a:schemeClr val="tx1"/>
              </a:solidFill>
            </a:endParaRPr>
          </a:p>
          <a:p>
            <a:endParaRPr lang="el-GR" b="1" dirty="0">
              <a:solidFill>
                <a:srgbClr val="16AA87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977132"/>
            <a:ext cx="4409434" cy="24833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474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009900"/>
                </a:solidFill>
              </a:rPr>
              <a:t>Οι ενότητες του φυσικού περιβάλλοντος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Λιθόσφαιρα</a:t>
            </a:r>
          </a:p>
          <a:p>
            <a:pPr marL="0" indent="0">
              <a:buNone/>
            </a:pPr>
            <a:r>
              <a:rPr lang="el-GR" sz="3000" b="1" dirty="0"/>
              <a:t>Το ανώτερο τμήμα της μπορεί να χαρακτηριστεί </a:t>
            </a:r>
            <a:r>
              <a:rPr lang="el-GR" sz="3000" b="1" dirty="0" smtClean="0"/>
              <a:t>ως</a:t>
            </a:r>
          </a:p>
          <a:p>
            <a:pPr marL="0" indent="0">
              <a:buNone/>
            </a:pPr>
            <a:r>
              <a:rPr lang="el-GR" sz="3000" b="1" dirty="0" smtClean="0"/>
              <a:t> </a:t>
            </a:r>
            <a:r>
              <a:rPr lang="el-GR" sz="3000" b="1" dirty="0">
                <a:solidFill>
                  <a:schemeClr val="accent6">
                    <a:lumMod val="75000"/>
                  </a:schemeClr>
                </a:solidFill>
              </a:rPr>
              <a:t>«η πλατφόρμα της ζωής</a:t>
            </a:r>
            <a:r>
              <a:rPr lang="el-GR" sz="3000" b="1" dirty="0" smtClean="0">
                <a:solidFill>
                  <a:schemeClr val="accent6">
                    <a:lumMod val="75000"/>
                  </a:schemeClr>
                </a:solidFill>
              </a:rPr>
              <a:t>».</a:t>
            </a:r>
          </a:p>
          <a:p>
            <a:pPr marL="0" indent="0">
              <a:buNone/>
            </a:pPr>
            <a:r>
              <a:rPr lang="el-GR" sz="3000" b="1" dirty="0" smtClean="0"/>
              <a:t> </a:t>
            </a:r>
            <a:r>
              <a:rPr lang="el-GR" sz="3000" b="1" dirty="0"/>
              <a:t>Περιλαμβάνει </a:t>
            </a:r>
            <a:r>
              <a:rPr lang="el-GR" sz="3000" b="1" dirty="0">
                <a:solidFill>
                  <a:schemeClr val="accent6">
                    <a:lumMod val="75000"/>
                  </a:schemeClr>
                </a:solidFill>
              </a:rPr>
              <a:t>το έδαφος </a:t>
            </a:r>
            <a:r>
              <a:rPr lang="el-GR" sz="3000" b="1" dirty="0"/>
              <a:t>και </a:t>
            </a:r>
            <a:r>
              <a:rPr lang="el-GR" sz="3000" b="1" dirty="0">
                <a:solidFill>
                  <a:schemeClr val="accent6">
                    <a:lumMod val="75000"/>
                  </a:schemeClr>
                </a:solidFill>
              </a:rPr>
              <a:t>το υπέδαφος</a:t>
            </a:r>
            <a:r>
              <a:rPr lang="el-GR" sz="3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l-GR" sz="3000" b="1" dirty="0" smtClean="0"/>
              <a:t> </a:t>
            </a:r>
            <a:r>
              <a:rPr lang="el-GR" sz="3000" b="1" dirty="0">
                <a:solidFill>
                  <a:schemeClr val="accent6">
                    <a:lumMod val="75000"/>
                  </a:schemeClr>
                </a:solidFill>
              </a:rPr>
              <a:t>Το έδαφος </a:t>
            </a:r>
            <a:r>
              <a:rPr lang="el-GR" sz="3000" b="1" dirty="0"/>
              <a:t>(επιφανειακό στρώμα) προσφέρει την απαραίτητη τροφή στους οργανισμούς που ζουν στη Γη. Τα βουνά, οι λόφοι, οι πεδιάδες είναι οι τόποι στους οποίους </a:t>
            </a:r>
            <a:r>
              <a:rPr lang="el-GR" sz="3000" b="1" dirty="0">
                <a:solidFill>
                  <a:srgbClr val="00B050"/>
                </a:solidFill>
              </a:rPr>
              <a:t>ζουν και αναπτύσσονται τα φυτά και τα ζώα και χτίζουν τους οικισμούς τους οι άνθρωποι. </a:t>
            </a:r>
            <a:endParaRPr lang="el-GR" sz="3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l-GR" sz="3000" b="1" dirty="0" smtClean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sz="3000" b="1" dirty="0">
                <a:solidFill>
                  <a:schemeClr val="accent6">
                    <a:lumMod val="75000"/>
                  </a:schemeClr>
                </a:solidFill>
              </a:rPr>
              <a:t>υπέδαφος </a:t>
            </a:r>
            <a:r>
              <a:rPr lang="el-GR" sz="3000" b="1" dirty="0"/>
              <a:t>προσφέρει μια ποικιλία ορυκτών πόρων, που αξιοποιεί ο άνθρωπος.</a:t>
            </a:r>
          </a:p>
        </p:txBody>
      </p:sp>
    </p:spTree>
    <p:extLst>
      <p:ext uri="{BB962C8B-B14F-4D97-AF65-F5344CB8AC3E}">
        <p14:creationId xmlns:p14="http://schemas.microsoft.com/office/powerpoint/2010/main" val="96877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87016" y="116633"/>
            <a:ext cx="8856984" cy="792088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009900"/>
                </a:solidFill>
              </a:rPr>
              <a:t>Οι ενότητες του φυσικού περιβάλλοντος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77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b="1" dirty="0">
                <a:solidFill>
                  <a:srgbClr val="0070C0"/>
                </a:solidFill>
              </a:rPr>
              <a:t>Υδρόσφαιρα</a:t>
            </a:r>
          </a:p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>
                <a:solidFill>
                  <a:srgbClr val="0070C0"/>
                </a:solidFill>
              </a:rPr>
              <a:t>Περιλαμβάνει το νερό σε όλες τις μορφές του</a:t>
            </a:r>
            <a:r>
              <a:rPr lang="el-GR" sz="2400" b="1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l-GR" sz="2400" b="1" dirty="0" smtClean="0"/>
              <a:t>Το </a:t>
            </a:r>
            <a:r>
              <a:rPr lang="el-GR" sz="2400" b="1" dirty="0"/>
              <a:t>(71</a:t>
            </a:r>
            <a:r>
              <a:rPr lang="el-GR" sz="2400" b="1" dirty="0" smtClean="0"/>
              <a:t>%) του </a:t>
            </a:r>
            <a:r>
              <a:rPr lang="el-GR" sz="2400" b="1" dirty="0"/>
              <a:t>νερού βρίσκεται στους </a:t>
            </a:r>
            <a:r>
              <a:rPr lang="el-GR" sz="2400" b="1" dirty="0" smtClean="0"/>
              <a:t>ωκεανούς.</a:t>
            </a:r>
          </a:p>
          <a:p>
            <a:pPr marL="0" indent="0">
              <a:buNone/>
            </a:pPr>
            <a:r>
              <a:rPr lang="el-GR" sz="2400" b="1" dirty="0" smtClean="0"/>
              <a:t> Νερό </a:t>
            </a:r>
            <a:r>
              <a:rPr lang="el-GR" sz="2400" b="1" dirty="0"/>
              <a:t>όμως υπάρχει </a:t>
            </a:r>
            <a:r>
              <a:rPr lang="el-GR" sz="2400" b="1" dirty="0" smtClean="0"/>
              <a:t> </a:t>
            </a:r>
            <a:r>
              <a:rPr lang="el-GR" sz="2400" b="1" dirty="0"/>
              <a:t>στην </a:t>
            </a:r>
            <a:r>
              <a:rPr lang="el-GR" sz="2400" b="1" dirty="0">
                <a:solidFill>
                  <a:srgbClr val="00B0F0"/>
                </a:solidFill>
              </a:rPr>
              <a:t>ατμόσφαιρα</a:t>
            </a:r>
            <a:r>
              <a:rPr lang="el-GR" sz="2400" b="1" dirty="0"/>
              <a:t> με τη μορφή </a:t>
            </a:r>
            <a:r>
              <a:rPr lang="el-GR" sz="2400" b="1" dirty="0">
                <a:solidFill>
                  <a:srgbClr val="0070C0"/>
                </a:solidFill>
              </a:rPr>
              <a:t>υδρατμών,</a:t>
            </a:r>
            <a:r>
              <a:rPr lang="el-GR" sz="2400" b="1" dirty="0"/>
              <a:t> καθώς και στη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</a:rPr>
              <a:t>λιθόσφαιρα</a:t>
            </a:r>
            <a:r>
              <a:rPr lang="el-GR" sz="2400" b="1" dirty="0"/>
              <a:t> με τη μορφή </a:t>
            </a:r>
            <a:r>
              <a:rPr lang="el-GR" sz="2400" b="1" dirty="0">
                <a:solidFill>
                  <a:srgbClr val="0070C0"/>
                </a:solidFill>
              </a:rPr>
              <a:t>πάγου</a:t>
            </a:r>
            <a:r>
              <a:rPr lang="el-GR" sz="2400" b="1" dirty="0"/>
              <a:t> ή νερού που ρέει (</a:t>
            </a:r>
            <a:r>
              <a:rPr lang="el-GR" sz="2400" b="1" dirty="0">
                <a:solidFill>
                  <a:srgbClr val="0070C0"/>
                </a:solidFill>
              </a:rPr>
              <a:t>ποτάμια, ρυάκια </a:t>
            </a:r>
            <a:r>
              <a:rPr lang="el-GR" sz="2400" b="1" dirty="0"/>
              <a:t>κτλ.) ή αποθηκών νερού (</a:t>
            </a:r>
            <a:r>
              <a:rPr lang="el-GR" sz="2400" b="1" dirty="0">
                <a:solidFill>
                  <a:srgbClr val="0070C0"/>
                </a:solidFill>
              </a:rPr>
              <a:t>λίμνες κτλ</a:t>
            </a:r>
            <a:r>
              <a:rPr lang="el-GR" sz="2400" b="1" dirty="0"/>
              <a:t>.). </a:t>
            </a:r>
            <a:endParaRPr lang="el-GR" sz="2400" b="1" dirty="0" smtClean="0"/>
          </a:p>
          <a:p>
            <a:pPr marL="0" indent="0">
              <a:buNone/>
            </a:pPr>
            <a:r>
              <a:rPr lang="el-GR" sz="2400" b="1" dirty="0" smtClean="0"/>
              <a:t>Από </a:t>
            </a:r>
            <a:r>
              <a:rPr lang="el-GR" sz="2400" b="1" dirty="0"/>
              <a:t>το σύνολο του νερού της Γης οι οργανισμοί χρησιμοποιούν ελάχιστη ποσότητα. Ο άνθρωπος, για παράδειγμα, μπορεί να χρησιμοποιήσει μόνο το 0,15-0,20% της υδρόσφαιρας</a:t>
            </a:r>
            <a:r>
              <a:rPr lang="el-GR" sz="2400" b="1" dirty="0" smtClean="0"/>
              <a:t>. </a:t>
            </a:r>
            <a:endParaRPr lang="el-GR" sz="2400" b="1" dirty="0">
              <a:solidFill>
                <a:srgbClr val="0070C0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690547"/>
            <a:ext cx="3038694" cy="20207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963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009900"/>
                </a:solidFill>
              </a:rPr>
              <a:t>Οι ενότητες του φυσικού περιβάλλοντος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rgbClr val="A73E3B"/>
                </a:solidFill>
              </a:rPr>
              <a:t>Βιόσφαιρα</a:t>
            </a:r>
          </a:p>
          <a:p>
            <a:pPr marL="0" indent="0">
              <a:buNone/>
            </a:pPr>
            <a:r>
              <a:rPr lang="el-GR" sz="2800" b="1" dirty="0"/>
              <a:t>Είναι ο χώρος μέσα στον οποίο </a:t>
            </a:r>
            <a:r>
              <a:rPr lang="el-GR" sz="2800" b="1" dirty="0">
                <a:solidFill>
                  <a:srgbClr val="00B050"/>
                </a:solidFill>
              </a:rPr>
              <a:t>ζουν</a:t>
            </a:r>
            <a:r>
              <a:rPr lang="el-GR" sz="2800" b="1" dirty="0"/>
              <a:t>, </a:t>
            </a:r>
            <a:r>
              <a:rPr lang="el-GR" sz="2800" b="1" dirty="0">
                <a:solidFill>
                  <a:srgbClr val="00B050"/>
                </a:solidFill>
              </a:rPr>
              <a:t>τρέφονται</a:t>
            </a:r>
            <a:r>
              <a:rPr lang="el-GR" sz="2800" b="1" dirty="0"/>
              <a:t>, </a:t>
            </a:r>
            <a:r>
              <a:rPr lang="el-GR" sz="2800" b="1" dirty="0">
                <a:solidFill>
                  <a:srgbClr val="00B050"/>
                </a:solidFill>
              </a:rPr>
              <a:t>αναπτύσσονται</a:t>
            </a:r>
            <a:r>
              <a:rPr lang="el-GR" sz="2800" b="1" dirty="0"/>
              <a:t> και </a:t>
            </a:r>
            <a:r>
              <a:rPr lang="el-GR" sz="2800" b="1" dirty="0">
                <a:solidFill>
                  <a:srgbClr val="00B050"/>
                </a:solidFill>
              </a:rPr>
              <a:t>αναπαράγονται</a:t>
            </a:r>
            <a:r>
              <a:rPr lang="el-GR" sz="2800" b="1" dirty="0"/>
              <a:t> όλοι οι οργανισμοί της Γης</a:t>
            </a:r>
            <a:r>
              <a:rPr lang="el-GR" sz="2800" b="1" dirty="0" smtClean="0"/>
              <a:t>.</a:t>
            </a:r>
          </a:p>
          <a:p>
            <a:pPr marL="0" indent="0">
              <a:buNone/>
            </a:pPr>
            <a:r>
              <a:rPr lang="el-GR" sz="2800" b="1" dirty="0" smtClean="0"/>
              <a:t> </a:t>
            </a:r>
            <a:r>
              <a:rPr lang="el-GR" sz="2800" b="1" dirty="0">
                <a:solidFill>
                  <a:srgbClr val="A73E3B"/>
                </a:solidFill>
              </a:rPr>
              <a:t>Περιλαμβάνει ένα τμήμα της ατμόσφαιρας, ένα τμήμα της λιθόσφαιρας και την υδρόσφαιρα</a:t>
            </a:r>
            <a:r>
              <a:rPr lang="el-GR" sz="2800" b="1" dirty="0" smtClean="0">
                <a:solidFill>
                  <a:srgbClr val="A73E3B"/>
                </a:solidFill>
              </a:rPr>
              <a:t>.</a:t>
            </a:r>
          </a:p>
          <a:p>
            <a:pPr marL="0" indent="0">
              <a:buNone/>
            </a:pPr>
            <a:endParaRPr lang="el-GR" sz="2800" b="1" dirty="0">
              <a:solidFill>
                <a:srgbClr val="A73E3B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852844"/>
            <a:ext cx="4104456" cy="27737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952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287</Words>
  <Application>Microsoft Office PowerPoint</Application>
  <PresentationFormat>Προβολή στην οθόνη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Οι ενότητες του φυσικού περιβάλλοντος</vt:lpstr>
      <vt:lpstr>Οι ενότητες του φυσικού περιβάλλοντος</vt:lpstr>
      <vt:lpstr>Οι ενότητες του φυσικού περιβάλλοντος</vt:lpstr>
      <vt:lpstr>Οι ενότητες του φυσικού περιβάλλοντος</vt:lpstr>
      <vt:lpstr>Οι ενότητες του φυσικού περιβάλλοντος</vt:lpstr>
      <vt:lpstr>Οι ενότητες του φυσικού περιβάλλοντος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ενότητες του φυσικού περιβάλλοντος</dc:title>
  <dc:creator>user</dc:creator>
  <cp:lastModifiedBy>user</cp:lastModifiedBy>
  <cp:revision>12</cp:revision>
  <dcterms:created xsi:type="dcterms:W3CDTF">2020-11-15T18:12:21Z</dcterms:created>
  <dcterms:modified xsi:type="dcterms:W3CDTF">2020-11-17T20:34:33Z</dcterms:modified>
</cp:coreProperties>
</file>