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E9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5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10/11/2020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2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ΕΠΙΚΟΙΝΩΝΙΑ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856984" cy="5328592"/>
          </a:xfrm>
        </p:spPr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Ορισμός</a:t>
            </a:r>
          </a:p>
          <a:p>
            <a:pPr algn="l"/>
            <a:r>
              <a:rPr lang="el-GR" b="1" dirty="0" smtClean="0">
                <a:solidFill>
                  <a:srgbClr val="FF0000"/>
                </a:solidFill>
              </a:rPr>
              <a:t>Επικοινωνία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l-GR" b="1" dirty="0" smtClean="0">
                <a:solidFill>
                  <a:schemeClr val="tx1"/>
                </a:solidFill>
              </a:rPr>
              <a:t>είναι η μεταβίβαση ενός μηνύματος, άμεσα ή έμμεσα, σε ένα ή περισσότερα άτομα.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212976"/>
            <a:ext cx="4593704" cy="322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3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ΕΠΙΚΟΙΝΩΝΙΑ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5688632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rgbClr val="0070C0"/>
                </a:solidFill>
              </a:rPr>
              <a:t>O ρόλος της επικοινωνίας στις ανθρώπινες σχέσεις είναι πολύ σημαντικός γιατί</a:t>
            </a:r>
            <a:r>
              <a:rPr lang="el-GR" sz="2000" b="1" dirty="0" smtClean="0">
                <a:solidFill>
                  <a:srgbClr val="0070C0"/>
                </a:solidFill>
              </a:rPr>
              <a:t>:</a:t>
            </a:r>
            <a:endParaRPr lang="el-GR" sz="2000" b="1" i="1" dirty="0"/>
          </a:p>
          <a:p>
            <a:pPr algn="l"/>
            <a:r>
              <a:rPr lang="el-GR" sz="2400" b="1" dirty="0" smtClean="0">
                <a:solidFill>
                  <a:srgbClr val="0070C0"/>
                </a:solidFill>
              </a:rPr>
              <a:t>*</a:t>
            </a:r>
            <a:r>
              <a:rPr lang="el-GR" sz="2000" b="1" dirty="0" smtClean="0">
                <a:solidFill>
                  <a:schemeClr val="tx1"/>
                </a:solidFill>
              </a:rPr>
              <a:t> Κάνει </a:t>
            </a:r>
            <a:r>
              <a:rPr lang="el-GR" sz="2000" b="1" dirty="0">
                <a:solidFill>
                  <a:schemeClr val="tx1"/>
                </a:solidFill>
              </a:rPr>
              <a:t>τις ανθρώπινες σχέσεις πιο ευχάριστες και πιο φιλικές</a:t>
            </a:r>
            <a:r>
              <a:rPr lang="el-GR" sz="20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charset="0"/>
              <a:buChar char="•"/>
            </a:pPr>
            <a:endParaRPr lang="el-GR" sz="2000" b="1" dirty="0">
              <a:solidFill>
                <a:schemeClr val="tx1"/>
              </a:solidFill>
            </a:endParaRPr>
          </a:p>
          <a:p>
            <a:pPr algn="l"/>
            <a:r>
              <a:rPr lang="el-GR" sz="2400" b="1" dirty="0" smtClean="0">
                <a:solidFill>
                  <a:srgbClr val="0070C0"/>
                </a:solidFill>
              </a:rPr>
              <a:t>*</a:t>
            </a:r>
            <a:r>
              <a:rPr lang="el-GR" sz="2000" b="1" dirty="0" smtClean="0">
                <a:solidFill>
                  <a:srgbClr val="0070C0"/>
                </a:solidFill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</a:rPr>
              <a:t>Διευρύνει </a:t>
            </a:r>
            <a:r>
              <a:rPr lang="el-GR" sz="2000" b="1" dirty="0">
                <a:solidFill>
                  <a:schemeClr val="tx1"/>
                </a:solidFill>
              </a:rPr>
              <a:t>τον πνευματικό ορίζοντα του ανθρώπου, αφού ανταλλάσσονται πληροφορίες και απόψεις</a:t>
            </a:r>
            <a:r>
              <a:rPr lang="el-GR" sz="20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l-GR" sz="2000" b="1" dirty="0">
              <a:solidFill>
                <a:schemeClr val="tx1"/>
              </a:solidFill>
            </a:endParaRPr>
          </a:p>
          <a:p>
            <a:pPr algn="l"/>
            <a:r>
              <a:rPr lang="el-GR" sz="2400" b="1" dirty="0" smtClean="0">
                <a:solidFill>
                  <a:srgbClr val="0070C0"/>
                </a:solidFill>
              </a:rPr>
              <a:t>*</a:t>
            </a:r>
            <a:r>
              <a:rPr lang="el-GR" sz="2000" b="1" dirty="0" smtClean="0">
                <a:solidFill>
                  <a:srgbClr val="0070C0"/>
                </a:solidFill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</a:rPr>
              <a:t>Μαθαίνει </a:t>
            </a:r>
            <a:r>
              <a:rPr lang="el-GR" sz="2000" b="1" dirty="0">
                <a:solidFill>
                  <a:schemeClr val="tx1"/>
                </a:solidFill>
              </a:rPr>
              <a:t>το άτομο να συναναστρέφεται με διαφορετικούς τύπους </a:t>
            </a:r>
            <a:r>
              <a:rPr lang="el-GR" sz="2000" b="1" dirty="0" smtClean="0">
                <a:solidFill>
                  <a:schemeClr val="tx1"/>
                </a:solidFill>
              </a:rPr>
              <a:t>ανθρώπων και </a:t>
            </a:r>
            <a:r>
              <a:rPr lang="el-GR" sz="2000" b="1" dirty="0">
                <a:solidFill>
                  <a:schemeClr val="tx1"/>
                </a:solidFill>
              </a:rPr>
              <a:t>να γνωρίζει τις ιδέες, τις αξίες και τα ενδιαφέροντά τους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  <a:p>
            <a:endParaRPr lang="el-GR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362450"/>
            <a:ext cx="2857500" cy="223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9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ΕΠΙΚΟΙΝΩΝΙΑ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980727"/>
            <a:ext cx="8712968" cy="5686003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Τρόποι επικοινωνίας</a:t>
            </a:r>
          </a:p>
          <a:p>
            <a:pPr algn="l"/>
            <a:r>
              <a:rPr lang="el-GR" sz="1600" b="1" dirty="0">
                <a:solidFill>
                  <a:srgbClr val="0070C0"/>
                </a:solidFill>
              </a:rPr>
              <a:t>Η λεκτική επικοινωνία</a:t>
            </a:r>
            <a:r>
              <a:rPr lang="el-GR" sz="1600" dirty="0">
                <a:solidFill>
                  <a:srgbClr val="0070C0"/>
                </a:solidFill>
              </a:rPr>
              <a:t>: </a:t>
            </a:r>
            <a:r>
              <a:rPr lang="el-GR" sz="1600" b="1" dirty="0">
                <a:solidFill>
                  <a:schemeClr val="tx1"/>
                </a:solidFill>
              </a:rPr>
              <a:t>Πραγματοποιείται με την ομιλία και τη χρήση </a:t>
            </a:r>
            <a:r>
              <a:rPr lang="el-GR" sz="1600" b="1" dirty="0">
                <a:solidFill>
                  <a:srgbClr val="FF0000"/>
                </a:solidFill>
              </a:rPr>
              <a:t>της γλώσσας</a:t>
            </a:r>
            <a:r>
              <a:rPr lang="el-GR" sz="1600" b="1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el-GR" sz="1600" b="1" dirty="0"/>
          </a:p>
          <a:p>
            <a:pPr algn="l"/>
            <a:r>
              <a:rPr lang="el-GR" sz="1600" b="1" dirty="0">
                <a:solidFill>
                  <a:srgbClr val="0070C0"/>
                </a:solidFill>
              </a:rPr>
              <a:t>Η μη λεκτική επικοινωνία</a:t>
            </a:r>
            <a:r>
              <a:rPr lang="el-GR" sz="1600" b="1" dirty="0"/>
              <a:t>: </a:t>
            </a:r>
            <a:r>
              <a:rPr lang="el-GR" sz="1600" b="1" dirty="0">
                <a:solidFill>
                  <a:schemeClr val="tx1"/>
                </a:solidFill>
              </a:rPr>
              <a:t>Πολλοί άνθρωποι μεταφέρουν μηνύματα και εκφράζουν τα συναισθήματά τους με κινήσεις, </a:t>
            </a:r>
            <a:r>
              <a:rPr lang="el-GR" sz="1600" b="1" dirty="0">
                <a:solidFill>
                  <a:srgbClr val="FF0000"/>
                </a:solidFill>
              </a:rPr>
              <a:t>νοήματα</a:t>
            </a:r>
            <a:r>
              <a:rPr lang="el-GR" sz="1600" b="1" dirty="0">
                <a:solidFill>
                  <a:schemeClr val="tx1"/>
                </a:solidFill>
              </a:rPr>
              <a:t> ή ακόμα και με </a:t>
            </a:r>
            <a:r>
              <a:rPr lang="el-GR" sz="1600" b="1" dirty="0">
                <a:solidFill>
                  <a:srgbClr val="FF0000"/>
                </a:solidFill>
              </a:rPr>
              <a:t>τα μάτια</a:t>
            </a:r>
            <a:r>
              <a:rPr lang="el-GR" sz="1600" b="1" dirty="0">
                <a:solidFill>
                  <a:schemeClr val="tx1"/>
                </a:solidFill>
              </a:rPr>
              <a:t>. </a:t>
            </a:r>
            <a:r>
              <a:rPr lang="el-GR" sz="1600" b="1" dirty="0">
                <a:solidFill>
                  <a:srgbClr val="FF0000"/>
                </a:solidFill>
              </a:rPr>
              <a:t>Η ζωγραφική, η γλυπτική</a:t>
            </a:r>
            <a:r>
              <a:rPr lang="el-GR" sz="1600" b="1" dirty="0">
                <a:solidFill>
                  <a:schemeClr val="tx1"/>
                </a:solidFill>
              </a:rPr>
              <a:t>, αλλά και </a:t>
            </a:r>
            <a:r>
              <a:rPr lang="el-GR" sz="1600" b="1" dirty="0">
                <a:solidFill>
                  <a:srgbClr val="FF0000"/>
                </a:solidFill>
              </a:rPr>
              <a:t>η ενδυμασία </a:t>
            </a:r>
            <a:r>
              <a:rPr lang="el-GR" sz="1600" b="1" dirty="0">
                <a:solidFill>
                  <a:schemeClr val="tx1"/>
                </a:solidFill>
              </a:rPr>
              <a:t>αποτελούν μορφές μη λεκτικής επικοινωνίας</a:t>
            </a:r>
            <a:r>
              <a:rPr lang="el-GR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l-GR" sz="1600" b="1" dirty="0"/>
          </a:p>
          <a:p>
            <a:pPr algn="l"/>
            <a:r>
              <a:rPr lang="el-GR" sz="1600" b="1" dirty="0">
                <a:solidFill>
                  <a:srgbClr val="0070C0"/>
                </a:solidFill>
              </a:rPr>
              <a:t>Η μαζική επικοινωνία</a:t>
            </a:r>
            <a:r>
              <a:rPr lang="el-GR" sz="1600" b="1" dirty="0"/>
              <a:t>: </a:t>
            </a:r>
            <a:r>
              <a:rPr lang="el-GR" sz="1600" b="1" dirty="0">
                <a:solidFill>
                  <a:schemeClr val="tx1"/>
                </a:solidFill>
              </a:rPr>
              <a:t>Σήμερα, υπάρχει τεράστια ποικιλία από συσκευές επικοινωνίας (π.χ. </a:t>
            </a:r>
            <a:r>
              <a:rPr lang="el-GR" sz="1600" b="1" dirty="0">
                <a:solidFill>
                  <a:srgbClr val="FF0000"/>
                </a:solidFill>
              </a:rPr>
              <a:t>τηλεόραση, ραδιόφωνο, ηλεκτρονικός υπολογιστής, κινηματογράφος, τηλέφωνο κ.ά</a:t>
            </a:r>
            <a:r>
              <a:rPr lang="el-GR" sz="1600" b="1" dirty="0">
                <a:solidFill>
                  <a:schemeClr val="tx1"/>
                </a:solidFill>
              </a:rPr>
              <a:t>.), οι οποίες βελτιώνονται συνεχώς και μειώνουν το χρόνο και τις αποστάσεις.</a:t>
            </a:r>
          </a:p>
          <a:p>
            <a:r>
              <a:rPr lang="el-GR" dirty="0"/>
              <a:t/>
            </a:r>
            <a:br>
              <a:rPr lang="el-GR" dirty="0"/>
            </a:b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933056"/>
            <a:ext cx="489585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1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ΕΠΙΚΟΙΝΩΝΙΑ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040560"/>
          </a:xfrm>
        </p:spPr>
        <p:txBody>
          <a:bodyPr/>
          <a:lstStyle/>
          <a:p>
            <a:pPr marL="0" indent="0">
              <a:buNone/>
            </a:pPr>
            <a:r>
              <a:rPr lang="el-GR" sz="3600" b="1" dirty="0" smtClean="0">
                <a:solidFill>
                  <a:srgbClr val="0070C0"/>
                </a:solidFill>
              </a:rPr>
              <a:t>Προϋποθέσεις αποτελεσματικής επικοινωνίας.</a:t>
            </a:r>
          </a:p>
          <a:p>
            <a:pPr marL="0" indent="0">
              <a:buNone/>
            </a:pP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r>
              <a:rPr lang="el-GR" sz="3600" dirty="0" smtClean="0"/>
              <a:t>Το</a:t>
            </a:r>
            <a:r>
              <a:rPr lang="el-GR" sz="3600" dirty="0"/>
              <a:t> </a:t>
            </a:r>
            <a:r>
              <a:rPr lang="el-GR" sz="3600" b="1" dirty="0">
                <a:solidFill>
                  <a:srgbClr val="00CC00"/>
                </a:solidFill>
              </a:rPr>
              <a:t>ήπιο κλίμα</a:t>
            </a:r>
            <a:r>
              <a:rPr lang="el-GR" sz="3600" b="1" dirty="0" smtClean="0"/>
              <a:t>,</a:t>
            </a:r>
          </a:p>
          <a:p>
            <a:pPr marL="0" indent="0">
              <a:buNone/>
            </a:pPr>
            <a:r>
              <a:rPr lang="el-GR" sz="3600" dirty="0"/>
              <a:t> η </a:t>
            </a:r>
            <a:r>
              <a:rPr lang="el-GR" sz="3600" b="1" dirty="0">
                <a:solidFill>
                  <a:srgbClr val="00CC00"/>
                </a:solidFill>
              </a:rPr>
              <a:t>ελευθερία έκφρασης</a:t>
            </a:r>
            <a:r>
              <a:rPr lang="el-GR" sz="3600" dirty="0" smtClean="0"/>
              <a:t>,</a:t>
            </a:r>
          </a:p>
          <a:p>
            <a:pPr marL="0" indent="0">
              <a:buNone/>
            </a:pPr>
            <a:r>
              <a:rPr lang="el-GR" sz="3600" dirty="0" smtClean="0"/>
              <a:t> </a:t>
            </a:r>
            <a:r>
              <a:rPr lang="el-GR" sz="3600" dirty="0"/>
              <a:t>η </a:t>
            </a:r>
            <a:r>
              <a:rPr lang="el-GR" sz="3600" b="1" dirty="0">
                <a:solidFill>
                  <a:srgbClr val="00CC00"/>
                </a:solidFill>
              </a:rPr>
              <a:t>ειλικρίνεια</a:t>
            </a:r>
            <a:r>
              <a:rPr lang="el-GR" sz="3600" dirty="0"/>
              <a:t>, </a:t>
            </a:r>
            <a:endParaRPr lang="el-GR" sz="3600" dirty="0" smtClean="0"/>
          </a:p>
          <a:p>
            <a:pPr marL="0" indent="0">
              <a:buNone/>
            </a:pPr>
            <a:r>
              <a:rPr lang="el-GR" sz="3600" dirty="0" smtClean="0"/>
              <a:t> η</a:t>
            </a:r>
            <a:r>
              <a:rPr lang="el-GR" sz="3600" dirty="0"/>
              <a:t> </a:t>
            </a:r>
            <a:r>
              <a:rPr lang="el-GR" sz="3600" b="1" dirty="0">
                <a:solidFill>
                  <a:srgbClr val="00CC00"/>
                </a:solidFill>
              </a:rPr>
              <a:t>σαφήνεια</a:t>
            </a:r>
            <a:r>
              <a:rPr lang="el-GR" sz="3600" dirty="0"/>
              <a:t> </a:t>
            </a:r>
            <a:r>
              <a:rPr lang="el-GR" sz="3600" dirty="0" smtClean="0"/>
              <a:t>και</a:t>
            </a:r>
          </a:p>
          <a:p>
            <a:pPr marL="0" indent="0">
              <a:buNone/>
            </a:pPr>
            <a:r>
              <a:rPr lang="el-GR" sz="3600" dirty="0" smtClean="0"/>
              <a:t> </a:t>
            </a:r>
            <a:r>
              <a:rPr lang="el-GR" sz="3600" dirty="0"/>
              <a:t>η </a:t>
            </a:r>
            <a:r>
              <a:rPr lang="el-GR" sz="3600" b="1" dirty="0">
                <a:solidFill>
                  <a:srgbClr val="00CC00"/>
                </a:solidFill>
              </a:rPr>
              <a:t>καλοπροαίρετη διάθεση</a:t>
            </a:r>
            <a:r>
              <a:rPr lang="el-GR" sz="3600" dirty="0"/>
              <a:t> </a:t>
            </a:r>
            <a:endParaRPr lang="el-GR" sz="3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839" y="227687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5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ΕΠΙΚΟΙΝΩΝΙΑ</a:t>
            </a:r>
            <a:endParaRPr lang="el-GR" dirty="0"/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132085"/>
              </p:ext>
            </p:extLst>
          </p:nvPr>
        </p:nvGraphicFramePr>
        <p:xfrm>
          <a:off x="323528" y="1556792"/>
          <a:ext cx="8352928" cy="4896544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809669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effectLst/>
                        </a:rPr>
                        <a:t>Πλεονεκτήματα </a:t>
                      </a:r>
                      <a:r>
                        <a:rPr lang="el-GR" sz="2000" b="1" dirty="0" smtClean="0">
                          <a:effectLst/>
                        </a:rPr>
                        <a:t>ΜΜΕ</a:t>
                      </a:r>
                    </a:p>
                    <a:p>
                      <a:pPr algn="ctr"/>
                      <a:endParaRPr lang="el-GR" sz="2000" b="1" dirty="0">
                        <a:effectLst/>
                      </a:endParaRPr>
                    </a:p>
                  </a:txBody>
                  <a:tcPr marL="81052" marR="81052" marT="81052" marB="810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1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effectLst/>
                        </a:rPr>
                        <a:t>Μειονεκτήματα ΜΜΕ</a:t>
                      </a:r>
                    </a:p>
                  </a:txBody>
                  <a:tcPr marL="81052" marR="81052" marT="81052" marB="810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1DE"/>
                    </a:solidFill>
                  </a:tcPr>
                </a:tc>
              </a:tr>
              <a:tr h="4086875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Πληροφορούν.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Προβληματίζουν, καλλιεργούν τη σκέψη και τη φαντασία.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Κάνουν πιο εύκολη και γρήγορη την επικοινωνία.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Διαμορφώνουν αξίες και τρόπους ζωής.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Μειώνουν τις αποστάσεις, μεταφέροντας τα νέα του κόσμου ακόμα και στις πιο απομακρυσμένες περιοχές.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ψυχαγωγούν και διασκεδάζουν.</a:t>
                      </a:r>
                    </a:p>
                  </a:txBody>
                  <a:tcPr marL="81052" marR="81052" marT="81052" marB="810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1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Προβάλλουν ασήμαντα γεγονότα.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Προβάλλουν αρκετές φορές γεγονότα και πρότυπα παραβατικής συμπεριφοράς.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>
                          <a:effectLst/>
                        </a:rPr>
                        <a:t>Μειώνουν το χρόνο που τα μέλη της οικογένειας περνούν μαζί και θα μπορούσαν να τον αφιερώσουν σε άλλες κοινές δραστηριότητες.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 smtClean="0">
                          <a:effectLst/>
                        </a:rPr>
                        <a:t>Υποκαθιστούν </a:t>
                      </a:r>
                      <a:r>
                        <a:rPr lang="el-GR" sz="1500" b="1" dirty="0">
                          <a:effectLst/>
                        </a:rPr>
                        <a:t>τη ζεστή και στοργική επικοινωνία των γονέων με τα παιδιά.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 smtClean="0">
                          <a:effectLst/>
                        </a:rPr>
                        <a:t>Έχουν </a:t>
                      </a:r>
                      <a:r>
                        <a:rPr lang="el-GR" sz="1500" b="1" dirty="0">
                          <a:effectLst/>
                        </a:rPr>
                        <a:t>οικονομικό κόστος και αυξάνουν τις υλικές ανάγκες και τις απαιτήσεις των μελών της οικογένειας (καταναλωτισμός).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l-GR" sz="1500" b="1" dirty="0" smtClean="0">
                          <a:effectLst/>
                        </a:rPr>
                        <a:t>Βλάπτουν </a:t>
                      </a:r>
                      <a:r>
                        <a:rPr lang="el-GR" sz="1500" b="1" dirty="0">
                          <a:effectLst/>
                        </a:rPr>
                        <a:t>την υγεία όταν το άτομο κάνει υπερβολική χρήση αυτών (π.χ. ηλεκτρονικός υπολογιστής, κινητό τηλέφωνο).</a:t>
                      </a:r>
                    </a:p>
                  </a:txBody>
                  <a:tcPr marL="81052" marR="81052" marT="81052" marB="810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0818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318</Words>
  <Application>Microsoft Office PowerPoint</Application>
  <PresentationFormat>Προβολή στην οθόνη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ΕΠΙΚΟΙΝΩΝΙΑ</vt:lpstr>
      <vt:lpstr>ΕΠΙΚΟΙΝΩΝΙΑ</vt:lpstr>
      <vt:lpstr>ΕΠΙΚΟΙΝΩΝΙΑ</vt:lpstr>
      <vt:lpstr>ΕΠΙΚΟΙΝΩΝΙΑ</vt:lpstr>
      <vt:lpstr>ΕΠΙΚΟΙΝΩΝΙΑ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ΕΠΙΚΟΙΝΩΝΙΑ</dc:title>
  <dc:creator>user</dc:creator>
  <cp:lastModifiedBy>user</cp:lastModifiedBy>
  <cp:revision>11</cp:revision>
  <dcterms:created xsi:type="dcterms:W3CDTF">2020-11-07T09:59:21Z</dcterms:created>
  <dcterms:modified xsi:type="dcterms:W3CDTF">2020-11-10T07:19:52Z</dcterms:modified>
</cp:coreProperties>
</file>