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21/9/2022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07704" y="764704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/>
              <a:t>ΟΙΚΟΓΕΝΕΙΑ</a:t>
            </a:r>
            <a:endParaRPr lang="el-GR" sz="4400" b="1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6538955" cy="35907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59360"/>
            <a:ext cx="6538955" cy="35907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33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0393" y="1506971"/>
            <a:ext cx="3240360" cy="864096"/>
          </a:xfrm>
        </p:spPr>
        <p:txBody>
          <a:bodyPr>
            <a:normAutofit fontScale="90000"/>
          </a:bodyPr>
          <a:lstStyle/>
          <a:p>
            <a:r>
              <a:rPr lang="el-GR" sz="4400" b="1" dirty="0" smtClean="0">
                <a:solidFill>
                  <a:schemeClr val="tx1"/>
                </a:solidFill>
              </a:rPr>
              <a:t>ΟΙΚΟΓΕΝΕΙΑ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6656784" cy="2592288"/>
          </a:xfrm>
        </p:spPr>
        <p:txBody>
          <a:bodyPr>
            <a:no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Ορισμός:</a:t>
            </a:r>
            <a:r>
              <a:rPr lang="el-GR" sz="32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sz="2800" b="1" dirty="0" smtClean="0">
                <a:solidFill>
                  <a:schemeClr val="tx1"/>
                </a:solidFill>
              </a:rPr>
              <a:t>Οικογένεια</a:t>
            </a:r>
            <a:r>
              <a:rPr lang="el-GR" sz="2800" dirty="0" smtClean="0">
                <a:solidFill>
                  <a:schemeClr val="tx1"/>
                </a:solidFill>
              </a:rPr>
              <a:t> είναι το σύνολο των ανθρώπων που ζουν κάτω από την ίδια στέγη και συνδέονται μεταξύ τους με </a:t>
            </a:r>
            <a:r>
              <a:rPr lang="el-GR" sz="2800" b="1" dirty="0" smtClean="0">
                <a:solidFill>
                  <a:schemeClr val="tx1"/>
                </a:solidFill>
              </a:rPr>
              <a:t>γάμο</a:t>
            </a:r>
            <a:r>
              <a:rPr lang="el-GR" sz="2800" dirty="0" smtClean="0">
                <a:solidFill>
                  <a:schemeClr val="tx1"/>
                </a:solidFill>
              </a:rPr>
              <a:t> και </a:t>
            </a:r>
            <a:r>
              <a:rPr lang="el-GR" sz="2800" b="1" dirty="0" smtClean="0">
                <a:solidFill>
                  <a:schemeClr val="tx1"/>
                </a:solidFill>
              </a:rPr>
              <a:t>συγγένεια.</a:t>
            </a:r>
            <a:endParaRPr lang="el-GR" sz="2800" b="1" dirty="0">
              <a:solidFill>
                <a:schemeClr val="tx1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332655"/>
            <a:ext cx="2755006" cy="20635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614661"/>
            <a:ext cx="3186398" cy="2093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467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ΟΙΚΟΓΕΝΕΙΑ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608512"/>
          </a:xfrm>
        </p:spPr>
        <p:txBody>
          <a:bodyPr/>
          <a:lstStyle/>
          <a:p>
            <a:pPr marL="114300" indent="0">
              <a:buNone/>
            </a:pPr>
            <a:r>
              <a:rPr lang="el-GR" sz="2800" b="1" dirty="0" smtClean="0">
                <a:solidFill>
                  <a:srgbClr val="FF0000"/>
                </a:solidFill>
              </a:rPr>
              <a:t>Ο ρόλος της οικογένειας</a:t>
            </a:r>
          </a:p>
          <a:p>
            <a:pPr marL="114300" indent="0">
              <a:buNone/>
            </a:pPr>
            <a:endParaRPr lang="el-GR" sz="2800" b="1" dirty="0" smtClean="0"/>
          </a:p>
          <a:p>
            <a:pPr marL="114300" indent="0">
              <a:buNone/>
            </a:pPr>
            <a:r>
              <a:rPr lang="el-GR" sz="2400" dirty="0" smtClean="0"/>
              <a:t>Μέσα από την οικογένεια ο άνθρωπος:</a:t>
            </a:r>
          </a:p>
          <a:p>
            <a:pPr marL="114300" indent="0">
              <a:buNone/>
            </a:pPr>
            <a:endParaRPr lang="el-GR" sz="2400" dirty="0" smtClean="0"/>
          </a:p>
          <a:p>
            <a:r>
              <a:rPr lang="el-GR" sz="2400" dirty="0" smtClean="0"/>
              <a:t>ικανοποιεί τις </a:t>
            </a:r>
            <a:r>
              <a:rPr lang="el-GR" sz="2400" b="1" dirty="0" smtClean="0"/>
              <a:t>βιολογικές και ψυχολογικές ανάγκες</a:t>
            </a:r>
            <a:r>
              <a:rPr lang="el-GR" sz="2400" dirty="0" smtClean="0"/>
              <a:t> του </a:t>
            </a:r>
          </a:p>
          <a:p>
            <a:r>
              <a:rPr lang="el-GR" sz="2400" dirty="0"/>
              <a:t>α</a:t>
            </a:r>
            <a:r>
              <a:rPr lang="el-GR" sz="2400" dirty="0" smtClean="0"/>
              <a:t>ποκτά </a:t>
            </a:r>
            <a:r>
              <a:rPr lang="el-GR" sz="2400" b="1" dirty="0" smtClean="0"/>
              <a:t>κοινωνικές αρετές</a:t>
            </a:r>
          </a:p>
          <a:p>
            <a:r>
              <a:rPr lang="el-GR" sz="2400" dirty="0"/>
              <a:t>δ</a:t>
            </a:r>
            <a:r>
              <a:rPr lang="el-GR" sz="2400" dirty="0" smtClean="0"/>
              <a:t>ιδάσκει </a:t>
            </a:r>
            <a:r>
              <a:rPr lang="el-GR" sz="2400" b="1" dirty="0" smtClean="0"/>
              <a:t>ηθικές αξίες</a:t>
            </a:r>
          </a:p>
          <a:p>
            <a:r>
              <a:rPr lang="el-GR" sz="2400" b="1" dirty="0"/>
              <a:t>δ</a:t>
            </a:r>
            <a:r>
              <a:rPr lang="el-GR" sz="2400" b="1" dirty="0" smtClean="0"/>
              <a:t>ιαμορφώνει και καλλιεργεί το χαρακτήρα του</a:t>
            </a:r>
          </a:p>
          <a:p>
            <a:r>
              <a:rPr lang="el-GR" sz="2400" b="1" dirty="0"/>
              <a:t>α</a:t>
            </a:r>
            <a:r>
              <a:rPr lang="el-GR" sz="2400" b="1" dirty="0" smtClean="0"/>
              <a:t>ποκτά γνώσεις και λύνει τις απορίες</a:t>
            </a:r>
            <a:endParaRPr lang="el-GR" sz="2400" b="1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87" y="260648"/>
            <a:ext cx="2356219" cy="29406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841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ΟΙΚΟΓΕΝΕΙΑ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800" b="1" dirty="0" smtClean="0">
                <a:solidFill>
                  <a:srgbClr val="FF0000"/>
                </a:solidFill>
              </a:rPr>
              <a:t>Μορφές οικογένειας</a:t>
            </a:r>
          </a:p>
          <a:p>
            <a:pPr marL="114300" indent="0">
              <a:buNone/>
            </a:pPr>
            <a:endParaRPr lang="el-GR" sz="2800" b="1" dirty="0" smtClean="0"/>
          </a:p>
          <a:p>
            <a:pPr>
              <a:buClr>
                <a:srgbClr val="58267E"/>
              </a:buClr>
              <a:buSzPct val="103000"/>
              <a:buFont typeface="Wingdings" pitchFamily="2" charset="2"/>
              <a:buChar char="v"/>
            </a:pPr>
            <a:r>
              <a:rPr lang="el-GR" sz="2800" b="1" dirty="0" smtClean="0"/>
              <a:t> </a:t>
            </a:r>
            <a:r>
              <a:rPr lang="el-GR" sz="2400" b="1" dirty="0" smtClean="0"/>
              <a:t>Πυρηνική οικογένεια</a:t>
            </a:r>
            <a:r>
              <a:rPr lang="el-GR" sz="2800" b="1" dirty="0" smtClean="0"/>
              <a:t>: </a:t>
            </a:r>
            <a:r>
              <a:rPr lang="el-GR" sz="2400" dirty="0" smtClean="0"/>
              <a:t>σύζυγοι ή σύζυγοι και παιδιά</a:t>
            </a:r>
          </a:p>
          <a:p>
            <a:pPr>
              <a:buClr>
                <a:srgbClr val="58267E"/>
              </a:buClr>
              <a:buSzPct val="103000"/>
              <a:buFont typeface="Wingdings" pitchFamily="2" charset="2"/>
              <a:buChar char="v"/>
            </a:pPr>
            <a:r>
              <a:rPr lang="el-GR" sz="2400" b="1" dirty="0"/>
              <a:t> </a:t>
            </a:r>
            <a:r>
              <a:rPr lang="el-GR" sz="2400" b="1" dirty="0" smtClean="0"/>
              <a:t> Μονογονεϊκή οικογένεια: </a:t>
            </a:r>
            <a:r>
              <a:rPr lang="el-GR" sz="2400" dirty="0" smtClean="0"/>
              <a:t>ένας γονέας και παιδιά</a:t>
            </a:r>
          </a:p>
          <a:p>
            <a:pPr>
              <a:buClr>
                <a:srgbClr val="58267E"/>
              </a:buClr>
              <a:buSzPct val="103000"/>
              <a:buFont typeface="Wingdings" pitchFamily="2" charset="2"/>
              <a:buChar char="v"/>
            </a:pP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b="1" dirty="0" smtClean="0"/>
              <a:t>Οικογένεια χωρίς γάμο: </a:t>
            </a:r>
            <a:r>
              <a:rPr lang="el-GR" sz="2400" dirty="0" smtClean="0"/>
              <a:t>ζευγάρια που συζούν με  παιδιά </a:t>
            </a:r>
          </a:p>
          <a:p>
            <a:pPr>
              <a:buClr>
                <a:srgbClr val="58267E"/>
              </a:buClr>
              <a:buSzPct val="103000"/>
              <a:buFont typeface="Wingdings" pitchFamily="2" charset="2"/>
              <a:buChar char="v"/>
            </a:pPr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b="1" dirty="0" smtClean="0"/>
              <a:t>Εκτεταμένη οικογένεια: </a:t>
            </a:r>
            <a:r>
              <a:rPr lang="el-GR" sz="2400" dirty="0" smtClean="0"/>
              <a:t>τρείς ή περισσότερες γενιές που ζουν στο ίδιο σπίτι</a:t>
            </a:r>
            <a:endParaRPr lang="el-GR" sz="24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941168"/>
            <a:ext cx="2736304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2656"/>
            <a:ext cx="2847975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462" y="4941168"/>
            <a:ext cx="2313214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568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smtClean="0">
                <a:solidFill>
                  <a:schemeClr val="tx1"/>
                </a:solidFill>
              </a:rPr>
              <a:t>ΣΓΓΕΝΕΙΑ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27" y="1590721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sz="2800" b="1" dirty="0" smtClean="0">
                <a:solidFill>
                  <a:srgbClr val="7030A0"/>
                </a:solidFill>
              </a:rPr>
              <a:t>Ορισμός</a:t>
            </a:r>
          </a:p>
          <a:p>
            <a:pPr marL="114300" indent="0">
              <a:buNone/>
            </a:pPr>
            <a:r>
              <a:rPr lang="el-GR" sz="2800" b="1" dirty="0" smtClean="0"/>
              <a:t>Συγγένεια </a:t>
            </a:r>
            <a:r>
              <a:rPr lang="el-GR" sz="2800" dirty="0" smtClean="0"/>
              <a:t>είναι ο </a:t>
            </a:r>
            <a:r>
              <a:rPr lang="el-GR" sz="2800" b="1" dirty="0" smtClean="0">
                <a:solidFill>
                  <a:srgbClr val="FF0000"/>
                </a:solidFill>
              </a:rPr>
              <a:t>κοινωνικός δεσμός </a:t>
            </a:r>
            <a:r>
              <a:rPr lang="el-GR" sz="2800" dirty="0" smtClean="0"/>
              <a:t>που συνδέει τα μέλη της οικογένειας μεταξύ τους.</a:t>
            </a:r>
          </a:p>
          <a:p>
            <a:pPr marL="114300" indent="0">
              <a:buNone/>
            </a:pPr>
            <a:r>
              <a:rPr lang="el-GR" sz="2800" b="1" dirty="0" smtClean="0">
                <a:solidFill>
                  <a:srgbClr val="7030A0"/>
                </a:solidFill>
              </a:rPr>
              <a:t>Είδη συγγένειας</a:t>
            </a:r>
          </a:p>
          <a:p>
            <a:pPr>
              <a:buClr>
                <a:srgbClr val="4D1C82"/>
              </a:buClr>
              <a:buFont typeface="Wingdings" pitchFamily="2" charset="2"/>
              <a:buChar char="v"/>
            </a:pPr>
            <a:r>
              <a:rPr lang="el-GR" sz="2800" b="1" dirty="0"/>
              <a:t> </a:t>
            </a:r>
            <a:r>
              <a:rPr lang="el-GR" sz="2800" b="1" dirty="0" smtClean="0"/>
              <a:t>Συγγένεια εξ αίματος (</a:t>
            </a:r>
            <a:r>
              <a:rPr lang="el-GR" sz="2800" b="1" dirty="0" smtClean="0">
                <a:solidFill>
                  <a:srgbClr val="FF0000"/>
                </a:solidFill>
              </a:rPr>
              <a:t>γέννηση</a:t>
            </a:r>
            <a:r>
              <a:rPr lang="el-GR" sz="2800" b="1" dirty="0" smtClean="0"/>
              <a:t>)</a:t>
            </a:r>
          </a:p>
          <a:p>
            <a:pPr>
              <a:buClr>
                <a:srgbClr val="4D1C82"/>
              </a:buClr>
              <a:buFont typeface="Wingdings" pitchFamily="2" charset="2"/>
              <a:buChar char="v"/>
            </a:pPr>
            <a:r>
              <a:rPr lang="el-GR" sz="2800" b="1" dirty="0"/>
              <a:t> </a:t>
            </a:r>
            <a:r>
              <a:rPr lang="el-GR" sz="2800" b="1" dirty="0" smtClean="0"/>
              <a:t>Συγγένεια εξ αγχιστείας (</a:t>
            </a:r>
            <a:r>
              <a:rPr lang="el-GR" sz="2800" b="1" dirty="0" smtClean="0">
                <a:solidFill>
                  <a:srgbClr val="FF0000"/>
                </a:solidFill>
              </a:rPr>
              <a:t>γάμος</a:t>
            </a:r>
            <a:r>
              <a:rPr lang="el-GR" sz="2800" b="1" dirty="0" smtClean="0"/>
              <a:t>)</a:t>
            </a:r>
          </a:p>
          <a:p>
            <a:pPr>
              <a:buClr>
                <a:srgbClr val="4D1C82"/>
              </a:buClr>
              <a:buFont typeface="Wingdings" pitchFamily="2" charset="2"/>
              <a:buChar char="v"/>
            </a:pPr>
            <a:r>
              <a:rPr lang="el-GR" sz="2800" b="1" dirty="0"/>
              <a:t> </a:t>
            </a:r>
            <a:r>
              <a:rPr lang="el-GR" sz="2800" b="1" dirty="0" smtClean="0"/>
              <a:t>Νομική συγγένεια (</a:t>
            </a:r>
            <a:r>
              <a:rPr lang="el-GR" sz="2800" b="1" dirty="0" smtClean="0">
                <a:solidFill>
                  <a:srgbClr val="FF0000"/>
                </a:solidFill>
              </a:rPr>
              <a:t>υιοθεσία</a:t>
            </a:r>
            <a:r>
              <a:rPr lang="el-GR" sz="2800" b="1" dirty="0" smtClean="0"/>
              <a:t>)</a:t>
            </a:r>
          </a:p>
          <a:p>
            <a:pPr>
              <a:buClr>
                <a:srgbClr val="4D1C82"/>
              </a:buClr>
              <a:buFont typeface="Wingdings" pitchFamily="2" charset="2"/>
              <a:buChar char="v"/>
            </a:pPr>
            <a:r>
              <a:rPr lang="el-GR" sz="2800" b="1" dirty="0"/>
              <a:t> </a:t>
            </a:r>
            <a:r>
              <a:rPr lang="el-GR" sz="2800" b="1" dirty="0" smtClean="0"/>
              <a:t>Πνευματική συγγένεια (</a:t>
            </a:r>
            <a:r>
              <a:rPr lang="el-GR" sz="2800" b="1" dirty="0" smtClean="0">
                <a:solidFill>
                  <a:srgbClr val="FF0000"/>
                </a:solidFill>
              </a:rPr>
              <a:t>βάπτιση</a:t>
            </a:r>
            <a:r>
              <a:rPr lang="el-GR" sz="2800" b="1" dirty="0" smtClean="0"/>
              <a:t>)</a:t>
            </a:r>
            <a:endParaRPr lang="el-GR" sz="2800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88224" y="188640"/>
            <a:ext cx="1268748" cy="1700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996952"/>
            <a:ext cx="1412764" cy="1412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16216" y="5029441"/>
            <a:ext cx="1567911" cy="15679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094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423</TotalTime>
  <Words>150</Words>
  <Application>Microsoft Office PowerPoint</Application>
  <PresentationFormat>Προβολή στην οθόνη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Γειτνίαση</vt:lpstr>
      <vt:lpstr>Παρουσίαση του PowerPoint</vt:lpstr>
      <vt:lpstr>ΟΙΚΟΓΕΝΕΙΑ </vt:lpstr>
      <vt:lpstr>ΟΙΚΟΓΕΝΕΙΑ</vt:lpstr>
      <vt:lpstr>ΟΙΚΟΓΕΝΕΙΑ</vt:lpstr>
      <vt:lpstr>ΣΓΓΕΝΕΙΑ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ΟΙΚΟΓΕΝΕΙΑ</dc:title>
  <dc:creator>user</dc:creator>
  <cp:lastModifiedBy>user</cp:lastModifiedBy>
  <cp:revision>22</cp:revision>
  <dcterms:created xsi:type="dcterms:W3CDTF">2021-09-12T07:08:47Z</dcterms:created>
  <dcterms:modified xsi:type="dcterms:W3CDTF">2022-09-21T09:37:54Z</dcterms:modified>
</cp:coreProperties>
</file>