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5" r:id="rId4"/>
  </p:sldMasterIdLst>
  <p:notesMasterIdLst>
    <p:notesMasterId r:id="rId10"/>
  </p:notesMasterIdLst>
  <p:handoutMasterIdLst>
    <p:handoutMasterId r:id="rId11"/>
  </p:handoutMasterIdLst>
  <p:sldIdLst>
    <p:sldId id="1866" r:id="rId5"/>
    <p:sldId id="1867" r:id="rId6"/>
    <p:sldId id="1870" r:id="rId7"/>
    <p:sldId id="1868" r:id="rId8"/>
    <p:sldId id="1873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67"/>
            <p14:sldId id="1870"/>
            <p14:sldId id="1868"/>
            <p14:sldId id="18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0E6DC"/>
    <a:srgbClr val="ECE0D4"/>
    <a:srgbClr val="D1B497"/>
    <a:srgbClr val="E3D1BF"/>
    <a:srgbClr val="AA673C"/>
    <a:srgbClr val="6A6967"/>
    <a:srgbClr val="C19C84"/>
    <a:srgbClr val="F8EBE0"/>
    <a:srgbClr val="FF2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4641" autoAdjust="0"/>
  </p:normalViewPr>
  <p:slideViewPr>
    <p:cSldViewPr snapToGrid="0">
      <p:cViewPr>
        <p:scale>
          <a:sx n="100" d="100"/>
          <a:sy n="100" d="100"/>
        </p:scale>
        <p:origin x="438" y="792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=""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=""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=""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=""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9816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=""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=""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=""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=""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l-GR" smtClean="0"/>
              <a:t>Kλικ για επεξεργασία του τίτλου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=""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l-GR" smtClean="0"/>
              <a:t>Kλικ για επεξεργασία του τίτλου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=""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=""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=""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=""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l-GR" smtClean="0"/>
              <a:t>Kλικ για επεξεργασία του τίτλου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=""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l-GR" smtClean="0"/>
              <a:t>Kλικ για επεξεργασία του τίτλου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=""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l-GR" smtClean="0"/>
              <a:t>Kλικ για επεξεργασία του τίτλου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=""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l-GR" smtClean="0"/>
              <a:t>Kλικ για επεξεργασία του τίτλου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2/6/2023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dirty="0" smtClean="0"/>
              <a:t>ΔΙΑΤΡΟΦΗ ΚΑΙ ΥΓΕΙΑ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E8C5EA60-12FC-4FB7-9CED-CDC28177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ΔΙΑΤΡΟΦΗ ΚΑΙ ΥΓΕΙΑ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l-GR" sz="4400" dirty="0" smtClean="0"/>
              <a:t>Ορισμός: </a:t>
            </a:r>
          </a:p>
          <a:p>
            <a:endParaRPr lang="el-GR" sz="4400" dirty="0" smtClean="0"/>
          </a:p>
          <a:p>
            <a:r>
              <a:rPr lang="el-GR" sz="3200" u="sng" dirty="0" smtClean="0"/>
              <a:t>Υγεία</a:t>
            </a:r>
            <a:r>
              <a:rPr lang="el-GR" sz="3200" dirty="0" smtClean="0"/>
              <a:t> είναι η καλή </a:t>
            </a:r>
            <a:r>
              <a:rPr lang="el-GR" sz="3200" dirty="0" smtClean="0">
                <a:solidFill>
                  <a:srgbClr val="FF0000"/>
                </a:solidFill>
              </a:rPr>
              <a:t>σωματική</a:t>
            </a:r>
            <a:r>
              <a:rPr lang="el-GR" sz="3200" dirty="0" smtClean="0"/>
              <a:t>, </a:t>
            </a:r>
            <a:r>
              <a:rPr lang="el-GR" sz="3200" dirty="0" smtClean="0">
                <a:solidFill>
                  <a:srgbClr val="FFFF00"/>
                </a:solidFill>
              </a:rPr>
              <a:t>διανοητική</a:t>
            </a:r>
            <a:r>
              <a:rPr lang="el-GR" sz="3200" dirty="0" smtClean="0"/>
              <a:t>, </a:t>
            </a:r>
            <a:r>
              <a:rPr lang="el-GR" sz="3200" dirty="0" smtClean="0">
                <a:solidFill>
                  <a:srgbClr val="CC66FF"/>
                </a:solidFill>
              </a:rPr>
              <a:t>ψυχική</a:t>
            </a:r>
            <a:r>
              <a:rPr lang="el-GR" sz="3200" dirty="0" smtClean="0"/>
              <a:t> και </a:t>
            </a: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κοινωνική</a:t>
            </a:r>
            <a:r>
              <a:rPr lang="el-GR" sz="3200" dirty="0" smtClean="0"/>
              <a:t> κατάσταση του ατόμου.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40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628650"/>
            <a:ext cx="7219043" cy="8763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ΔΙΑΤΡΟΦΗ ΚΑΙ ΥΓΕΙΑ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5" y="1752599"/>
            <a:ext cx="7219043" cy="34385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Παράγοντες που επηρεάζουν την υγεία του ατόμου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1.</a:t>
            </a:r>
            <a:r>
              <a:rPr lang="el-GR" dirty="0" smtClean="0"/>
              <a:t> Διατροφή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2.</a:t>
            </a:r>
            <a:r>
              <a:rPr lang="el-GR" dirty="0" smtClean="0"/>
              <a:t> Άσκηση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3.</a:t>
            </a:r>
            <a:r>
              <a:rPr lang="el-GR" dirty="0" smtClean="0"/>
              <a:t> Περιβάλλον (φυσικό, κοινωνικό)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4.</a:t>
            </a:r>
            <a:r>
              <a:rPr lang="el-GR" dirty="0" smtClean="0"/>
              <a:t> Κακές συνήθειες (κάπνισμα, αλκοόλ, ναρκωτικά)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5.</a:t>
            </a:r>
            <a:r>
              <a:rPr lang="el-GR" dirty="0" smtClean="0"/>
              <a:t> Καλές συνθήκες υγιεινής 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6.</a:t>
            </a:r>
            <a:r>
              <a:rPr lang="el-GR" dirty="0" smtClean="0"/>
              <a:t> Κληρονομικότητα 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7.</a:t>
            </a:r>
            <a:r>
              <a:rPr lang="el-GR" dirty="0" smtClean="0"/>
              <a:t> Οικονομικοί παράγοντες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8.</a:t>
            </a:r>
            <a:r>
              <a:rPr lang="el-GR" dirty="0" smtClean="0"/>
              <a:t> Ψυχολογία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343026"/>
            <a:ext cx="9141397" cy="723900"/>
          </a:xfrm>
        </p:spPr>
        <p:txBody>
          <a:bodyPr/>
          <a:lstStyle/>
          <a:p>
            <a:r>
              <a:rPr lang="el-GR" dirty="0" smtClean="0"/>
              <a:t>ΔΙΑΤΡΟΦΗ ΚΑΙ ΥΓΕΙΑ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7800" y="2743200"/>
            <a:ext cx="8547894" cy="3143249"/>
          </a:xfrm>
        </p:spPr>
        <p:txBody>
          <a:bodyPr/>
          <a:lstStyle/>
          <a:p>
            <a:r>
              <a:rPr lang="el-GR" sz="3200" b="1" dirty="0" smtClean="0"/>
              <a:t>Βασικές αρχές ισορροπημένης διατροφής</a:t>
            </a:r>
          </a:p>
          <a:p>
            <a:endParaRPr lang="el-GR" sz="3200" b="1" dirty="0" smtClean="0"/>
          </a:p>
          <a:p>
            <a:pPr marL="514350" indent="-514350" algn="l"/>
            <a:r>
              <a:rPr lang="el-GR" sz="3200" dirty="0" smtClean="0"/>
              <a:t>♦ </a:t>
            </a:r>
            <a:r>
              <a:rPr lang="el-GR" sz="2800" dirty="0" smtClean="0"/>
              <a:t>Κατανάλωση</a:t>
            </a:r>
            <a:r>
              <a:rPr lang="el-GR" sz="2800" dirty="0" smtClean="0">
                <a:solidFill>
                  <a:schemeClr val="tx1"/>
                </a:solidFill>
              </a:rPr>
              <a:t> τροφίμων με σύνεση και μετρό.</a:t>
            </a:r>
          </a:p>
          <a:p>
            <a:pPr marL="514350" indent="-514350" algn="l"/>
            <a:endParaRPr lang="el-GR" sz="28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sz="2800" dirty="0" smtClean="0">
                <a:solidFill>
                  <a:schemeClr val="tx1"/>
                </a:solidFill>
              </a:rPr>
              <a:t>♦</a:t>
            </a:r>
            <a:r>
              <a:rPr lang="el-GR" sz="2800" dirty="0" smtClean="0">
                <a:solidFill>
                  <a:schemeClr val="tx1"/>
                </a:solidFill>
              </a:rPr>
              <a:t> Κατανάλωση ποικιλίας τροφίμων.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E70FA737-AD1C-47EE-9777-37A7095B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401636"/>
            <a:ext cx="6476999" cy="1189037"/>
          </a:xfrm>
        </p:spPr>
        <p:txBody>
          <a:bodyPr/>
          <a:lstStyle/>
          <a:p>
            <a:r>
              <a:rPr lang="el-GR" dirty="0" smtClean="0"/>
              <a:t>ΔΙΑΤΡΟΦΗ ΚΑΙ ΥΓΕΙΑ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B8BBDC7-B590-43B7-BBD0-3A247210E1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049" y="1562101"/>
            <a:ext cx="7648575" cy="4267200"/>
          </a:xfr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rmAutofit fontScale="92500" lnSpcReduction="20000"/>
          </a:bodyPr>
          <a:lstStyle/>
          <a:p>
            <a:endParaRPr lang="en-US" b="1" dirty="0"/>
          </a:p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Χρήσιμες συμβουλές διατροφής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Τρώμε με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σύνεση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μέτρο.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Καταναλώνουμε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ποικιλία τροφίμων</a:t>
            </a:r>
            <a:r>
              <a:rPr lang="el-G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Τηρούμε τα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τρία </a:t>
            </a:r>
            <a:r>
              <a:rPr lang="el-GR" dirty="0" smtClean="0"/>
              <a:t>βασικά γεύματα.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Αποφεύγουμε την κατανάλωση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ζάχαρης</a:t>
            </a:r>
            <a:r>
              <a:rPr lang="el-G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Αποφεύγουμε την κατανάλωση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λιπιδίων.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Καταναλώνουμε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φρούτα και λαχανικά </a:t>
            </a:r>
            <a:r>
              <a:rPr lang="el-GR" u="sng" dirty="0" smtClean="0"/>
              <a:t>καθημερινά.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Πίνουμε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2 λίτρα νερό </a:t>
            </a:r>
            <a:r>
              <a:rPr lang="el-GR" dirty="0" smtClean="0"/>
              <a:t>την ημέρα.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Προτιμούμε τα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δημητριακά ολικής άλεσης</a:t>
            </a:r>
            <a:r>
              <a:rPr lang="el-G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Καταναλώνουμε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ψάρι και όσπρια</a:t>
            </a:r>
            <a:r>
              <a:rPr lang="el-GR" dirty="0" smtClean="0"/>
              <a:t> αρκετές φορές τη εβδομάδα.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Προσέχουμε την καθαριότητα και την υγιεινή των τροφίμων.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Προτιμούμε να μαγειρεύουμε οι ίδιοι τα γεύματά μας.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cxnSp>
        <p:nvCxnSpPr>
          <p:cNvPr id="5" name="4 - Ευθεία γραμμή σύνδεσης"/>
          <p:cNvCxnSpPr/>
          <p:nvPr/>
        </p:nvCxnSpPr>
        <p:spPr>
          <a:xfrm flipH="1">
            <a:off x="4210050" y="3190875"/>
            <a:ext cx="390525" cy="2762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4191000" y="3190875"/>
            <a:ext cx="409575" cy="2952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131490_win32 (1)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18D074-6F3D-488C-8220-03C2DEFDE854}">
  <ds:schemaRefs>
    <ds:schemaRef ds:uri="http://schemas.microsoft.com/office/2006/metadata/properties"/>
    <ds:schemaRef ds:uri="http://www.w3.org/XML/1998/namespace"/>
    <ds:schemaRef ds:uri="http://purl.org/dc/dcmitype/"/>
    <ds:schemaRef ds:uri="71af3243-3dd4-4a8d-8c0d-dd76da1f02a5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230e9df3-be65-4c73-a93b-d1236ebd677e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tf10131490_win32 (1)</Template>
  <TotalTime>0</TotalTime>
  <Words>184</Words>
  <Application>Microsoft Office PowerPoint</Application>
  <PresentationFormat>Προσαρμογή</PresentationFormat>
  <Paragraphs>37</Paragraphs>
  <Slides>5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tf10131490_win32 (1)</vt:lpstr>
      <vt:lpstr>ΔΙΑΤΡΟΦΗ ΚΑΙ ΥΓΕΙΑ</vt:lpstr>
      <vt:lpstr>ΔΙΑΤΡΟΦΗ ΚΑΙ ΥΓΕΙΑ</vt:lpstr>
      <vt:lpstr>ΔΙΑΤΡΟΦΗ ΚΑΙ ΥΓΕΙΑ </vt:lpstr>
      <vt:lpstr>ΔΙΑΤΡΟΦΗ ΚΑΙ ΥΓΕΙΑ</vt:lpstr>
      <vt:lpstr>ΔΙΑΤΡΟΦΗ ΚΑΙ ΥΓΕΙΑ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2022-01-13T07:31:42Z</dcterms:created>
  <dcterms:modified xsi:type="dcterms:W3CDTF">2023-02-06T06:07:57Z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