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13/12/2022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ΟΙΚΟΝΟΜΙΚΟΙ ΠΟΡΟΙ ΚΑΙ ΟΙΚΟΝΟΜΙΑ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96944" cy="5040560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356729"/>
              </p:ext>
            </p:extLst>
          </p:nvPr>
        </p:nvGraphicFramePr>
        <p:xfrm>
          <a:off x="457200" y="1484784"/>
          <a:ext cx="8229600" cy="4966771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2958299">
                <a:tc>
                  <a:txBody>
                    <a:bodyPr/>
                    <a:lstStyle/>
                    <a:p>
                      <a:r>
                        <a:rPr lang="el-GR" sz="2800" b="1" dirty="0">
                          <a:effectLst/>
                        </a:rPr>
                        <a:t>Παραγωγή</a:t>
                      </a:r>
                      <a:r>
                        <a:rPr lang="el-GR" sz="2800" dirty="0">
                          <a:effectLst/>
                        </a:rPr>
                        <a:t> είναι η διαδικασία δημιουργίας των αγαθών και υπηρεσιών (προϊόντων) με το συνδυασμό των παραγωγικών συντελεστών (τα μέσα που χρησιμοποιούνται για την παραγωγή αγαθών), έτσι ώστε να καλυφθούν οι ανθρώπινες ανάγκες</a:t>
                      </a:r>
                      <a:r>
                        <a:rPr lang="el-GR" sz="2800" dirty="0" smtClean="0">
                          <a:effectLst/>
                        </a:rPr>
                        <a:t>.</a:t>
                      </a:r>
                      <a:endParaRPr lang="el-GR" sz="2800" dirty="0">
                        <a:effectLst/>
                      </a:endParaRPr>
                    </a:p>
                  </a:txBody>
                  <a:tcPr marL="109728" marR="109728" marT="27432" marB="274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8E6"/>
                    </a:solidFill>
                  </a:tcPr>
                </a:tc>
              </a:tr>
              <a:tr h="2008472">
                <a:tc>
                  <a:txBody>
                    <a:bodyPr/>
                    <a:lstStyle/>
                    <a:p>
                      <a:r>
                        <a:rPr lang="el-GR" sz="2800" b="1" dirty="0">
                          <a:effectLst/>
                        </a:rPr>
                        <a:t>Οικιακή Παραγωγή </a:t>
                      </a:r>
                      <a:r>
                        <a:rPr lang="el-GR" sz="2800" dirty="0">
                          <a:effectLst/>
                        </a:rPr>
                        <a:t>είναι η παραγωγή αγαθών και υπηρεσιών που γίνεται από τα μέλη μιας οικογένειας, όπως η φροντίδα και η συντήρηση του σπιτιού, η παρασκευή φαγητού κ.λπ.</a:t>
                      </a:r>
                    </a:p>
                  </a:txBody>
                  <a:tcPr marL="109728" marR="109728" marT="27432" marB="274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8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0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5737" y="274638"/>
            <a:ext cx="4968552" cy="1143000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ΟΙΚΟΝΟΜΙΚΟΙ ΠΟΡΟΙ ΚΑΙ ΟΙΚΟΝΟΜΙΑ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 smtClean="0">
                <a:solidFill>
                  <a:srgbClr val="0070C0"/>
                </a:solidFill>
              </a:rPr>
              <a:t>Ορισμός</a:t>
            </a:r>
          </a:p>
          <a:p>
            <a:pPr marL="0" indent="0">
              <a:buNone/>
            </a:pPr>
            <a:r>
              <a:rPr lang="el-GR" b="1" dirty="0" smtClean="0"/>
              <a:t>Όλα </a:t>
            </a:r>
            <a:r>
              <a:rPr lang="el-GR" b="1" dirty="0"/>
              <a:t>τα πράγματα που είναι χρήσιμα για τις ανάγκες των ανθρώπων ονομάζονται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αγαθά. 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/>
              <a:t>Τα </a:t>
            </a:r>
            <a:r>
              <a:rPr lang="el-GR" b="1" dirty="0"/>
              <a:t>αγαθά χωρίζονται σε δύο μεγάλες </a:t>
            </a:r>
            <a:r>
              <a:rPr lang="el-GR" b="1" dirty="0">
                <a:solidFill>
                  <a:srgbClr val="0070C0"/>
                </a:solidFill>
              </a:rPr>
              <a:t>κατηγορίες:</a:t>
            </a:r>
          </a:p>
          <a:p>
            <a:r>
              <a:rPr lang="el-GR" b="1" dirty="0"/>
              <a:t>τα 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ελεύθερα,</a:t>
            </a:r>
            <a:r>
              <a:rPr lang="el-GR" b="1" dirty="0"/>
              <a:t> δηλαδή τα αγαθά που βρίσκονται ελεύθερα στη φύση (π.χ. αέρας, ήλιος κ.λπ.) και τα άτομα μπορούν να τα καταναλώσουν </a:t>
            </a:r>
            <a:r>
              <a:rPr lang="el-GR" b="1" i="1" u="sng" dirty="0"/>
              <a:t>χωρίς να πληρώσουν χρήματα</a:t>
            </a:r>
          </a:p>
          <a:p>
            <a:r>
              <a:rPr lang="el-GR" b="1" dirty="0"/>
              <a:t>τα 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οικονομικά, </a:t>
            </a:r>
            <a:r>
              <a:rPr lang="el-GR" b="1" dirty="0"/>
              <a:t>δηλαδή τα αγαθά που παράγει μια οικονομία και τα άτομα τα καταναλώνουν ή τα χρησιμοποιούν, </a:t>
            </a:r>
            <a:r>
              <a:rPr lang="el-GR" b="1" i="1" u="sng" dirty="0"/>
              <a:t>αφού πληρώσουν πρώτα κάποιο χρηματικό ποσό</a:t>
            </a:r>
            <a:r>
              <a:rPr lang="el-GR" b="1" dirty="0"/>
              <a:t> (π.χ. ψωμί, αυτοκίνητο, βιβλία κ.λπ.).</a:t>
            </a:r>
          </a:p>
          <a:p>
            <a:endParaRPr lang="el-GR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85987"/>
            <a:ext cx="1800200" cy="129614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5281"/>
            <a:ext cx="1932049" cy="141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7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ΟΙΚΟΝΟΜΙΚΟΙ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ΠΟΡΟΙ ΚΑΙ ΟΙΚΟΝΟΜΙΑ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0070C0"/>
                </a:solidFill>
              </a:rPr>
              <a:t>Οικονομικοί </a:t>
            </a:r>
            <a:r>
              <a:rPr lang="el-GR" b="1" dirty="0" smtClean="0">
                <a:solidFill>
                  <a:srgbClr val="0070C0"/>
                </a:solidFill>
              </a:rPr>
              <a:t>πόροι ή παραγωγικοί συντελεστές ή συντελεστές παραγωγής </a:t>
            </a:r>
            <a:r>
              <a:rPr lang="el-GR" b="1" dirty="0"/>
              <a:t>είναι οι φυσικοί και τεχνητοί πόροι που χρησιμοποιούνται για την παραγωγή αγαθών ή υπηρεσιών.</a:t>
            </a:r>
          </a:p>
        </p:txBody>
      </p:sp>
    </p:spTree>
    <p:extLst>
      <p:ext uri="{BB962C8B-B14F-4D97-AF65-F5344CB8AC3E}">
        <p14:creationId xmlns:p14="http://schemas.microsoft.com/office/powerpoint/2010/main" val="38153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ΟΙΚΟΝΟΜΙΚΟΙ ΠΟΡΟΙ ΚΑΙ ΟΙΚΟΝΟΜΙΑ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Οι συντελεστές παραγωγής είναι</a:t>
            </a:r>
            <a:r>
              <a:rPr lang="el-GR" b="1" dirty="0" smtClean="0"/>
              <a:t>:</a:t>
            </a:r>
          </a:p>
          <a:p>
            <a:r>
              <a:rPr lang="el-GR" b="1" dirty="0"/>
              <a:t>Η</a:t>
            </a:r>
            <a:r>
              <a:rPr lang="el-GR" dirty="0"/>
              <a:t> </a:t>
            </a:r>
            <a:r>
              <a:rPr lang="el-GR" b="1" dirty="0" smtClean="0">
                <a:solidFill>
                  <a:srgbClr val="0070C0"/>
                </a:solidFill>
              </a:rPr>
              <a:t>εργασία</a:t>
            </a:r>
          </a:p>
          <a:p>
            <a:r>
              <a:rPr lang="el-GR" b="1" dirty="0"/>
              <a:t>Η</a:t>
            </a:r>
            <a:r>
              <a:rPr lang="el-GR" dirty="0"/>
              <a:t> </a:t>
            </a:r>
            <a:r>
              <a:rPr lang="el-GR" b="1" dirty="0">
                <a:solidFill>
                  <a:srgbClr val="0070C0"/>
                </a:solidFill>
              </a:rPr>
              <a:t>γη (έδαφος</a:t>
            </a:r>
            <a:r>
              <a:rPr lang="el-GR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l-GR" b="1" dirty="0"/>
              <a:t>Το</a:t>
            </a:r>
            <a:r>
              <a:rPr lang="el-GR" dirty="0">
                <a:solidFill>
                  <a:srgbClr val="0070C0"/>
                </a:solidFill>
              </a:rPr>
              <a:t> </a:t>
            </a:r>
            <a:r>
              <a:rPr lang="el-GR" b="1" dirty="0" smtClean="0">
                <a:solidFill>
                  <a:srgbClr val="0070C0"/>
                </a:solidFill>
              </a:rPr>
              <a:t>κεφάλαιο</a:t>
            </a:r>
          </a:p>
          <a:p>
            <a:r>
              <a:rPr lang="el-GR" b="1" dirty="0"/>
              <a:t>Η</a:t>
            </a:r>
            <a:r>
              <a:rPr lang="el-GR" dirty="0">
                <a:solidFill>
                  <a:srgbClr val="0070C0"/>
                </a:solidFill>
              </a:rPr>
              <a:t> </a:t>
            </a:r>
            <a:r>
              <a:rPr lang="el-GR" b="1" dirty="0">
                <a:solidFill>
                  <a:srgbClr val="0070C0"/>
                </a:solidFill>
              </a:rPr>
              <a:t>επιχειρηματικότητα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3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ΟΙΚΟΝΟΜΙΚΟΙ ΠΟΡΟΙ ΚΑΙ ΟΙΚΟΝΟΜΙΑ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b="1" dirty="0">
                <a:solidFill>
                  <a:srgbClr val="0070C0"/>
                </a:solidFill>
              </a:rPr>
              <a:t>Η </a:t>
            </a:r>
            <a:r>
              <a:rPr lang="el-GR" b="1" dirty="0" smtClean="0">
                <a:solidFill>
                  <a:srgbClr val="0070C0"/>
                </a:solidFill>
              </a:rPr>
              <a:t>εργασία</a:t>
            </a:r>
          </a:p>
          <a:p>
            <a:pPr marL="0" indent="0">
              <a:buNone/>
            </a:pPr>
            <a:r>
              <a:rPr lang="el-GR" b="1" dirty="0"/>
              <a:t>Η</a:t>
            </a:r>
            <a:r>
              <a:rPr lang="el-GR" b="1" dirty="0" smtClean="0"/>
              <a:t> </a:t>
            </a:r>
            <a:r>
              <a:rPr lang="el-GR" b="1" dirty="0"/>
              <a:t>προσπάθεια (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πνευματική και σωματική</a:t>
            </a:r>
            <a:r>
              <a:rPr lang="el-GR" b="1" dirty="0"/>
              <a:t>) που καταβάλλει ο άνθρωπος για να παραχθούν αγαθά </a:t>
            </a:r>
            <a:r>
              <a:rPr lang="el-GR" b="1" dirty="0" smtClean="0"/>
              <a:t>και </a:t>
            </a:r>
            <a:r>
              <a:rPr lang="el-GR" b="1" dirty="0"/>
              <a:t>υπηρεσίες.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00521"/>
            <a:ext cx="3759762" cy="1964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4190247"/>
            <a:ext cx="3424871" cy="19853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503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ΟΙΚΟΝΟΜΙΚΟΙ ΠΟΡΟΙ ΚΑΙ ΟΙΚΟΝΟΜΙΑ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Η </a:t>
            </a:r>
            <a:r>
              <a:rPr lang="el-GR" b="1" dirty="0">
                <a:solidFill>
                  <a:srgbClr val="0070C0"/>
                </a:solidFill>
              </a:rPr>
              <a:t>γη (έδαφος), </a:t>
            </a:r>
            <a:r>
              <a:rPr lang="el-GR" b="1" dirty="0"/>
              <a:t>δηλαδή όλα τα στοιχεία της φύσης όπως είναι, για παράδειγμα,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το νερό, το δάσος και τα ποτάμια, </a:t>
            </a:r>
            <a:r>
              <a:rPr lang="el-GR" b="1" dirty="0"/>
              <a:t>που χρησιμοποιούνται για την παραγωγή αγαθών και υπηρεσιών.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64537"/>
            <a:ext cx="2390526" cy="17905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207274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02524"/>
            <a:ext cx="2664296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1510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ΟΙΚΟΝΟΜΙΚΟΙ ΠΟΡΟΙ ΚΑΙ ΟΙΚΟΝΟΜΙΑ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/>
              <a:t>Το</a:t>
            </a:r>
            <a:r>
              <a:rPr lang="el-GR" sz="2800" b="1" dirty="0">
                <a:solidFill>
                  <a:srgbClr val="0070C0"/>
                </a:solidFill>
              </a:rPr>
              <a:t> κεφάλαιο, </a:t>
            </a:r>
            <a:r>
              <a:rPr lang="el-GR" sz="2800" b="1" dirty="0"/>
              <a:t>δηλαδή κάθε υλικό αγαθό που χρησιμοποιείται για την παραγωγή άλλων αγαθών. Στο κεφάλαιο 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ανήκουν τα κτίρια, τα εργαλεία, τα μηχανήματα, τα αυτοκίνητα κ.λπ</a:t>
            </a:r>
            <a:r>
              <a:rPr lang="el-GR" sz="2800" b="1" dirty="0"/>
              <a:t>. τα οποία βελτιώνονται ανάλογα με τη διαρκή εξέλιξη της τεχνολογίας</a:t>
            </a:r>
            <a:r>
              <a:rPr lang="el-GR" sz="2800" b="1" dirty="0" smtClean="0"/>
              <a:t>.</a:t>
            </a:r>
            <a:endParaRPr lang="el-GR" sz="2800" b="1" dirty="0"/>
          </a:p>
          <a:p>
            <a:pPr marL="0" indent="0">
              <a:buNone/>
            </a:pPr>
            <a:endParaRPr lang="el-GR" sz="2800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327" y="4043552"/>
            <a:ext cx="2343262" cy="24097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149081"/>
            <a:ext cx="2609199" cy="22377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69" y="4149081"/>
            <a:ext cx="2613439" cy="23042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291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ΟΙΚΟΝΟΜΙΚΟΙ ΠΟΡΟΙ ΚΑΙ ΟΙΚΟΝΟΜΙΑ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Η </a:t>
            </a:r>
            <a:r>
              <a:rPr lang="el-GR" b="1" dirty="0">
                <a:solidFill>
                  <a:srgbClr val="0070C0"/>
                </a:solidFill>
              </a:rPr>
              <a:t>επιχειρηματικότητα,</a:t>
            </a:r>
            <a:r>
              <a:rPr lang="el-GR" b="1" dirty="0"/>
              <a:t> δηλαδή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η προσπάθεια </a:t>
            </a:r>
            <a:r>
              <a:rPr lang="el-GR" b="1" dirty="0"/>
              <a:t>που καταβάλλει ένας άνθρωπος (ο επιχειρηματίας)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να συνδυάσει τους άλλους συντελεστές παραγωγής</a:t>
            </a:r>
            <a:r>
              <a:rPr lang="el-GR" b="1" dirty="0"/>
              <a:t> (έδαφος, κεφάλαιο, εργασία) ώστε να παραχθούν με τον καλύτερο δυνατό τρόπο τα διάφορα προϊόντα.</a:t>
            </a:r>
          </a:p>
        </p:txBody>
      </p:sp>
    </p:spTree>
    <p:extLst>
      <p:ext uri="{BB962C8B-B14F-4D97-AF65-F5344CB8AC3E}">
        <p14:creationId xmlns:p14="http://schemas.microsoft.com/office/powerpoint/2010/main" val="115547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92</Words>
  <Application>Microsoft Office PowerPoint</Application>
  <PresentationFormat>Προβολή στην οθόνη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ΟΙΚΟΝΟΜΙΚΟΙ ΠΟΡΟΙ ΚΑΙ ΟΙΚΟΝΟΜΙΑ</vt:lpstr>
      <vt:lpstr>ΟΙΚΟΝΟΜΙΚΟΙ ΠΟΡΟΙ ΚΑΙ ΟΙΚΟΝΟΜΙΑ</vt:lpstr>
      <vt:lpstr>ΟΙΚΟΝΟΜΙΚΟΙ ΠΟΡΟΙ ΚΑΙ ΟΙΚΟΝΟΜΙΑ</vt:lpstr>
      <vt:lpstr>ΟΙΚΟΝΟΜΙΚΟΙ ΠΟΡΟΙ ΚΑΙ ΟΙΚΟΝΟΜΙΑ</vt:lpstr>
      <vt:lpstr>ΟΙΚΟΝΟΜΙΚΟΙ ΠΟΡΟΙ ΚΑΙ ΟΙΚΟΝΟΜΙΑ</vt:lpstr>
      <vt:lpstr>ΟΙΚΟΝΟΜΙΚΟΙ ΠΟΡΟΙ ΚΑΙ ΟΙΚΟΝΟΜΙΑ</vt:lpstr>
      <vt:lpstr>ΟΙΚΟΝΟΜΙΚΟΙ ΠΟΡΟΙ ΚΑΙ ΟΙΚΟΝΟΜΙΑ</vt:lpstr>
      <vt:lpstr>ΟΙΚΟΝΟΜΙΚΟΙ ΠΟΡΟΙ ΚΑΙ ΟΙΚΟΝΟΜΙΑ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ΟΙΚΟΝΟΜΙΚΟΙ ΠΟΡΟΙ ΚΑΙ ΟΙΚΟΝΟΜΙΑ</dc:title>
  <dc:creator>user</dc:creator>
  <cp:lastModifiedBy>user</cp:lastModifiedBy>
  <cp:revision>15</cp:revision>
  <dcterms:created xsi:type="dcterms:W3CDTF">2020-12-19T21:45:51Z</dcterms:created>
  <dcterms:modified xsi:type="dcterms:W3CDTF">2022-12-13T18:39:42Z</dcterms:modified>
</cp:coreProperties>
</file>