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96E"/>
    <a:srgbClr val="006600"/>
    <a:srgbClr val="990000"/>
    <a:srgbClr val="8E0000"/>
    <a:srgbClr val="FFCC00"/>
    <a:srgbClr val="008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9276-23F0-4F49-94CA-F5FB105D6845}" type="datetimeFigureOut">
              <a:rPr lang="el-GR" smtClean="0"/>
              <a:pPr/>
              <a:t>20/2/2023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A57F9-4DB9-413E-949D-13302DE387B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323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 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57F9-4DB9-413E-949D-13302DE387B3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20/2/2023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>
            <a:normAutofit/>
          </a:bodyPr>
          <a:lstStyle/>
          <a:p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ΟΜΑΔΕΣ ΤΡΟΦΙΜΩΝ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43042" y="1714488"/>
            <a:ext cx="6129358" cy="3924312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 smtClean="0">
                <a:solidFill>
                  <a:srgbClr val="7030A0"/>
                </a:solidFill>
              </a:rPr>
              <a:t>Με βασικό κριτήριο τα θρεπτικά συστατικά που περιέχουν, χωρίζουμε τα τρόφιμα στις ακόλουθες ομάδες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  <a:endParaRPr lang="el-GR" sz="2000" b="1" dirty="0" smtClean="0">
              <a:solidFill>
                <a:srgbClr val="7030A0"/>
              </a:solidFill>
            </a:endParaRPr>
          </a:p>
          <a:p>
            <a:pPr algn="l"/>
            <a:endParaRPr lang="el-GR" sz="2400" b="1" dirty="0" smtClean="0">
              <a:solidFill>
                <a:srgbClr val="7030A0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►</a:t>
            </a:r>
            <a:r>
              <a:rPr lang="el-GR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Γαλακτοκομικά</a:t>
            </a:r>
          </a:p>
          <a:p>
            <a:pPr algn="l"/>
            <a:r>
              <a:rPr lang="el-GR" sz="24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► Φρούτα και λαχανικά</a:t>
            </a:r>
          </a:p>
          <a:p>
            <a:pPr algn="l"/>
            <a:r>
              <a:rPr lang="el-GR" sz="2400" b="1" dirty="0" smtClean="0">
                <a:solidFill>
                  <a:srgbClr val="FFC000"/>
                </a:solidFill>
                <a:latin typeface="Times New Roman"/>
                <a:cs typeface="Times New Roman"/>
              </a:rPr>
              <a:t>► Δημητριακά</a:t>
            </a:r>
          </a:p>
          <a:p>
            <a:pPr algn="l"/>
            <a:r>
              <a:rPr lang="el-GR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► Κρέας – ψάρι – όσπρια – αυγό </a:t>
            </a:r>
          </a:p>
          <a:p>
            <a:pPr algn="l"/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► Λίπη – έλαια</a:t>
            </a:r>
          </a:p>
          <a:p>
            <a:pPr algn="l"/>
            <a:endParaRPr lang="el-GR" sz="2400" b="1" dirty="0">
              <a:solidFill>
                <a:srgbClr val="663300"/>
              </a:solidFill>
            </a:endParaRPr>
          </a:p>
        </p:txBody>
      </p:sp>
      <p:pic>
        <p:nvPicPr>
          <p:cNvPr id="4" name="3 - Εικόνα" descr="Γλυκό Καλαμπόκι – Labidin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071678"/>
            <a:ext cx="9525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Φράουλα - Βοτάνων Λόγο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12049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Μαρούλι Μεγάρων Φρέσκο και άλλα φρέσκα Λαχανικά με παράδοση στο σπίτι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57166"/>
            <a:ext cx="1619253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ΕΛΙΕΣ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214950"/>
            <a:ext cx="161924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Ψωμί με γεύση γιαούρτι | sidagi.gr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5548312"/>
            <a:ext cx="186689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Βιολογικά Φασόλια Πλακέ Σούπας Φλώρινας Bio, Ελληνικά, Greenhouse ..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3357562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Σπόροι ΦΑΣΟΛΙΑ ΜΠΑΡΜΠΟΥΝΙΑ ΑΝΑΡΡΙΧΩΜΕΝΑ HELDA – Φυτώρια Σαντάρδος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071942"/>
            <a:ext cx="1382260" cy="119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 descr="ΜΕΛΙΤΖΑΝΑ ALLEGRIA F1 ΦΑΚΕΛΟΣ 500 ΣΠΟΡΩΝ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5572140"/>
            <a:ext cx="12096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- Εικόνα" descr="Πατάτα: 5 ωφέλιμες θρεπτικές ουσίες της - Λαχανικά - Τρόφιμα ...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5715016"/>
            <a:ext cx="1637023" cy="98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 descr="Πώς θα καταλάβετε αν ένα αβγό είναι χαλασμένο; | HuffPost Greece LIFE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44" y="2285992"/>
            <a:ext cx="139742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Γαλακτοκομικά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525963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Αντιπροσωπευτικές τροφές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l-GR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Γάλα</a:t>
            </a:r>
          </a:p>
          <a:p>
            <a:pPr>
              <a:buNone/>
            </a:pPr>
            <a:endParaRPr lang="el-GR" b="1" dirty="0" smtClean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Τυρί</a:t>
            </a:r>
          </a:p>
          <a:p>
            <a:endParaRPr lang="el-GR" b="1" dirty="0" smtClean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Γιαούρτι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l-GR" dirty="0"/>
          </a:p>
        </p:txBody>
      </p:sp>
      <p:pic>
        <p:nvPicPr>
          <p:cNvPr id="5" name="4 - Εικόνα" descr="Αποτέλεσμα εικόνας για τροφιμα εικονες γαλακτοκομικ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14554"/>
            <a:ext cx="42862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Τυρι Γκούντα Μπαστουνάκι 3 kg buy in Θεσσαλονίκη on Ελληνικά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57166"/>
            <a:ext cx="22764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ΦΡΟΥΤΑ ΚΑΙ ΛΑΧΑΝΙΚΑ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Αντιπροσωπευτικές τροφές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l-GR" sz="1800" b="1" dirty="0" smtClean="0"/>
              <a:t>Όλα τα </a:t>
            </a:r>
            <a:r>
              <a:rPr lang="el-GR" sz="1800" b="1" dirty="0" smtClean="0">
                <a:solidFill>
                  <a:srgbClr val="00B050"/>
                </a:solidFill>
              </a:rPr>
              <a:t>φρούτα</a:t>
            </a:r>
            <a:r>
              <a:rPr lang="el-GR" sz="1800" b="1" dirty="0" smtClean="0"/>
              <a:t> </a:t>
            </a:r>
            <a:r>
              <a:rPr lang="el-GR" sz="1800" b="1" dirty="0" smtClean="0">
                <a:solidFill>
                  <a:srgbClr val="C00000"/>
                </a:solidFill>
              </a:rPr>
              <a:t>(εκτός από το αβοκάντο)</a:t>
            </a:r>
            <a:endParaRPr lang="el-GR" sz="1800" b="1" dirty="0" smtClean="0"/>
          </a:p>
          <a:p>
            <a:r>
              <a:rPr lang="el-GR" sz="1800" b="1" dirty="0" smtClean="0">
                <a:solidFill>
                  <a:srgbClr val="C00000"/>
                </a:solidFill>
              </a:rPr>
              <a:t> </a:t>
            </a:r>
            <a:r>
              <a:rPr lang="el-GR" sz="1800" b="1" dirty="0" smtClean="0"/>
              <a:t>Όλα τα </a:t>
            </a:r>
            <a:r>
              <a:rPr lang="el-GR" sz="1800" b="1" dirty="0" smtClean="0">
                <a:solidFill>
                  <a:srgbClr val="37896E"/>
                </a:solidFill>
              </a:rPr>
              <a:t>λαχανικά</a:t>
            </a:r>
            <a:r>
              <a:rPr lang="el-GR" sz="1800" b="1" dirty="0" smtClean="0"/>
              <a:t> </a:t>
            </a:r>
            <a:r>
              <a:rPr lang="el-GR" sz="1800" b="1" dirty="0" smtClean="0">
                <a:solidFill>
                  <a:srgbClr val="C00000"/>
                </a:solidFill>
              </a:rPr>
              <a:t>(εκτός από την πατάτα)</a:t>
            </a:r>
            <a:endParaRPr lang="el-GR" sz="1800" b="1" dirty="0" smtClean="0"/>
          </a:p>
          <a:p>
            <a:r>
              <a:rPr lang="el-GR" sz="1800" b="1" dirty="0" smtClean="0"/>
              <a:t> Όλα τα </a:t>
            </a:r>
            <a:r>
              <a:rPr lang="el-GR" sz="1800" b="1" dirty="0" smtClean="0">
                <a:solidFill>
                  <a:srgbClr val="008000"/>
                </a:solidFill>
              </a:rPr>
              <a:t>φρέσκα μυρωδικά</a:t>
            </a:r>
            <a:r>
              <a:rPr lang="el-GR" sz="1800" b="1" dirty="0" smtClean="0"/>
              <a:t>.</a:t>
            </a:r>
          </a:p>
          <a:p>
            <a:endParaRPr lang="el-GR" sz="1800" b="1" dirty="0"/>
          </a:p>
        </p:txBody>
      </p:sp>
      <p:pic>
        <p:nvPicPr>
          <p:cNvPr id="5" name="4 - Εικόνα" descr="Τα ευαίσθητα λαχανικά - Τρόφιμα &amp; Ποτά - Το πιάτο μας - ΟΔΗΓΟΣ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643314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Διατροφή: Τι ισχύει τελικά: Παχαίνουν τα φρούτα ή όχι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Πώς να αποξηράνετε τα μυρωδικά σας τώρα την άνοιξη για όλο το ..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500438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water melo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643050"/>
            <a:ext cx="14941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ΔΗΜΗΤΡΙΑΚΑ - ΠΑΤΑΤΑ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054617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Αντιπροσωπευτικές τροφές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l-GR" sz="1800" b="1" dirty="0" smtClean="0"/>
              <a:t>Δημητριακά</a:t>
            </a:r>
            <a:r>
              <a:rPr lang="el-GR" sz="1800" b="1" dirty="0" smtClean="0">
                <a:solidFill>
                  <a:schemeClr val="accent6">
                    <a:lumMod val="75000"/>
                  </a:schemeClr>
                </a:solidFill>
              </a:rPr>
              <a:t>( σιτάρι, κριθάρι, καλαμπόκι, βρώμη, σίκαλη, ρύζι)</a:t>
            </a:r>
          </a:p>
          <a:p>
            <a:r>
              <a:rPr lang="el-GR" sz="1800" b="1" dirty="0" smtClean="0"/>
              <a:t>Ψωμί- φρυγανιές- παξιμάδια</a:t>
            </a:r>
          </a:p>
          <a:p>
            <a:r>
              <a:rPr lang="el-GR" sz="1800" b="1" dirty="0" smtClean="0"/>
              <a:t>Ζυμαρικά(μακαρόνια, κριθαράκι, λαζάνια)</a:t>
            </a:r>
          </a:p>
          <a:p>
            <a:r>
              <a:rPr lang="el-GR" sz="1800" b="1" dirty="0" smtClean="0"/>
              <a:t>Πατάτα</a:t>
            </a:r>
          </a:p>
          <a:p>
            <a:endParaRPr lang="el-GR" sz="1800" dirty="0"/>
          </a:p>
        </p:txBody>
      </p:sp>
      <p:pic>
        <p:nvPicPr>
          <p:cNvPr id="5" name="4 - Εικόνα" descr="Whole Grains That Runners Should Actually Be Eati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Οι Ιταλοί έκαναν έρευνα: Τα ζυμαρικά δεν παχαίνουν! | ΖΩΗ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876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Σπιτικό ψωμί | Vita.g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9" y="3571876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Πατάτα: 5 ωφέλιμες θρεπτικές ουσίες της - Λαχανικά - Τρόφιμα ..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285860"/>
            <a:ext cx="2357454" cy="127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ΚΡΕΑΣ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ΨΑΡΙ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ΟΣΠΡΙΑ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ΑΥΓΟ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smtClean="0">
                <a:solidFill>
                  <a:srgbClr val="990000"/>
                </a:solidFill>
              </a:rPr>
              <a:t>Αντιπροσωπευτικές τροφές</a:t>
            </a:r>
            <a:r>
              <a:rPr lang="en-US" sz="2400" b="1" dirty="0" smtClean="0">
                <a:solidFill>
                  <a:srgbClr val="990000"/>
                </a:solidFill>
              </a:rPr>
              <a:t>:</a:t>
            </a:r>
          </a:p>
          <a:p>
            <a:r>
              <a:rPr lang="el-GR" sz="1800" b="1" dirty="0" smtClean="0">
                <a:solidFill>
                  <a:srgbClr val="FF0000"/>
                </a:solidFill>
              </a:rPr>
              <a:t>Κόκκινο κρέας(αρνί, κατσίκι, μοσχάρι, χοιρινό) ,κιμάς, κοτόπουλο, γαλοπούλα</a:t>
            </a:r>
          </a:p>
          <a:p>
            <a:r>
              <a:rPr lang="el-GR" sz="1800" b="1" dirty="0" smtClean="0">
                <a:solidFill>
                  <a:srgbClr val="0070C0"/>
                </a:solidFill>
              </a:rPr>
              <a:t>Ψάρια- θαλασσινά</a:t>
            </a:r>
          </a:p>
          <a:p>
            <a:r>
              <a:rPr lang="el-GR" sz="1800" b="1" dirty="0" smtClean="0">
                <a:solidFill>
                  <a:srgbClr val="008000"/>
                </a:solidFill>
              </a:rPr>
              <a:t>Όσπρια( φασόλια, φακές, ρεβίθια, φάβα, κουκιά, σόγια)</a:t>
            </a:r>
          </a:p>
          <a:p>
            <a:r>
              <a:rPr lang="el-GR" sz="1800" b="1" dirty="0" smtClean="0">
                <a:solidFill>
                  <a:srgbClr val="FFCC00"/>
                </a:solidFill>
              </a:rPr>
              <a:t>Αυγό  </a:t>
            </a:r>
            <a:endParaRPr lang="el-GR" sz="1800" b="1" dirty="0">
              <a:solidFill>
                <a:srgbClr val="FFCC00"/>
              </a:solidFill>
            </a:endParaRPr>
          </a:p>
        </p:txBody>
      </p:sp>
      <p:pic>
        <p:nvPicPr>
          <p:cNvPr id="4" name="3 - Εικόνα" descr="Tips για τέλεια μαγειρεμένα όσπρι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786190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Αρένα του διαγωνισμού &quot;Δυο εικόνες μια παροιμία&quot;. | Grepolis Forum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071546"/>
            <a:ext cx="1071570" cy="95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Το ψάρι φάρμακο στους πόνους της ρευματοειδούς αρθρίτιδας | ΣΚΑΪ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357562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Χταπόδι Κατεψυγμένο Τ7 Ατλαντικού - Μπακάλης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857760"/>
            <a:ext cx="227996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Lamskoteletten enkel N/Z | Internetslagerij.nl | Horecavlees voor ..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643314"/>
            <a:ext cx="264320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Παγκάσιους Φιλέτο συσκ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5014908"/>
            <a:ext cx="1714512" cy="18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ΛΙΠΗ -ΕΛΑΙΑ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b="1" dirty="0" smtClean="0">
              <a:solidFill>
                <a:srgbClr val="990000"/>
              </a:solidFill>
            </a:endParaRPr>
          </a:p>
          <a:p>
            <a:r>
              <a:rPr lang="el-GR" b="1" dirty="0" smtClean="0">
                <a:solidFill>
                  <a:srgbClr val="990000"/>
                </a:solidFill>
              </a:rPr>
              <a:t>Αντιπροσωπευτικές τροφές</a:t>
            </a:r>
            <a:r>
              <a:rPr lang="en-US" b="1" dirty="0" smtClean="0">
                <a:solidFill>
                  <a:srgbClr val="990000"/>
                </a:solidFill>
              </a:rPr>
              <a:t>:</a:t>
            </a:r>
            <a:endParaRPr lang="el-GR" b="1" dirty="0" smtClean="0">
              <a:solidFill>
                <a:srgbClr val="990000"/>
              </a:solidFill>
            </a:endParaRPr>
          </a:p>
          <a:p>
            <a:pPr>
              <a:buNone/>
            </a:pPr>
            <a:endParaRPr lang="el-GR" b="1" dirty="0" smtClean="0">
              <a:solidFill>
                <a:srgbClr val="990000"/>
              </a:solidFill>
            </a:endParaRPr>
          </a:p>
          <a:p>
            <a:r>
              <a:rPr lang="el-GR" sz="1800" b="1" dirty="0" smtClean="0">
                <a:solidFill>
                  <a:schemeClr val="accent3">
                    <a:lumMod val="75000"/>
                  </a:schemeClr>
                </a:solidFill>
              </a:rPr>
              <a:t>Λάδι , βούτυρο, μαργαρίνη</a:t>
            </a:r>
          </a:p>
          <a:p>
            <a:r>
              <a:rPr lang="el-GR" sz="1800" b="1" dirty="0" smtClean="0">
                <a:solidFill>
                  <a:schemeClr val="accent3">
                    <a:lumMod val="75000"/>
                  </a:schemeClr>
                </a:solidFill>
              </a:rPr>
              <a:t>Ξηροί καρποί</a:t>
            </a:r>
          </a:p>
          <a:p>
            <a:r>
              <a:rPr lang="el-GR" sz="1800" b="1" dirty="0" smtClean="0">
                <a:solidFill>
                  <a:schemeClr val="accent3">
                    <a:lumMod val="75000"/>
                  </a:schemeClr>
                </a:solidFill>
              </a:rPr>
              <a:t>Αβοκάντο</a:t>
            </a:r>
          </a:p>
          <a:p>
            <a:r>
              <a:rPr lang="el-GR" sz="1800" b="1" smtClean="0">
                <a:solidFill>
                  <a:schemeClr val="accent3">
                    <a:lumMod val="75000"/>
                  </a:schemeClr>
                </a:solidFill>
              </a:rPr>
              <a:t>Μαγιονέζα</a:t>
            </a:r>
            <a:endParaRPr lang="en-US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l-GR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3 - Εικόνα" descr="Αβοκάντο | Γιάννης Λουκάκο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Ελαιόλαδο Κρήτης | Oil Mills Roumpedakis Bros - 4ty.g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28604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Τί να προσέχω στους ξηρούς καρπούς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857628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165</Words>
  <Application>Microsoft Office PowerPoint</Application>
  <PresentationFormat>Προβολή στην οθόνη (4:3)</PresentationFormat>
  <Paragraphs>43</Paragraphs>
  <Slides>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ΟΜΑΔΕΣ ΤΡΟΦΙΜΩΝ</vt:lpstr>
      <vt:lpstr>Γαλακτοκομικά</vt:lpstr>
      <vt:lpstr>ΦΡΟΥΤΑ ΚΑΙ ΛΑΧΑΝΙΚΑ</vt:lpstr>
      <vt:lpstr>ΔΗΜΗΤΡΙΑΚΑ - ΠΑΤΑΤΑ</vt:lpstr>
      <vt:lpstr>ΚΡΕΑΣ – ΨΑΡΙ – ΟΣΠΡΙΑ - ΑΥΓΟ</vt:lpstr>
      <vt:lpstr>ΛΙΠΗ -ΕΛΑΙΑ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ΟΜΑΔΕΣ ΤΡΟΦΙΜΩΝ</dc:title>
  <dc:creator>user</dc:creator>
  <cp:lastModifiedBy>user</cp:lastModifiedBy>
  <cp:revision>19</cp:revision>
  <dcterms:created xsi:type="dcterms:W3CDTF">2020-03-26T11:50:06Z</dcterms:created>
  <dcterms:modified xsi:type="dcterms:W3CDTF">2023-02-20T21:24:42Z</dcterms:modified>
</cp:coreProperties>
</file>