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Gill Sans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oC9zZk9HSzQcU2VXhhYLmX5l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940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222222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7" name="Google Shape;37;p2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BF7FF">
                  <a:alpha val="94901"/>
                </a:srgbClr>
              </a:gs>
              <a:gs pos="50000">
                <a:srgbClr val="CAE6F0">
                  <a:alpha val="89803"/>
                </a:srgbClr>
              </a:gs>
              <a:gs pos="95000">
                <a:srgbClr val="85CAE3">
                  <a:alpha val="87843"/>
                </a:srgbClr>
              </a:gs>
              <a:gs pos="100000">
                <a:srgbClr val="37B1D7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6499A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608C9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Κεφαλίδα ενότητας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6" name="Google Shape;46;p22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66563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BF7FF">
                  <a:alpha val="94901"/>
                </a:srgbClr>
              </a:gs>
              <a:gs pos="50000">
                <a:srgbClr val="CAE6F0">
                  <a:alpha val="89803"/>
                </a:srgbClr>
              </a:gs>
              <a:gs pos="95000">
                <a:srgbClr val="85CAE3">
                  <a:alpha val="87843"/>
                </a:srgbClr>
              </a:gs>
              <a:gs pos="100000">
                <a:srgbClr val="37B1D7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6499A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22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608C9A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Σύγκριση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Κενή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0" name="Google Shape;70;p25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66563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Περιεχόμενο με λεζάντα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Εικόνα με λεζάντα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83" name="Google Shape;83;p2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27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CCC8C4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7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8F8F6">
              <a:alpha val="32941"/>
            </a:srgbClr>
          </a:solidFill>
          <a:ln w="9525" cap="rnd" cmpd="sng">
            <a:solidFill>
              <a:srgbClr val="B6B2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EFECE8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9A9996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9F9F9">
                  <a:alpha val="69803"/>
                </a:srgbClr>
              </a:gs>
              <a:gs pos="70000">
                <a:srgbClr val="FEFEFA">
                  <a:alpha val="54901"/>
                </a:srgbClr>
              </a:gs>
              <a:gs pos="100000">
                <a:srgbClr val="BFB8B0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AAA6A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4A4848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Gill Sans"/>
              <a:buNone/>
              <a:defRPr sz="4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B999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66563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42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ill Sans"/>
              <a:buNone/>
            </a:pPr>
            <a:r>
              <a:rPr lang="el-GR" sz="4000" b="1">
                <a:solidFill>
                  <a:srgbClr val="C00000"/>
                </a:solidFill>
              </a:rPr>
              <a:t>ΠΡΟΣΛΗΨΗ ΚΑΙ ΔΑΠΑΝΗ ΕΝΕΡΓΕΙΑΣ</a:t>
            </a:r>
            <a:r>
              <a:rPr lang="el-GR" sz="4000"/>
              <a:t/>
            </a:r>
            <a:br>
              <a:rPr lang="el-GR" sz="4000"/>
            </a:br>
            <a:r>
              <a:rPr lang="el-GR" sz="4000"/>
              <a:t/>
            </a:r>
            <a:br>
              <a:rPr lang="el-GR" sz="4000"/>
            </a:br>
            <a:r>
              <a:rPr lang="el-GR" sz="4000"/>
              <a:t>Παπασταμάτη Αργυρώ</a:t>
            </a:r>
            <a:r>
              <a:rPr lang="el-GR"/>
              <a:t/>
            </a:r>
            <a:br>
              <a:rPr lang="el-GR"/>
            </a:br>
            <a:r>
              <a:rPr lang="el-GR" sz="3600"/>
              <a:t>Καθηγήτρια Οικιακής Οικονομίας &amp; Οικολογίας</a:t>
            </a:r>
            <a:endParaRPr sz="3600"/>
          </a:p>
        </p:txBody>
      </p:sp>
      <p:pic>
        <p:nvPicPr>
          <p:cNvPr id="105" name="Google Shape;105;p1" descr="image-SCALES_48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14744" y="4572008"/>
            <a:ext cx="2286016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Gill Sans"/>
              <a:buNone/>
            </a:pPr>
            <a:r>
              <a:rPr lang="el-GR" b="1">
                <a:solidFill>
                  <a:srgbClr val="C00000"/>
                </a:solidFill>
              </a:rPr>
              <a:t>Η φυσική δραστηριότητα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435608" y="2428868"/>
            <a:ext cx="7498080" cy="381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4000" b="1"/>
              <a:t>   Εξαρτάται από το </a:t>
            </a:r>
            <a:r>
              <a:rPr lang="el-GR" sz="4000" b="1">
                <a:solidFill>
                  <a:srgbClr val="C00000"/>
                </a:solidFill>
              </a:rPr>
              <a:t>είδος </a:t>
            </a:r>
            <a:r>
              <a:rPr lang="el-GR" sz="4000" b="1"/>
              <a:t>της άσκησης και την χρονική της </a:t>
            </a:r>
            <a:r>
              <a:rPr lang="el-GR" sz="4000" b="1">
                <a:solidFill>
                  <a:srgbClr val="C00000"/>
                </a:solidFill>
              </a:rPr>
              <a:t>διάρκεια.</a:t>
            </a:r>
            <a:endParaRPr sz="4000" b="1">
              <a:solidFill>
                <a:srgbClr val="C00000"/>
              </a:solidFill>
            </a:endParaRPr>
          </a:p>
        </p:txBody>
      </p:sp>
      <p:pic>
        <p:nvPicPr>
          <p:cNvPr id="162" name="Google Shape;162;p10" descr="animated-tennis-image-004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46" y="4857760"/>
            <a:ext cx="53054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1435600" y="142850"/>
            <a:ext cx="7498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ill Sans"/>
              <a:buNone/>
            </a:pPr>
            <a:r>
              <a:rPr lang="el-GR" sz="3600" b="1">
                <a:solidFill>
                  <a:srgbClr val="C00000"/>
                </a:solidFill>
              </a:rPr>
              <a:t>Φυσική δραστηριότητα/Δαπάνη     ενέργειας (kcal ανα ώρα)</a:t>
            </a:r>
            <a:endParaRPr sz="3600" b="1">
              <a:solidFill>
                <a:srgbClr val="C00000"/>
              </a:solidFill>
            </a:endParaRPr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505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l-GR" sz="2800" b="1">
                <a:highlight>
                  <a:srgbClr val="38761D"/>
                </a:highlight>
              </a:rPr>
              <a:t>Χαμηλής έντασης</a:t>
            </a:r>
            <a:endParaRPr sz="2800" b="1">
              <a:highlight>
                <a:srgbClr val="38761D"/>
              </a:highlight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l-GR" sz="2800" b="1"/>
              <a:t>Ύπνος                                                 </a:t>
            </a:r>
            <a:r>
              <a:rPr lang="el-GR" sz="2800" b="1">
                <a:solidFill>
                  <a:srgbClr val="C00000"/>
                </a:solidFill>
              </a:rPr>
              <a:t>60</a:t>
            </a:r>
            <a:endParaRPr sz="2800" b="1">
              <a:solidFill>
                <a:srgbClr val="C00000"/>
              </a:solidFill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l-GR" sz="2800" b="1"/>
              <a:t>Διάβασμα                                            </a:t>
            </a:r>
            <a:r>
              <a:rPr lang="el-GR" sz="2800" b="1">
                <a:solidFill>
                  <a:srgbClr val="C00000"/>
                </a:solidFill>
              </a:rPr>
              <a:t>90</a:t>
            </a:r>
            <a:endParaRPr sz="2800" b="1">
              <a:solidFill>
                <a:srgbClr val="C00000"/>
              </a:solidFill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el-GR" sz="2800" b="1">
                <a:highlight>
                  <a:srgbClr val="38761D"/>
                </a:highlight>
              </a:rPr>
              <a:t>Μέτριας έντασης</a:t>
            </a:r>
            <a:endParaRPr>
              <a:highlight>
                <a:srgbClr val="38761D"/>
              </a:highlight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l-GR" sz="2800" b="1"/>
              <a:t>Κηπουρική                                         </a:t>
            </a:r>
            <a:r>
              <a:rPr lang="el-GR" sz="2800" b="1">
                <a:solidFill>
                  <a:srgbClr val="C00000"/>
                </a:solidFill>
              </a:rPr>
              <a:t>220</a:t>
            </a:r>
            <a:endParaRPr sz="2800" b="1">
              <a:solidFill>
                <a:srgbClr val="C00000"/>
              </a:solidFill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l-GR" sz="2800" b="1"/>
              <a:t>Χορός                                                 </a:t>
            </a:r>
            <a:r>
              <a:rPr lang="el-GR" sz="2800" b="1">
                <a:solidFill>
                  <a:srgbClr val="C00000"/>
                </a:solidFill>
              </a:rPr>
              <a:t>240</a:t>
            </a:r>
            <a:endParaRPr sz="2800" b="1">
              <a:solidFill>
                <a:srgbClr val="C00000"/>
              </a:solidFill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el-GR" sz="2800" b="1">
                <a:highlight>
                  <a:srgbClr val="38761D"/>
                </a:highlight>
              </a:rPr>
              <a:t>Υψηλής έντασης</a:t>
            </a:r>
            <a:endParaRPr>
              <a:highlight>
                <a:srgbClr val="38761D"/>
              </a:highlight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l-GR" sz="2800" b="1"/>
              <a:t>Αεροβική άσκηση                               </a:t>
            </a:r>
            <a:r>
              <a:rPr lang="el-GR" sz="2800" b="1">
                <a:solidFill>
                  <a:srgbClr val="C00000"/>
                </a:solidFill>
              </a:rPr>
              <a:t>390</a:t>
            </a:r>
            <a:endParaRPr sz="2800" b="1">
              <a:solidFill>
                <a:srgbClr val="C00000"/>
              </a:solidFill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l-GR" sz="2800" b="1"/>
              <a:t>Κολύμπι                                              </a:t>
            </a:r>
            <a:r>
              <a:rPr lang="el-GR" sz="2800" b="1">
                <a:solidFill>
                  <a:srgbClr val="C00000"/>
                </a:solidFill>
              </a:rPr>
              <a:t>420</a:t>
            </a:r>
            <a:endParaRPr sz="2800" b="1">
              <a:solidFill>
                <a:srgbClr val="C00000"/>
              </a:solidFill>
            </a:endParaRPr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69" name="Google Shape;169;p11" descr="υπνος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5641" y="1936064"/>
            <a:ext cx="1143008" cy="64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 descr="Swimming-82696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8992" y="5500702"/>
            <a:ext cx="1734907" cy="91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1428728" y="285728"/>
            <a:ext cx="7498080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ill Sans"/>
              <a:buNone/>
            </a:pPr>
            <a:r>
              <a:rPr lang="el-GR" sz="4400" b="1">
                <a:solidFill>
                  <a:srgbClr val="C00000"/>
                </a:solidFill>
              </a:rPr>
              <a:t>Συνολικές καθημερινές ανάγκες σε ενέργεια</a:t>
            </a:r>
            <a:endParaRPr sz="4400" b="1">
              <a:solidFill>
                <a:srgbClr val="C00000"/>
              </a:solidFill>
            </a:endParaRPr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1435608" y="2071678"/>
            <a:ext cx="7498080" cy="41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l-GR"/>
              <a:t> Ο </a:t>
            </a:r>
            <a:r>
              <a:rPr lang="el-GR" b="1"/>
              <a:t>Βασικός Μεταβολισμός </a:t>
            </a:r>
            <a:r>
              <a:rPr lang="el-GR"/>
              <a:t>αποτελεί το μεγαλύτερο ποσοστό </a:t>
            </a:r>
            <a:r>
              <a:rPr lang="el-GR" b="1"/>
              <a:t>60-70% </a:t>
            </a:r>
            <a:r>
              <a:rPr lang="el-GR"/>
              <a:t>των συνολικών καθημερινών ενεργειακών δαπανών.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l-GR"/>
              <a:t>Για τις </a:t>
            </a:r>
            <a:r>
              <a:rPr lang="el-GR" b="1"/>
              <a:t>φυσικές δραστηριότητες </a:t>
            </a:r>
            <a:r>
              <a:rPr lang="el-GR"/>
              <a:t>απαιτείται ενεργεία που αποτελεί το    </a:t>
            </a:r>
            <a:r>
              <a:rPr lang="el-GR" b="1"/>
              <a:t>20-40% </a:t>
            </a:r>
            <a:r>
              <a:rPr lang="el-GR"/>
              <a:t>των συνολικών καθημερινών ενεργειακών δαπανών.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70"/>
              <a:buFont typeface="Gill Sans"/>
              <a:buNone/>
            </a:pPr>
            <a:r>
              <a:rPr lang="el-GR" sz="3870" b="1">
                <a:solidFill>
                  <a:srgbClr val="C00000"/>
                </a:solidFill>
              </a:rPr>
              <a:t>Συνολικές καθημερινές ανάγκες σε ενέργεια κατά μέσο όρο:</a:t>
            </a:r>
            <a:endParaRPr sz="3870" b="1">
              <a:solidFill>
                <a:srgbClr val="C00000"/>
              </a:solidFill>
            </a:endParaRPr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1435608" y="1785926"/>
            <a:ext cx="7498080" cy="446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l-GR" sz="2960" b="1">
                <a:solidFill>
                  <a:srgbClr val="008000"/>
                </a:solidFill>
              </a:rPr>
              <a:t>11-18 ετών</a:t>
            </a:r>
            <a:endParaRPr/>
          </a:p>
          <a:p>
            <a:pPr marL="365760" lvl="0" indent="-28346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endParaRPr sz="2960" b="1">
              <a:solidFill>
                <a:srgbClr val="008000"/>
              </a:solidFill>
            </a:endParaRPr>
          </a:p>
          <a:p>
            <a:pPr marL="36576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r>
              <a:rPr lang="el-GR" sz="2960" b="1">
                <a:solidFill>
                  <a:srgbClr val="0070C0"/>
                </a:solidFill>
              </a:rPr>
              <a:t>Αγόρια   </a:t>
            </a:r>
            <a:r>
              <a:rPr lang="el-GR" sz="2960"/>
              <a:t> </a:t>
            </a:r>
            <a:r>
              <a:rPr lang="el-GR" sz="2960" b="1"/>
              <a:t>2.500-3.000</a:t>
            </a:r>
            <a:r>
              <a:rPr lang="el-GR" sz="2960"/>
              <a:t> Kcal την ημέρα</a:t>
            </a:r>
            <a:endParaRPr/>
          </a:p>
          <a:p>
            <a:pPr marL="36576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r>
              <a:rPr lang="el-GR" sz="2960" b="1">
                <a:solidFill>
                  <a:srgbClr val="9900CC"/>
                </a:solidFill>
              </a:rPr>
              <a:t>Κορίτσια </a:t>
            </a:r>
            <a:r>
              <a:rPr lang="el-GR" sz="2960"/>
              <a:t> </a:t>
            </a:r>
            <a:r>
              <a:rPr lang="el-GR" sz="2960" b="1"/>
              <a:t>2.000-2.150 </a:t>
            </a:r>
            <a:r>
              <a:rPr lang="el-GR" sz="2960"/>
              <a:t>Kcal την ημέρα</a:t>
            </a:r>
            <a:endParaRPr/>
          </a:p>
          <a:p>
            <a:pPr marL="36576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endParaRPr sz="2960"/>
          </a:p>
          <a:p>
            <a:pPr marL="365760" lvl="0" indent="-28346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r>
              <a:rPr lang="el-GR" sz="2960" b="1">
                <a:solidFill>
                  <a:srgbClr val="008000"/>
                </a:solidFill>
              </a:rPr>
              <a:t>19-50 ετών</a:t>
            </a:r>
            <a:endParaRPr/>
          </a:p>
          <a:p>
            <a:pPr marL="365760" lvl="0" indent="-28346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endParaRPr sz="2960" b="1">
              <a:solidFill>
                <a:srgbClr val="008000"/>
              </a:solidFill>
            </a:endParaRPr>
          </a:p>
          <a:p>
            <a:pPr marL="36576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r>
              <a:rPr lang="el-GR" sz="2960" b="1">
                <a:solidFill>
                  <a:srgbClr val="0070C0"/>
                </a:solidFill>
              </a:rPr>
              <a:t>Άντρες</a:t>
            </a:r>
            <a:r>
              <a:rPr lang="el-GR" sz="2960" b="1"/>
              <a:t>     2.700-2.900 </a:t>
            </a:r>
            <a:r>
              <a:rPr lang="el-GR" sz="2960"/>
              <a:t>Kcal την ημέρα</a:t>
            </a:r>
            <a:endParaRPr sz="2960" b="1"/>
          </a:p>
          <a:p>
            <a:pPr marL="36576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68"/>
              <a:buNone/>
            </a:pPr>
            <a:r>
              <a:rPr lang="el-GR" sz="2960" b="1">
                <a:solidFill>
                  <a:srgbClr val="9900CC"/>
                </a:solidFill>
              </a:rPr>
              <a:t>Γυναίκες </a:t>
            </a:r>
            <a:r>
              <a:rPr lang="el-GR" sz="2960" b="1"/>
              <a:t>  2.000-2.150 </a:t>
            </a:r>
            <a:r>
              <a:rPr lang="el-GR" sz="2960"/>
              <a:t>Kcal την ημέρα</a:t>
            </a:r>
            <a:endParaRPr sz="2960" b="1"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43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Gill Sans"/>
              <a:buNone/>
            </a:pPr>
            <a:r>
              <a:rPr lang="el-GR" sz="6000" b="1">
                <a:solidFill>
                  <a:srgbClr val="C00000"/>
                </a:solidFill>
              </a:rPr>
              <a:t>Ενεργειακό ισοζύγιο</a:t>
            </a:r>
            <a:br>
              <a:rPr lang="el-GR" sz="6000" b="1">
                <a:solidFill>
                  <a:srgbClr val="C00000"/>
                </a:solidFill>
              </a:rPr>
            </a:br>
            <a:r>
              <a:rPr lang="el-GR" sz="6000" b="1">
                <a:solidFill>
                  <a:srgbClr val="C00000"/>
                </a:solidFill>
              </a:rPr>
              <a:t> &amp;</a:t>
            </a:r>
            <a:br>
              <a:rPr lang="el-GR" sz="6000" b="1">
                <a:solidFill>
                  <a:srgbClr val="C00000"/>
                </a:solidFill>
              </a:rPr>
            </a:br>
            <a:r>
              <a:rPr lang="el-GR" sz="6000" b="1">
                <a:solidFill>
                  <a:srgbClr val="C00000"/>
                </a:solidFill>
              </a:rPr>
              <a:t>Σωματικό βάρος</a:t>
            </a:r>
            <a:endParaRPr sz="6000" b="1">
              <a:solidFill>
                <a:srgbClr val="C00000"/>
              </a:solidFill>
            </a:endParaRPr>
          </a:p>
        </p:txBody>
      </p:sp>
      <p:pic>
        <p:nvPicPr>
          <p:cNvPr id="188" name="Google Shape;188;p14" descr="2157fe3c067cdf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48" y="4286256"/>
            <a:ext cx="1965316" cy="196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ill Sans"/>
              <a:buNone/>
            </a:pPr>
            <a:r>
              <a:rPr lang="el-GR" sz="4000" b="1">
                <a:solidFill>
                  <a:srgbClr val="C00000"/>
                </a:solidFill>
              </a:rPr>
              <a:t>Ουδέτερο Ενεργειακό Ισοζύγιο</a:t>
            </a:r>
            <a:endParaRPr sz="4000" b="1">
              <a:solidFill>
                <a:srgbClr val="C00000"/>
              </a:solidFill>
            </a:endParaRPr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435608" y="1643050"/>
            <a:ext cx="7498080" cy="46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l-GR" sz="2400" b="1"/>
              <a:t>Προσλαμβανόμενη  =    Δαπανώμενη</a:t>
            </a:r>
            <a:br>
              <a:rPr lang="el-GR" sz="2400" b="1"/>
            </a:br>
            <a:r>
              <a:rPr lang="el-GR" sz="2400" b="1"/>
              <a:t>      ενέργεια                 ενάργεια</a:t>
            </a:r>
            <a:endParaRPr sz="2400" b="1"/>
          </a:p>
        </p:txBody>
      </p:sp>
      <p:sp>
        <p:nvSpPr>
          <p:cNvPr id="196" name="Google Shape;196;p15"/>
          <p:cNvSpPr/>
          <p:nvPr/>
        </p:nvSpPr>
        <p:spPr>
          <a:xfrm>
            <a:off x="4087500" y="2856646"/>
            <a:ext cx="484500" cy="145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1335928" y="4429132"/>
            <a:ext cx="7500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i="0" u="none" strike="noStrike" cap="none">
                <a:solidFill>
                  <a:srgbClr val="C8E4EE"/>
                </a:solidFill>
                <a:highlight>
                  <a:srgbClr val="FF00FF"/>
                </a:highlight>
                <a:latin typeface="Gill Sans"/>
                <a:ea typeface="Gill Sans"/>
                <a:cs typeface="Gill Sans"/>
                <a:sym typeface="Gill Sans"/>
              </a:rPr>
              <a:t>Σταθερό σωματικό βάρος</a:t>
            </a:r>
            <a:endParaRPr sz="4400" b="1" i="0" u="none" strike="noStrike" cap="none">
              <a:solidFill>
                <a:srgbClr val="C8E4EE"/>
              </a:solidFill>
              <a:highlight>
                <a:srgbClr val="FF00FF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Gill Sans"/>
              <a:buNone/>
            </a:pPr>
            <a:r>
              <a:rPr lang="el-GR" b="1">
                <a:solidFill>
                  <a:srgbClr val="C00000"/>
                </a:solidFill>
              </a:rPr>
              <a:t>Θετικό Ενεργειακό Ισοζύγιο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1435608" y="1785926"/>
            <a:ext cx="7498080" cy="446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l-GR" sz="2400" b="1"/>
              <a:t>Προσλαμβανόμενη   &gt;    Δαπανώμενη</a:t>
            </a:r>
            <a:br>
              <a:rPr lang="el-GR" sz="2400" b="1"/>
            </a:br>
            <a:r>
              <a:rPr lang="el-GR" sz="2400" b="1"/>
              <a:t>      ενέργεια                            ενέργεια</a:t>
            </a:r>
            <a:endParaRPr sz="2400" b="1"/>
          </a:p>
        </p:txBody>
      </p:sp>
      <p:sp>
        <p:nvSpPr>
          <p:cNvPr id="205" name="Google Shape;205;p16"/>
          <p:cNvSpPr/>
          <p:nvPr/>
        </p:nvSpPr>
        <p:spPr>
          <a:xfrm>
            <a:off x="4236750" y="2903697"/>
            <a:ext cx="484500" cy="1343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1304978" y="4418832"/>
            <a:ext cx="7500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i="0" u="none" strike="noStrike" cap="none">
                <a:solidFill>
                  <a:srgbClr val="FFFFFF"/>
                </a:solidFill>
                <a:highlight>
                  <a:srgbClr val="FF00FF"/>
                </a:highlight>
                <a:latin typeface="Gill Sans"/>
                <a:ea typeface="Gill Sans"/>
                <a:cs typeface="Gill Sans"/>
                <a:sym typeface="Gill Sans"/>
              </a:rPr>
              <a:t>Αύξηση σωματικού βάρους</a:t>
            </a:r>
            <a:endParaRPr sz="4400" b="1" i="0" u="none" strike="noStrike" cap="none">
              <a:solidFill>
                <a:srgbClr val="FFFFFF"/>
              </a:solidFill>
              <a:highlight>
                <a:srgbClr val="FF00FF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Gill Sans"/>
              <a:buNone/>
            </a:pPr>
            <a:r>
              <a:rPr lang="el-GR" b="1">
                <a:solidFill>
                  <a:srgbClr val="C00000"/>
                </a:solidFill>
              </a:rPr>
              <a:t>Αρνητικό Ενεργειακό Ισοζύγιο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1435608" y="1785926"/>
            <a:ext cx="7498080" cy="446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l-GR" sz="2400" b="1"/>
              <a:t>Προσλαμβανόμενη   &lt;    Δαπανώμενη</a:t>
            </a:r>
            <a:br>
              <a:rPr lang="el-GR" sz="2400" b="1"/>
            </a:br>
            <a:r>
              <a:rPr lang="el-GR" sz="2400" b="1"/>
              <a:t>      ενέργεια                            ενέργεια</a:t>
            </a:r>
            <a:endParaRPr sz="2400" b="1"/>
          </a:p>
        </p:txBody>
      </p:sp>
      <p:sp>
        <p:nvSpPr>
          <p:cNvPr id="214" name="Google Shape;214;p17"/>
          <p:cNvSpPr/>
          <p:nvPr/>
        </p:nvSpPr>
        <p:spPr>
          <a:xfrm>
            <a:off x="4185166" y="2708209"/>
            <a:ext cx="484500" cy="978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1434203" y="4047432"/>
            <a:ext cx="7500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i="0" u="none" strike="noStrike" cap="none">
                <a:solidFill>
                  <a:srgbClr val="C8E4EE"/>
                </a:solidFill>
                <a:highlight>
                  <a:srgbClr val="FF00FF"/>
                </a:highlight>
                <a:latin typeface="Gill Sans"/>
                <a:ea typeface="Gill Sans"/>
                <a:cs typeface="Gill Sans"/>
                <a:sym typeface="Gill Sans"/>
              </a:rPr>
              <a:t>Μείωση σωματικού βάρους</a:t>
            </a:r>
            <a:endParaRPr sz="4400" b="1" i="0" u="none" strike="noStrike" cap="none">
              <a:solidFill>
                <a:srgbClr val="C8E4EE"/>
              </a:solidFill>
              <a:highlight>
                <a:srgbClr val="FF00FF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000100" y="0"/>
            <a:ext cx="8143900" cy="17144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Gill Sans"/>
              <a:buNone/>
            </a:pPr>
            <a:r>
              <a:rPr lang="el-GR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ΕΝΕΡΓΕΙΑ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1000100" y="1714488"/>
            <a:ext cx="8143900" cy="51435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Είναι η ικανότητα ενός σώματος ή συστήματος να παράγει </a:t>
            </a:r>
            <a:r>
              <a:rPr lang="el-GR" b="1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έργο</a:t>
            </a: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Ο άνθρωπος με τη διατροφή του λαμβάνει </a:t>
            </a:r>
            <a:r>
              <a:rPr lang="el-GR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ενέργεια </a:t>
            </a: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και τη χρησιμοποιεί για να επιβιώσει.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000100" y="0"/>
            <a:ext cx="8143900" cy="114298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ill Sans"/>
              <a:buNone/>
            </a:pPr>
            <a:r>
              <a:rPr lang="el-GR" sz="28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ΟΙ ΑΝΑΓΚΕΣ ΤΟΥ ΟΡΓΑΝΙΣΜΟΥ ΣΕ ΕΝΕΡΓΕΙΑ</a:t>
            </a:r>
            <a:endParaRPr sz="2800" b="1">
              <a:solidFill>
                <a:srgbClr val="C00000"/>
              </a:solidFill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1000100" y="1142984"/>
            <a:ext cx="8143900" cy="57150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l-GR" sz="2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Την ενέργεια που δίνει η τροφή ο οργανισμός την χρειάζεται για:</a:t>
            </a:r>
            <a:endParaRPr sz="2800"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Noto Sans Symbols"/>
              <a:buChar char="❖"/>
            </a:pPr>
            <a:r>
              <a:rPr lang="el-GR" sz="2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την εκτέλεση των απαραίτητων φυσιολογικών λειτουργιών του(αναπνοή, λειτουργία καρδιάς,πέψη)</a:t>
            </a:r>
            <a:endParaRPr sz="2800"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 sz="2800"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Noto Sans Symbols"/>
              <a:buChar char="❖"/>
            </a:pPr>
            <a:r>
              <a:rPr lang="el-GR" sz="2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την ανάπτυξη και τη συντήρησή του</a:t>
            </a:r>
            <a:endParaRPr sz="2800"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 sz="2800"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Noto Sans Symbols"/>
              <a:buChar char="❖"/>
            </a:pPr>
            <a:r>
              <a:rPr lang="el-GR" sz="2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τις φυσικές δραστηριότητες του</a:t>
            </a:r>
            <a:endParaRPr sz="2800" b="1"/>
          </a:p>
        </p:txBody>
      </p:sp>
      <p:pic>
        <p:nvPicPr>
          <p:cNvPr id="118" name="Google Shape;118;p3" descr="women-runner-02-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552698" y="4830176"/>
            <a:ext cx="754425" cy="13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ill Sans"/>
              <a:buNone/>
            </a:pPr>
            <a:r>
              <a:rPr lang="el-GR" sz="3200" b="1">
                <a:solidFill>
                  <a:srgbClr val="C00000"/>
                </a:solidFill>
              </a:rPr>
              <a:t>ΜΟΝΑΔΕΣ ΜΕΤΡΗΣΗΣ ΤΗΣ ΕΝΕΡΓΕΙΑΣ</a:t>
            </a:r>
            <a:endParaRPr sz="3200" b="1">
              <a:solidFill>
                <a:srgbClr val="C00000"/>
              </a:solidFill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285852" y="1357298"/>
            <a:ext cx="7647836" cy="5000660"/>
          </a:xfrm>
          <a:prstGeom prst="rect">
            <a:avLst/>
          </a:prstGeom>
          <a:gradFill>
            <a:gsLst>
              <a:gs pos="0">
                <a:srgbClr val="D0E6F0"/>
              </a:gs>
              <a:gs pos="50000">
                <a:srgbClr val="C3E2EF"/>
              </a:gs>
              <a:gs pos="97000">
                <a:srgbClr val="B1DBEA"/>
              </a:gs>
              <a:gs pos="100000">
                <a:srgbClr val="A9D8E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20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l-GR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Θερμίδα</a:t>
            </a: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(cal) ή χιλιοθερμίδα(kcal)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b="1"/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 kcal = 4,2 kj</a:t>
            </a:r>
            <a:endParaRPr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l-GR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Τζάουλ</a:t>
            </a: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(joule) ή κιλοτζάουλ(kj)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b="1"/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l-GR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 kj = 0,24 kcal 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ill Sans"/>
              <a:buNone/>
            </a:pPr>
            <a:r>
              <a:rPr lang="el-GR" sz="3200" b="1">
                <a:solidFill>
                  <a:srgbClr val="C00000"/>
                </a:solidFill>
              </a:rPr>
              <a:t>ΕΝΕΡΓΕΙΑ ΤΩΝ ΘΡΕΠΤΙΚΩΝ ΣΥΣΤΑΤΙΚΩΝ</a:t>
            </a:r>
            <a:endParaRPr sz="3200" b="1"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000100" y="1214422"/>
            <a:ext cx="8143900" cy="564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l-GR" b="1">
                <a:solidFill>
                  <a:srgbClr val="00B050"/>
                </a:solidFill>
              </a:rPr>
              <a:t>Θερμιδογόνα θρεπτικά συστατικά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/>
              <a:t> </a:t>
            </a:r>
            <a:r>
              <a:rPr lang="el-GR" b="1"/>
              <a:t>υδατάνθρακες    </a:t>
            </a:r>
            <a:r>
              <a:rPr lang="el-GR" sz="3600" b="1"/>
              <a:t>1</a:t>
            </a:r>
            <a:r>
              <a:rPr lang="el-GR" b="1"/>
              <a:t> γραμμάριο   </a:t>
            </a:r>
            <a:r>
              <a:rPr lang="el-GR" b="1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l-GR" b="1"/>
              <a:t> </a:t>
            </a:r>
            <a:r>
              <a:rPr lang="el-GR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4kcal</a:t>
            </a:r>
            <a:r>
              <a:rPr lang="el-GR" b="1"/>
              <a:t>   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πρωτεΐνες         </a:t>
            </a:r>
            <a:r>
              <a:rPr lang="el-GR" sz="3600" b="1"/>
              <a:t>1</a:t>
            </a:r>
            <a:r>
              <a:rPr lang="el-GR" b="1"/>
              <a:t> γραμμάριο   </a:t>
            </a:r>
            <a:r>
              <a:rPr lang="el-GR" b="1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l-GR" b="1"/>
              <a:t> </a:t>
            </a:r>
            <a:r>
              <a:rPr lang="el-GR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4kcal</a:t>
            </a:r>
            <a:r>
              <a:rPr lang="el-GR" b="1"/>
              <a:t> 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 λιπίδια             </a:t>
            </a:r>
            <a:r>
              <a:rPr lang="el-GR" sz="3600" b="1"/>
              <a:t>1</a:t>
            </a:r>
            <a:r>
              <a:rPr lang="el-GR" b="1"/>
              <a:t> γραμμάριο   </a:t>
            </a:r>
            <a:r>
              <a:rPr lang="el-GR" b="1"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l-GR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9kcal</a:t>
            </a:r>
            <a:r>
              <a:rPr lang="el-GR" b="1">
                <a:solidFill>
                  <a:srgbClr val="C00000"/>
                </a:solidFill>
              </a:rPr>
              <a:t> </a:t>
            </a:r>
            <a:endParaRPr/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b="1">
              <a:solidFill>
                <a:srgbClr val="00B050"/>
              </a:solidFill>
            </a:endParaRPr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l-GR" b="1">
                <a:solidFill>
                  <a:srgbClr val="00B050"/>
                </a:solidFill>
              </a:rPr>
              <a:t>        Μη θερμιδογόνα θρεπτικά συστατικά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βιταμίνες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μέταλλα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νερό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70"/>
              <a:buFont typeface="Gill Sans"/>
              <a:buNone/>
            </a:pPr>
            <a:r>
              <a:rPr lang="el-GR" sz="3870" b="1">
                <a:solidFill>
                  <a:srgbClr val="C00000"/>
                </a:solidFill>
              </a:rPr>
              <a:t>Πως υπολογίζουμε την ενέργεια που δίνουν οι τροφές;</a:t>
            </a:r>
            <a:endParaRPr sz="3870" b="1">
              <a:solidFill>
                <a:srgbClr val="C00000"/>
              </a:solidFill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1435608" y="1785926"/>
            <a:ext cx="7065482" cy="446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l-GR" b="1"/>
              <a:t>    Η ενέργεια που δίνουν οι τροφές στον οργανισμό μας υπολογίζεται από την περιεκτικότητα τους σε:</a:t>
            </a:r>
            <a:endParaRPr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el-GR" b="1"/>
              <a:t> </a:t>
            </a:r>
            <a:r>
              <a:rPr lang="el-GR" b="1">
                <a:solidFill>
                  <a:srgbClr val="0070C0"/>
                </a:solidFill>
              </a:rPr>
              <a:t>υδατάνθρακες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el-GR" b="1"/>
              <a:t>  </a:t>
            </a:r>
            <a:r>
              <a:rPr lang="el-GR" b="1">
                <a:solidFill>
                  <a:srgbClr val="00B050"/>
                </a:solidFill>
              </a:rPr>
              <a:t>πρωτεΐνες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el-GR" b="1"/>
              <a:t>   </a:t>
            </a:r>
            <a:r>
              <a:rPr lang="el-GR" b="1">
                <a:solidFill>
                  <a:srgbClr val="C00000"/>
                </a:solidFill>
              </a:rPr>
              <a:t>λιπίδια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ill Sans"/>
              <a:buNone/>
            </a:pPr>
            <a:r>
              <a:rPr lang="el-GR" sz="3200" b="1">
                <a:solidFill>
                  <a:srgbClr val="C00000"/>
                </a:solidFill>
              </a:rPr>
              <a:t>Κατηγορίες ημερήσιων ενεργειακών αναγκών του οργανισμού</a:t>
            </a:r>
            <a:endParaRPr sz="3200" b="1">
              <a:solidFill>
                <a:srgbClr val="C00000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435608" y="1643050"/>
            <a:ext cx="7498080" cy="50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l-GR"/>
              <a:t>  </a:t>
            </a:r>
            <a:r>
              <a:rPr lang="el-GR" b="1"/>
              <a:t>Ο οργανισμός μας χρειάζεται ενέργεια για: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τον Βασικό Μεταβολισμό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b="1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την φυσική δραστηριότητα</a:t>
            </a:r>
            <a:endParaRPr b="1"/>
          </a:p>
        </p:txBody>
      </p:sp>
      <p:pic>
        <p:nvPicPr>
          <p:cNvPr id="143" name="Google Shape;143;p7" descr="graphics-cycling-00194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16" y="4929198"/>
            <a:ext cx="1962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70"/>
              <a:buFont typeface="Gill Sans"/>
              <a:buNone/>
            </a:pPr>
            <a:r>
              <a:rPr lang="el-GR" sz="3870" b="1">
                <a:solidFill>
                  <a:srgbClr val="C00000"/>
                </a:solidFill>
              </a:rPr>
              <a:t>Τι είναι ο Βασικός Μεταβολισμός</a:t>
            </a:r>
            <a:endParaRPr sz="3870" b="1">
              <a:solidFill>
                <a:srgbClr val="C00000"/>
              </a:solidFill>
            </a:endParaRPr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1435608" y="1928802"/>
            <a:ext cx="7498080" cy="431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l-GR" sz="3600"/>
              <a:t>    </a:t>
            </a:r>
            <a:r>
              <a:rPr lang="el-GR" sz="3600" b="1">
                <a:solidFill>
                  <a:srgbClr val="C00000"/>
                </a:solidFill>
              </a:rPr>
              <a:t>Βασικός Μεταβολισμός </a:t>
            </a:r>
            <a:r>
              <a:rPr lang="el-GR" sz="3600" b="1"/>
              <a:t>είναι η ενέργεια που χρειάζεται ο οργανισμός μας για τις απαραίτητες φυσιολογικές του λειτουργίες μέσα σε ένα εικοσιτετράωρο. </a:t>
            </a:r>
            <a:endParaRPr sz="3600" b="1"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70"/>
              <a:buFont typeface="Gill Sans"/>
              <a:buNone/>
            </a:pPr>
            <a:r>
              <a:rPr lang="el-GR" sz="3870" b="1">
                <a:solidFill>
                  <a:srgbClr val="C00000"/>
                </a:solidFill>
              </a:rPr>
              <a:t>Παράγοντες που επηρεάζουν τον Βασικό Μεταβολισμό:</a:t>
            </a:r>
            <a:endParaRPr sz="3870" b="1">
              <a:solidFill>
                <a:srgbClr val="C00000"/>
              </a:solidFill>
            </a:endParaRPr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1435608" y="2071678"/>
            <a:ext cx="7498080" cy="41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/>
              <a:t> </a:t>
            </a:r>
            <a:r>
              <a:rPr lang="el-GR" b="1"/>
              <a:t>η ηλικία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το  βάρος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το φύλο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η ανάπτυξη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el-GR" b="1"/>
              <a:t>  η σύσταση του σώματος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Ηλιοστάσιο">
  <a:themeElements>
    <a:clrScheme name="Τεχνικό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Προβολή στην οθόνη (4:3)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Verdana</vt:lpstr>
      <vt:lpstr>Gill Sans</vt:lpstr>
      <vt:lpstr>Calibri</vt:lpstr>
      <vt:lpstr>Noto Sans Symbols</vt:lpstr>
      <vt:lpstr>Ηλιοστάσιο</vt:lpstr>
      <vt:lpstr>ΠΡΟΣΛΗΨΗ ΚΑΙ ΔΑΠΑΝΗ ΕΝΕΡΓΕΙΑΣ  Παπασταμάτη Αργυρώ Καθηγήτρια Οικιακής Οικονομίας &amp; Οικολογίας</vt:lpstr>
      <vt:lpstr>ΕΝΕΡΓΕΙΑ</vt:lpstr>
      <vt:lpstr>ΟΙ ΑΝΑΓΚΕΣ ΤΟΥ ΟΡΓΑΝΙΣΜΟΥ ΣΕ ΕΝΕΡΓΕΙΑ</vt:lpstr>
      <vt:lpstr>ΜΟΝΑΔΕΣ ΜΕΤΡΗΣΗΣ ΤΗΣ ΕΝΕΡΓΕΙΑΣ</vt:lpstr>
      <vt:lpstr>ΕΝΕΡΓΕΙΑ ΤΩΝ ΘΡΕΠΤΙΚΩΝ ΣΥΣΤΑΤΙΚΩΝ</vt:lpstr>
      <vt:lpstr>Πως υπολογίζουμε την ενέργεια που δίνουν οι τροφές;</vt:lpstr>
      <vt:lpstr>Κατηγορίες ημερήσιων ενεργειακών αναγκών του οργανισμού</vt:lpstr>
      <vt:lpstr>Τι είναι ο Βασικός Μεταβολισμός</vt:lpstr>
      <vt:lpstr>Παράγοντες που επηρεάζουν τον Βασικό Μεταβολισμό:</vt:lpstr>
      <vt:lpstr>Η φυσική δραστηριότητα</vt:lpstr>
      <vt:lpstr>Φυσική δραστηριότητα/Δαπάνη     ενέργειας (kcal ανα ώρα)</vt:lpstr>
      <vt:lpstr>Συνολικές καθημερινές ανάγκες σε ενέργεια</vt:lpstr>
      <vt:lpstr>Συνολικές καθημερινές ανάγκες σε ενέργεια κατά μέσο όρο:</vt:lpstr>
      <vt:lpstr>Ενεργειακό ισοζύγιο  &amp; Σωματικό βάρος</vt:lpstr>
      <vt:lpstr>Ουδέτερο Ενεργειακό Ισοζύγιο</vt:lpstr>
      <vt:lpstr>Θετικό Ενεργειακό Ισοζύγιο</vt:lpstr>
      <vt:lpstr>Αρνητικό Ενεργειακό Ισοζύγιο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ΠΡΟΣΛΗΨΗ ΚΑΙ ΔΑΠΑΝΗ ΕΝΕΡΓΕΙΑΣ  Παπασταμάτη Αργυρώ Καθηγήτρια Οικιακής Οικονομίας &amp; Οικολογίας</dc:title>
  <dc:creator>Χρήστης των Windows</dc:creator>
  <cp:lastModifiedBy>user</cp:lastModifiedBy>
  <cp:revision>1</cp:revision>
  <dcterms:created xsi:type="dcterms:W3CDTF">2018-05-26T05:50:22Z</dcterms:created>
  <dcterms:modified xsi:type="dcterms:W3CDTF">2021-05-18T18:36:01Z</dcterms:modified>
</cp:coreProperties>
</file>