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2853615-BFDE-46DE-814C-47EC6EF6D371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2853615-BFDE-46DE-814C-47EC6EF6D371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2853615-BFDE-46DE-814C-47EC6EF6D371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2853615-BFDE-46DE-814C-47EC6EF6D371}" type="datetimeFigureOut">
              <a:rPr lang="el-GR" smtClean="0"/>
              <a:t>19/10/2023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99592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Υποκατάσταση της οικογένειας</a:t>
            </a:r>
            <a:endParaRPr lang="el-GR" dirty="0"/>
          </a:p>
        </p:txBody>
      </p:sp>
      <p:pic>
        <p:nvPicPr>
          <p:cNvPr id="1026" name="Picture 2" descr="C:\Users\user\AppData\Local\Microsoft\Windows\INetCache\IE\3XKAJWHA\Family_Silhouett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647" y="2996952"/>
            <a:ext cx="2304256" cy="2342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17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27584" y="894523"/>
            <a:ext cx="7556376" cy="1470025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Υποκατάσταση της οικογένειας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87624" y="3140968"/>
            <a:ext cx="6840760" cy="2448272"/>
          </a:xfrm>
        </p:spPr>
        <p:txBody>
          <a:bodyPr>
            <a:normAutofit fontScale="92500"/>
          </a:bodyPr>
          <a:lstStyle/>
          <a:p>
            <a:endParaRPr lang="el-GR" b="1" dirty="0" smtClean="0">
              <a:solidFill>
                <a:srgbClr val="00B050"/>
              </a:solidFill>
            </a:endParaRPr>
          </a:p>
          <a:p>
            <a:pPr algn="l"/>
            <a:r>
              <a:rPr lang="el-GR" b="1" dirty="0">
                <a:solidFill>
                  <a:srgbClr val="00B050"/>
                </a:solidFill>
              </a:rPr>
              <a:t>•	η </a:t>
            </a:r>
            <a:r>
              <a:rPr lang="el-GR" b="1" u="sng" dirty="0">
                <a:solidFill>
                  <a:srgbClr val="C00000"/>
                </a:solidFill>
              </a:rPr>
              <a:t>απασχόληση</a:t>
            </a:r>
            <a:r>
              <a:rPr lang="el-GR" b="1" dirty="0">
                <a:solidFill>
                  <a:srgbClr val="00B050"/>
                </a:solidFill>
              </a:rPr>
              <a:t> και των δύο γονέων έξω από το σπίτι και ειδικότερα της μητέρας</a:t>
            </a:r>
          </a:p>
          <a:p>
            <a:pPr algn="l"/>
            <a:r>
              <a:rPr lang="el-GR" b="1" dirty="0">
                <a:solidFill>
                  <a:srgbClr val="00B050"/>
                </a:solidFill>
              </a:rPr>
              <a:t>•	η </a:t>
            </a:r>
            <a:r>
              <a:rPr lang="el-GR" b="1" u="sng" dirty="0">
                <a:solidFill>
                  <a:srgbClr val="C00000"/>
                </a:solidFill>
              </a:rPr>
              <a:t>αδυναμία</a:t>
            </a:r>
            <a:r>
              <a:rPr lang="el-GR" b="1" dirty="0">
                <a:solidFill>
                  <a:srgbClr val="00B050"/>
                </a:solidFill>
              </a:rPr>
              <a:t> των γονέων να αναθρέψουν τα παιδιά τους (π.χ. για οικονομικούς λόγους)</a:t>
            </a:r>
          </a:p>
          <a:p>
            <a:pPr algn="l"/>
            <a:r>
              <a:rPr lang="el-GR" b="1" dirty="0">
                <a:solidFill>
                  <a:srgbClr val="00B050"/>
                </a:solidFill>
              </a:rPr>
              <a:t>•	η </a:t>
            </a:r>
            <a:r>
              <a:rPr lang="el-GR" b="1" u="sng" dirty="0">
                <a:solidFill>
                  <a:srgbClr val="C00000"/>
                </a:solidFill>
              </a:rPr>
              <a:t>απώλεια</a:t>
            </a:r>
            <a:r>
              <a:rPr lang="el-GR" b="1" dirty="0">
                <a:solidFill>
                  <a:srgbClr val="00B050"/>
                </a:solidFill>
              </a:rPr>
              <a:t> του ενός ή και των δύο γονέων.</a:t>
            </a:r>
          </a:p>
          <a:p>
            <a:pPr algn="l"/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2699792" y="2564904"/>
            <a:ext cx="3384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l-GR" sz="5400" b="1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Λόγοι</a:t>
            </a:r>
            <a:endParaRPr lang="el-GR" sz="5400" b="1" dirty="0">
              <a:ln w="24500" cmpd="dbl">
                <a:solidFill>
                  <a:srgbClr val="C0504D">
                    <a:shade val="85000"/>
                    <a:satMod val="155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C0504D">
                      <a:tint val="10000"/>
                      <a:satMod val="155000"/>
                    </a:srgbClr>
                  </a:gs>
                  <a:gs pos="60000">
                    <a:srgbClr val="C0504D">
                      <a:tint val="30000"/>
                      <a:satMod val="155000"/>
                    </a:srgbClr>
                  </a:gs>
                  <a:gs pos="100000">
                    <a:srgbClr val="C0504D">
                      <a:tint val="73000"/>
                      <a:satMod val="155000"/>
                    </a:srgb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81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Υποκατάσταση της οικογένειας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259632" y="3212976"/>
            <a:ext cx="6728792" cy="2520280"/>
          </a:xfrm>
        </p:spPr>
        <p:txBody>
          <a:bodyPr/>
          <a:lstStyle/>
          <a:p>
            <a:r>
              <a:rPr lang="el-GR" b="1" dirty="0">
                <a:solidFill>
                  <a:srgbClr val="002060"/>
                </a:solidFill>
              </a:rPr>
              <a:t>Είδη </a:t>
            </a:r>
            <a:r>
              <a:rPr lang="el-GR" b="1" dirty="0" smtClean="0">
                <a:solidFill>
                  <a:srgbClr val="002060"/>
                </a:solidFill>
              </a:rPr>
              <a:t>υποκατάστασης</a:t>
            </a:r>
          </a:p>
          <a:p>
            <a:endParaRPr lang="el-GR" b="1" dirty="0" smtClean="0">
              <a:solidFill>
                <a:srgbClr val="002060"/>
              </a:solidFill>
            </a:endParaRPr>
          </a:p>
          <a:p>
            <a:r>
              <a:rPr lang="el-GR" b="1" dirty="0" smtClean="0">
                <a:solidFill>
                  <a:srgbClr val="002060"/>
                </a:solidFill>
              </a:rPr>
              <a:t>→ ολική</a:t>
            </a:r>
          </a:p>
          <a:p>
            <a:r>
              <a:rPr lang="el-GR" b="1" dirty="0">
                <a:solidFill>
                  <a:srgbClr val="002060"/>
                </a:solidFill>
              </a:rPr>
              <a:t>→</a:t>
            </a:r>
            <a:r>
              <a:rPr lang="el-GR" b="1" dirty="0" smtClean="0">
                <a:solidFill>
                  <a:srgbClr val="002060"/>
                </a:solidFill>
              </a:rPr>
              <a:t> </a:t>
            </a:r>
            <a:r>
              <a:rPr lang="el-GR" b="1" dirty="0">
                <a:solidFill>
                  <a:srgbClr val="002060"/>
                </a:solidFill>
              </a:rPr>
              <a:t>μερική</a:t>
            </a:r>
          </a:p>
        </p:txBody>
      </p:sp>
    </p:spTree>
    <p:extLst>
      <p:ext uri="{BB962C8B-B14F-4D97-AF65-F5344CB8AC3E}">
        <p14:creationId xmlns:p14="http://schemas.microsoft.com/office/powerpoint/2010/main" val="1277398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Υποκατάσταση της οικογένειας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624736" cy="3096344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rgbClr val="002060"/>
                </a:solidFill>
              </a:rPr>
              <a:t>Παραδείγματα ολικής υποκατάστασης:</a:t>
            </a:r>
            <a:endParaRPr lang="el-GR" dirty="0">
              <a:solidFill>
                <a:srgbClr val="00206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l-GR" b="1" u="sng" dirty="0">
                <a:solidFill>
                  <a:srgbClr val="00B050"/>
                </a:solidFill>
              </a:rPr>
              <a:t>η</a:t>
            </a:r>
            <a:r>
              <a:rPr lang="el-GR" b="1" u="sng" dirty="0" smtClean="0">
                <a:solidFill>
                  <a:srgbClr val="00B050"/>
                </a:solidFill>
              </a:rPr>
              <a:t> </a:t>
            </a:r>
            <a:r>
              <a:rPr lang="el-GR" b="1" u="sng" dirty="0">
                <a:solidFill>
                  <a:srgbClr val="00B050"/>
                </a:solidFill>
              </a:rPr>
              <a:t>υιοθεσία</a:t>
            </a:r>
            <a:r>
              <a:rPr lang="el-GR" b="1" dirty="0" smtClean="0">
                <a:solidFill>
                  <a:srgbClr val="00B050"/>
                </a:solidFill>
              </a:rPr>
              <a:t>,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u="sng" dirty="0">
                <a:solidFill>
                  <a:srgbClr val="00B050"/>
                </a:solidFill>
              </a:rPr>
              <a:t>η αναδοχή</a:t>
            </a:r>
            <a:r>
              <a:rPr lang="el-GR" b="1" dirty="0" smtClean="0">
                <a:solidFill>
                  <a:srgbClr val="00B050"/>
                </a:solidFill>
              </a:rPr>
              <a:t>,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u="sng" dirty="0">
                <a:solidFill>
                  <a:srgbClr val="00B050"/>
                </a:solidFill>
              </a:rPr>
              <a:t>τα ιδρύματα </a:t>
            </a:r>
            <a:r>
              <a:rPr lang="el-GR" b="1" dirty="0">
                <a:solidFill>
                  <a:srgbClr val="00B050"/>
                </a:solidFill>
              </a:rPr>
              <a:t>παιδικής μέριμνας ή τα ιδρύματα οικογενειακής στήριξης και προστασίας 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9780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Υποκατάσταση της οικογένειας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87624" y="2924944"/>
            <a:ext cx="6552728" cy="2808312"/>
          </a:xfrm>
        </p:spPr>
        <p:txBody>
          <a:bodyPr>
            <a:normAutofit/>
          </a:bodyPr>
          <a:lstStyle/>
          <a:p>
            <a:pPr algn="l"/>
            <a:r>
              <a:rPr lang="el-GR" b="1" dirty="0">
                <a:solidFill>
                  <a:srgbClr val="002060"/>
                </a:solidFill>
              </a:rPr>
              <a:t>Παραδείγματα μερικής υποκατάστασης:</a:t>
            </a:r>
            <a:endParaRPr lang="el-GR" dirty="0">
              <a:solidFill>
                <a:srgbClr val="00206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l-GR" b="1" dirty="0">
                <a:solidFill>
                  <a:srgbClr val="00B050"/>
                </a:solidFill>
              </a:rPr>
              <a:t>ο</a:t>
            </a:r>
            <a:r>
              <a:rPr lang="el-GR" b="1" dirty="0" smtClean="0">
                <a:solidFill>
                  <a:srgbClr val="00B050"/>
                </a:solidFill>
              </a:rPr>
              <a:t>ι </a:t>
            </a:r>
            <a:r>
              <a:rPr lang="el-GR" b="1" dirty="0">
                <a:solidFill>
                  <a:srgbClr val="00B050"/>
                </a:solidFill>
              </a:rPr>
              <a:t>συγγενείς </a:t>
            </a:r>
            <a:endParaRPr lang="el-GR" b="1" dirty="0" smtClean="0">
              <a:solidFill>
                <a:srgbClr val="00B05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l-GR" b="1" dirty="0" smtClean="0">
              <a:solidFill>
                <a:srgbClr val="00B05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>
                <a:solidFill>
                  <a:srgbClr val="00B050"/>
                </a:solidFill>
              </a:rPr>
              <a:t>οι παιδικοί </a:t>
            </a:r>
            <a:r>
              <a:rPr lang="el-GR" b="1" dirty="0" smtClean="0">
                <a:solidFill>
                  <a:srgbClr val="00B050"/>
                </a:solidFill>
              </a:rPr>
              <a:t>σταθμοί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l-GR" b="1" dirty="0" smtClean="0">
              <a:solidFill>
                <a:srgbClr val="00B050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>
                <a:solidFill>
                  <a:srgbClr val="00B050"/>
                </a:solidFill>
              </a:rPr>
              <a:t>νταντά </a:t>
            </a:r>
          </a:p>
          <a:p>
            <a:endParaRPr lang="el-G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721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ινέζα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Πινέζα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ινέζ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</TotalTime>
  <Words>59</Words>
  <Application>Microsoft Office PowerPoint</Application>
  <PresentationFormat>Προβολή στην οθόνη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Πινέζα</vt:lpstr>
      <vt:lpstr>Υποκατάσταση της οικογένειας</vt:lpstr>
      <vt:lpstr>Υποκατάσταση της οικογένειας</vt:lpstr>
      <vt:lpstr>Υποκατάσταση της οικογένειας</vt:lpstr>
      <vt:lpstr>Υποκατάσταση της οικογένειας</vt:lpstr>
      <vt:lpstr>Υποκατάσταση της οικογένειας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Υποκατάσταση της οικογένειας</dc:title>
  <dc:creator>user</dc:creator>
  <cp:lastModifiedBy>user</cp:lastModifiedBy>
  <cp:revision>2</cp:revision>
  <dcterms:created xsi:type="dcterms:W3CDTF">2023-10-19T06:56:29Z</dcterms:created>
  <dcterms:modified xsi:type="dcterms:W3CDTF">2023-10-19T07:17:44Z</dcterms:modified>
</cp:coreProperties>
</file>