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1983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pn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patat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0826" y="4929198"/>
            <a:ext cx="1435235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avocado_voutyro_w400h400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7290" y="4786322"/>
            <a:ext cx="1571636" cy="15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785786" y="1785926"/>
            <a:ext cx="7786742" cy="478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l-GR" b="1">
                <a:solidFill>
                  <a:srgbClr val="FF0000"/>
                </a:solidFill>
              </a:rPr>
              <a:t>Στην ομάδα αυτή ανήκουν:</a:t>
            </a:r>
            <a:endParaRPr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l-GR" b="1">
                <a:solidFill>
                  <a:schemeClr val="dk1"/>
                </a:solidFill>
              </a:rPr>
              <a:t>Όλα τα </a:t>
            </a:r>
            <a:r>
              <a:rPr lang="el-GR" b="1">
                <a:solidFill>
                  <a:srgbClr val="FF0000"/>
                </a:solidFill>
              </a:rPr>
              <a:t>φρούτα</a:t>
            </a:r>
            <a:r>
              <a:rPr lang="el-GR" b="1">
                <a:solidFill>
                  <a:schemeClr val="dk1"/>
                </a:solidFill>
              </a:rPr>
              <a:t> εκτός από το </a:t>
            </a:r>
            <a:r>
              <a:rPr lang="el-GR" b="1">
                <a:solidFill>
                  <a:srgbClr val="1BA158"/>
                </a:solidFill>
              </a:rPr>
              <a:t>αβοκάντο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l-GR" b="1">
                <a:solidFill>
                  <a:schemeClr val="dk1"/>
                </a:solidFill>
              </a:rPr>
              <a:t>και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l-GR" b="1">
                <a:solidFill>
                  <a:schemeClr val="dk1"/>
                </a:solidFill>
              </a:rPr>
              <a:t>όλα τα </a:t>
            </a:r>
            <a:r>
              <a:rPr lang="el-GR" b="1">
                <a:solidFill>
                  <a:srgbClr val="FF0000"/>
                </a:solidFill>
              </a:rPr>
              <a:t>λαχανικά</a:t>
            </a:r>
            <a:r>
              <a:rPr lang="el-GR" b="1">
                <a:solidFill>
                  <a:schemeClr val="dk1"/>
                </a:solidFill>
              </a:rPr>
              <a:t> εκτός από την </a:t>
            </a:r>
            <a:r>
              <a:rPr lang="el-GR" b="1">
                <a:solidFill>
                  <a:srgbClr val="E36C09"/>
                </a:solidFill>
              </a:rPr>
              <a:t>πατάτα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b="1">
              <a:solidFill>
                <a:srgbClr val="FF0000"/>
              </a:solidFill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1643042" y="357166"/>
            <a:ext cx="585791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ΦΡΟΥΤΑ ΚΑΙ ΛΑΧΑΝΙΚΑ</a:t>
            </a:r>
            <a:endParaRPr sz="44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3" descr="unname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720" y="500042"/>
            <a:ext cx="1214446" cy="75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zucchini-572542_960_72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36645" y="357167"/>
            <a:ext cx="1393041" cy="9286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3"/>
          <p:cNvCxnSpPr/>
          <p:nvPr/>
        </p:nvCxnSpPr>
        <p:spPr>
          <a:xfrm>
            <a:off x="1214414" y="5000636"/>
            <a:ext cx="1857388" cy="107157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91" name="Google Shape;91;p13"/>
          <p:cNvCxnSpPr/>
          <p:nvPr/>
        </p:nvCxnSpPr>
        <p:spPr>
          <a:xfrm flipH="1">
            <a:off x="6286512" y="5143512"/>
            <a:ext cx="1857388" cy="857256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92" name="Google Shape;92;p13"/>
          <p:cNvCxnSpPr/>
          <p:nvPr/>
        </p:nvCxnSpPr>
        <p:spPr>
          <a:xfrm flipH="1">
            <a:off x="1142976" y="5000636"/>
            <a:ext cx="1928826" cy="107157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93" name="Google Shape;93;p13"/>
          <p:cNvCxnSpPr/>
          <p:nvPr/>
        </p:nvCxnSpPr>
        <p:spPr>
          <a:xfrm>
            <a:off x="6357950" y="5143512"/>
            <a:ext cx="1785950" cy="857256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/>
          <p:nvPr/>
        </p:nvSpPr>
        <p:spPr>
          <a:xfrm>
            <a:off x="428596" y="857232"/>
            <a:ext cx="7929618" cy="112871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BA1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1"/>
          </p:nvPr>
        </p:nvSpPr>
        <p:spPr>
          <a:xfrm>
            <a:off x="642910" y="1000108"/>
            <a:ext cx="8215370" cy="564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l-GR" b="1"/>
              <a:t> Η συνιστώμενη ποσότητα φρούτων και λαχανικών είναι </a:t>
            </a:r>
            <a:r>
              <a:rPr lang="el-GR" b="1">
                <a:solidFill>
                  <a:srgbClr val="C00000"/>
                </a:solidFill>
              </a:rPr>
              <a:t>5 μερίδες </a:t>
            </a:r>
            <a:r>
              <a:rPr lang="el-GR" b="1"/>
              <a:t>την ημέρα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l-GR" sz="2800" b="1">
                <a:solidFill>
                  <a:srgbClr val="C00000"/>
                </a:solidFill>
              </a:rPr>
              <a:t>Μια μερίδα φρούτων ή λαχανικών αντιστοιχεί σε:</a:t>
            </a:r>
            <a:endParaRPr sz="2800" b="1">
              <a:solidFill>
                <a:srgbClr val="C0000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solidFill>
                <a:srgbClr val="C00000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1BA158"/>
              </a:buClr>
              <a:buSzPts val="2400"/>
              <a:buChar char="•"/>
            </a:pPr>
            <a:r>
              <a:rPr lang="el-GR" sz="2400" b="1">
                <a:solidFill>
                  <a:srgbClr val="1BA158"/>
                </a:solidFill>
              </a:rPr>
              <a:t>2 κουταλιές </a:t>
            </a:r>
            <a:r>
              <a:rPr lang="el-GR" sz="2400" b="1"/>
              <a:t>της σούπας βρασμένα λαχανικά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1BA158"/>
              </a:buClr>
              <a:buSzPts val="2400"/>
              <a:buChar char="•"/>
            </a:pPr>
            <a:r>
              <a:rPr lang="el-GR" sz="2400" b="1">
                <a:solidFill>
                  <a:srgbClr val="1BA158"/>
                </a:solidFill>
              </a:rPr>
              <a:t>1 μπολ </a:t>
            </a:r>
            <a:r>
              <a:rPr lang="el-GR" sz="2400" b="1"/>
              <a:t>σαλάτα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1BA158"/>
              </a:buClr>
              <a:buSzPts val="2400"/>
              <a:buChar char="•"/>
            </a:pPr>
            <a:r>
              <a:rPr lang="el-GR" sz="2400" b="1">
                <a:solidFill>
                  <a:srgbClr val="1BA158"/>
                </a:solidFill>
              </a:rPr>
              <a:t>1 μέτριο φρούτο</a:t>
            </a:r>
            <a:r>
              <a:rPr lang="el-GR" sz="2400" b="1"/>
              <a:t>, όπως μήλο ή πορτοκάλι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1BA158"/>
              </a:buClr>
              <a:buSzPts val="2400"/>
              <a:buChar char="•"/>
            </a:pPr>
            <a:r>
              <a:rPr lang="el-GR" sz="2400" b="1">
                <a:solidFill>
                  <a:srgbClr val="1BA158"/>
                </a:solidFill>
              </a:rPr>
              <a:t>2 μικρότερα φρούτα</a:t>
            </a:r>
            <a:r>
              <a:rPr lang="el-GR" sz="2400" b="1"/>
              <a:t>, όπως μανταρίνια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1BA158"/>
              </a:buClr>
              <a:buSzPts val="2400"/>
              <a:buChar char="•"/>
            </a:pPr>
            <a:r>
              <a:rPr lang="el-GR" sz="2400" b="1">
                <a:solidFill>
                  <a:srgbClr val="1BA158"/>
                </a:solidFill>
              </a:rPr>
              <a:t>1 φλιτζάνι μικρά φρούτα</a:t>
            </a:r>
            <a:r>
              <a:rPr lang="el-GR" sz="2400" b="1"/>
              <a:t>, όπως φράουλες ή κεράσια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1BA158"/>
              </a:buClr>
              <a:buSzPts val="2400"/>
              <a:buChar char="•"/>
            </a:pPr>
            <a:r>
              <a:rPr lang="el-GR" sz="2400" b="1">
                <a:solidFill>
                  <a:srgbClr val="1BA158"/>
                </a:solidFill>
              </a:rPr>
              <a:t>1 κουταλιά της σούπας </a:t>
            </a:r>
            <a:r>
              <a:rPr lang="el-GR" sz="2400" b="1"/>
              <a:t>ξεραμένα φρούτα( π .χ δαμάσκηνα)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1BA158"/>
              </a:buClr>
              <a:buSzPts val="2400"/>
              <a:buChar char="•"/>
            </a:pPr>
            <a:r>
              <a:rPr lang="el-GR" sz="2400" b="1">
                <a:solidFill>
                  <a:srgbClr val="1BA158"/>
                </a:solidFill>
              </a:rPr>
              <a:t>1 ποτήρι </a:t>
            </a:r>
            <a:r>
              <a:rPr lang="el-GR" sz="2400" b="1"/>
              <a:t>φυσικό χυμό φρούτων</a:t>
            </a:r>
            <a:endParaRPr sz="2400" b="1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C00000"/>
              </a:solidFill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1643042" y="142852"/>
            <a:ext cx="53451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ΦΡΟΥΤΑ ΚΑΙ ΛΑΧΑΝΙΚΑ</a:t>
            </a:r>
            <a:endParaRPr sz="4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 descr="frout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61283"/>
            <a:ext cx="8858312" cy="658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8736"/>
            <a:ext cx="8543956" cy="521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l-GR" b="1">
                <a:solidFill>
                  <a:srgbClr val="C00000"/>
                </a:solidFill>
              </a:rPr>
              <a:t>Κατηγορίες φρούτων</a:t>
            </a: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rgbClr val="C00000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l-GR" sz="2400" b="1">
                <a:solidFill>
                  <a:srgbClr val="C00000"/>
                </a:solidFill>
              </a:rPr>
              <a:t>Πυρηνόκαρπα: </a:t>
            </a:r>
            <a:r>
              <a:rPr lang="el-GR" sz="2400" b="1"/>
              <a:t>έχουν ένα κουκούτσι στον πυρήνα τους, όπως τα κεράσια, τα βερίκοκα, τα ροδάκινα, τα δαμάσκηνα. 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</p:txBody>
      </p:sp>
      <p:sp>
        <p:nvSpPr>
          <p:cNvPr id="99" name="Google Shape;99;p14"/>
          <p:cNvSpPr/>
          <p:nvPr/>
        </p:nvSpPr>
        <p:spPr>
          <a:xfrm>
            <a:off x="1785918" y="285728"/>
            <a:ext cx="52864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ΦΡΟΥΤΑ ΚΑΙ ΛΑΧΑΝΙΚΑ</a:t>
            </a:r>
            <a:endParaRPr sz="36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4" descr="618 Κεράσ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34" y="285728"/>
            <a:ext cx="1357322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01dc730c21ae83313de2d9156908c6354f0eeb5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0430" y="3643314"/>
            <a:ext cx="2214578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rodakin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12" y="4500570"/>
            <a:ext cx="2351661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beautylabthestore-protes-yles-kokoi-gia-scrub-apricot-150gr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910" y="4214818"/>
            <a:ext cx="2357430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285720" y="1285860"/>
            <a:ext cx="8643998" cy="528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l-GR" b="1">
                <a:solidFill>
                  <a:srgbClr val="C00000"/>
                </a:solidFill>
              </a:rPr>
              <a:t>Κατηγορίες φρούτων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C00000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l-GR" sz="2400" b="1">
                <a:solidFill>
                  <a:srgbClr val="C00000"/>
                </a:solidFill>
              </a:rPr>
              <a:t>Γιγαρτόκαρπα: </a:t>
            </a:r>
            <a:r>
              <a:rPr lang="el-GR" sz="2400" b="1"/>
              <a:t>έχουν θήκες με κουκούτσια στον πυρήνα τους,       όπως τα μήλα, τα αχλάδια και τα κυδώνια.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1785918" y="214290"/>
            <a:ext cx="54292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ΦΡΟΥΤΑ ΚΑΙ ΛΑΧΑΝΙΚΑ</a:t>
            </a:r>
            <a:endParaRPr sz="4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 descr="achladia-kristallia-49-1032-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72" y="3357562"/>
            <a:ext cx="2441001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apple-696x46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6182" y="4643446"/>
            <a:ext cx="2464611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Quitte-1404x105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9388" y="3286124"/>
            <a:ext cx="2186613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Appl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00958" y="142852"/>
            <a:ext cx="1276334" cy="9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198291_b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7158" y="214290"/>
            <a:ext cx="1071570" cy="877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214282" y="1428736"/>
            <a:ext cx="8786874" cy="507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l-GR" b="1">
                <a:solidFill>
                  <a:srgbClr val="C00000"/>
                </a:solidFill>
              </a:rPr>
              <a:t>Κατηγορίες φρούτων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C00000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l-GR" sz="2400" b="1">
                <a:solidFill>
                  <a:srgbClr val="C00000"/>
                </a:solidFill>
              </a:rPr>
              <a:t>Εσπεριδοειδή: </a:t>
            </a:r>
            <a:r>
              <a:rPr lang="el-GR" sz="2400" b="1"/>
              <a:t>τα πορτοκάλια, τα μανταρίνια, τα λεμόνια και τα γρέιπ φρούτ.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2000232" y="142852"/>
            <a:ext cx="53451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ΦΡΟΥΤΑ ΚΑΙ ΛΑΧΑΝΙΚΑ</a:t>
            </a:r>
            <a:endParaRPr sz="4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6" descr="unnam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96" y="500042"/>
            <a:ext cx="1146552" cy="71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4695cb3b19cbf906e45dac0da0913068_X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596" y="3929066"/>
            <a:ext cx="2568558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lemonia-vio-ellhnika-greek-bi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7620" y="3857628"/>
            <a:ext cx="2000244" cy="200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 descr="gp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9388" y="4000504"/>
            <a:ext cx="2422538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portokalia-valentsia-krhths-vio-greek-bio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43834" y="142852"/>
            <a:ext cx="1250144" cy="1214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142844" y="1600200"/>
            <a:ext cx="8858312" cy="5114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l-GR" b="1">
                <a:solidFill>
                  <a:srgbClr val="C00000"/>
                </a:solidFill>
              </a:rPr>
              <a:t>Κατηγορίες φρούτων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l-GR" sz="2400" b="1">
                <a:solidFill>
                  <a:srgbClr val="C00000"/>
                </a:solidFill>
              </a:rPr>
              <a:t>Εξωτικά: </a:t>
            </a:r>
            <a:r>
              <a:rPr lang="el-GR" sz="2400" b="1"/>
              <a:t>καρπούζι, πεπόνι, σύκο, σταφύλι, φράουλα, μπανάνα, ανανάς, ρόδι, μούρα, ακτινίδιο.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131" name="Google Shape;131;p17"/>
          <p:cNvSpPr/>
          <p:nvPr/>
        </p:nvSpPr>
        <p:spPr>
          <a:xfrm>
            <a:off x="1928794" y="357166"/>
            <a:ext cx="53451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ΦΡΟΥΤΑ ΚΑΙ ΛΑΧΑΝΙΚΑ</a:t>
            </a:r>
            <a:endParaRPr sz="4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7" descr="anana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2264" y="3143248"/>
            <a:ext cx="2000232" cy="11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 descr="Bananas-1024x68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282" y="214290"/>
            <a:ext cx="1430192" cy="953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 descr="d623bdecd245566b782f82bab8e19cf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786" y="3214686"/>
            <a:ext cx="1666887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galia-fi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26336" y="214290"/>
            <a:ext cx="1149374" cy="9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stafulia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14678" y="3214686"/>
            <a:ext cx="2832007" cy="158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 descr="unnam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5786" y="4929198"/>
            <a:ext cx="1500198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 descr="watermelon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72264" y="4929198"/>
            <a:ext cx="2143140" cy="1424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 descr="depositphotos_12111170-stock-photo-whole-kiwi-fruit-and-his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00430" y="4929198"/>
            <a:ext cx="2214558" cy="1621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214282" y="1214422"/>
            <a:ext cx="8786874" cy="55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l-GR"/>
              <a:t>  </a:t>
            </a:r>
            <a:r>
              <a:rPr lang="el-GR" b="1">
                <a:solidFill>
                  <a:srgbClr val="C00000"/>
                </a:solidFill>
              </a:rPr>
              <a:t>Κατηγορίες λαχανικών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l-GR" sz="2400" b="1">
                <a:solidFill>
                  <a:srgbClr val="C00000"/>
                </a:solidFill>
              </a:rPr>
              <a:t>Πράσινα φυλλώδη λαχανικά</a:t>
            </a:r>
            <a:r>
              <a:rPr lang="el-GR" sz="2400" b="1"/>
              <a:t>: μαρούλι, σπανάκι, ραδίκια, βλίτα, σέσκουλα, μαϊντανός, σέλινο, άνηθος, δυόσμος.    </a:t>
            </a:r>
            <a:endParaRPr sz="2400" b="1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145" name="Google Shape;145;p18"/>
          <p:cNvSpPr/>
          <p:nvPr/>
        </p:nvSpPr>
        <p:spPr>
          <a:xfrm>
            <a:off x="1928794" y="285728"/>
            <a:ext cx="53451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ΦΡΟΥΤΑ ΚΑΙ ΛΑΧΑΝΙΚΑ</a:t>
            </a:r>
            <a:endParaRPr sz="4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8" descr="spanaki-ellad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140" y="4714860"/>
            <a:ext cx="2214578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 descr="zachariasandfriendsparlsey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10" y="4929198"/>
            <a:ext cx="2348582" cy="150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 descr="Μαρούλι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0892" y="2714620"/>
            <a:ext cx="2018900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 descr="Φρέσκος-Βιολογικός-Άνηθος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819990">
            <a:off x="481356" y="126743"/>
            <a:ext cx="1150710" cy="105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depositphotos_9058632-stock-photo-leaves-chard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8596" y="2714620"/>
            <a:ext cx="2696904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descr="EKRR-lKU4AAJArK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71868" y="3857628"/>
            <a:ext cx="2697775" cy="150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body" idx="1"/>
          </p:nvPr>
        </p:nvSpPr>
        <p:spPr>
          <a:xfrm>
            <a:off x="285720" y="1600200"/>
            <a:ext cx="8715436" cy="5043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l-GR" b="1">
                <a:solidFill>
                  <a:srgbClr val="C00000"/>
                </a:solidFill>
              </a:rPr>
              <a:t>Κατηγορίες λαχανικών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l-GR" sz="2400" b="1">
                <a:solidFill>
                  <a:srgbClr val="C00000"/>
                </a:solidFill>
              </a:rPr>
              <a:t>Φρουτώδη λαχανικά: </a:t>
            </a:r>
            <a:r>
              <a:rPr lang="el-GR" sz="2400" b="1"/>
              <a:t>ντομάτα, αγγούρι, πιπεριά.</a:t>
            </a:r>
            <a:endParaRPr sz="240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2000232" y="214290"/>
            <a:ext cx="53451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ΦΡΟΥΤΑ ΚΑΙ ΛΑΧΑΝΙΚΑ</a:t>
            </a:r>
            <a:endParaRPr sz="4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9" descr="ntomata-thumb-lar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566" y="4786322"/>
            <a:ext cx="2861104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 descr="piper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0760" y="4286256"/>
            <a:ext cx="2571768" cy="234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 descr="164155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3240" y="2928934"/>
            <a:ext cx="3158976" cy="1776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body" idx="1"/>
          </p:nvPr>
        </p:nvSpPr>
        <p:spPr>
          <a:xfrm>
            <a:off x="214282" y="1500174"/>
            <a:ext cx="8715436" cy="514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l-GR" b="1">
                <a:solidFill>
                  <a:srgbClr val="C00000"/>
                </a:solidFill>
              </a:rPr>
              <a:t>Κατηγορίες λαχανικών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l-GR" sz="2400" b="1">
                <a:solidFill>
                  <a:srgbClr val="C00000"/>
                </a:solidFill>
              </a:rPr>
              <a:t>Ζαρζαβατικά: </a:t>
            </a:r>
            <a:r>
              <a:rPr lang="el-GR" sz="2400" b="1"/>
              <a:t>μπρόκολο, κουνουπίδι, καρότα, παντζάρια, μελιτζάνες, κολοκυθάκια, σκόρδα, κρεμμύδια. </a:t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1857356" y="357166"/>
            <a:ext cx="53451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ΦΡΟΥΤΑ ΚΑΙ ΛΑΧΑΝΙΚΑ</a:t>
            </a:r>
            <a:endParaRPr sz="4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0" descr="Broccol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48" y="4929198"/>
            <a:ext cx="1428760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 descr="t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72" y="3143248"/>
            <a:ext cx="1634317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 descr="192321_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3306" y="3071810"/>
            <a:ext cx="156092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 descr="198037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29454" y="4786322"/>
            <a:ext cx="1490659" cy="149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 descr="skoxer766-5bedce0f8f4ed96d956e0288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57818" y="4286256"/>
            <a:ext cx="1095382" cy="93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 descr="b27dde811c21ab5cdc99999da7e88140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86182" y="5214950"/>
            <a:ext cx="1533391" cy="121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 descr="GREYZINI-F1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86578" y="2857496"/>
            <a:ext cx="1571621" cy="157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 descr="Artishok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5720" y="214290"/>
            <a:ext cx="1357322" cy="118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 descr="8311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57422" y="4286256"/>
            <a:ext cx="1285884" cy="84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body" idx="1"/>
          </p:nvPr>
        </p:nvSpPr>
        <p:spPr>
          <a:xfrm>
            <a:off x="142844" y="1285860"/>
            <a:ext cx="8858312" cy="53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lang="el-GR" sz="5100" b="1">
                <a:solidFill>
                  <a:srgbClr val="C00000"/>
                </a:solidFill>
              </a:rPr>
              <a:t>Οι ιδιότητες των φρούτων και των λαχανικών είναι:</a:t>
            </a:r>
            <a:endParaRPr sz="5100" b="1">
              <a:solidFill>
                <a:srgbClr val="C00000"/>
              </a:solidFill>
            </a:endParaRPr>
          </a:p>
          <a:p>
            <a:pPr marL="342900" lvl="0" indent="-34290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sz="4000" b="1">
                <a:latin typeface="Calibri"/>
                <a:ea typeface="Calibri"/>
                <a:cs typeface="Calibri"/>
                <a:sym typeface="Calibri"/>
              </a:rPr>
              <a:t>► αποτελούν καλή πηγή </a:t>
            </a:r>
            <a:r>
              <a:rPr lang="el-GR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βιταμινών</a:t>
            </a:r>
            <a:r>
              <a:rPr lang="el-GR" sz="4000" b="1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4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μετάλλων</a:t>
            </a:r>
            <a:r>
              <a:rPr lang="el-GR" sz="4000" b="1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4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φυτικών ινών </a:t>
            </a:r>
            <a:r>
              <a:rPr lang="el-GR" sz="4000" b="1">
                <a:latin typeface="Calibri"/>
                <a:ea typeface="Calibri"/>
                <a:cs typeface="Calibri"/>
                <a:sym typeface="Calibri"/>
              </a:rPr>
              <a:t>και </a:t>
            </a:r>
            <a:r>
              <a:rPr lang="el-GR" sz="4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αντιοξειδωτικών ουσιών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sz="4000" b="1">
                <a:latin typeface="Calibri"/>
                <a:ea typeface="Calibri"/>
                <a:cs typeface="Calibri"/>
                <a:sym typeface="Calibri"/>
              </a:rPr>
              <a:t>► έχουν </a:t>
            </a:r>
            <a:r>
              <a:rPr lang="el-GR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υψηλό βαθμό κορεσμού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sz="4000" b="1">
                <a:latin typeface="Calibri"/>
                <a:ea typeface="Calibri"/>
                <a:cs typeface="Calibri"/>
                <a:sym typeface="Calibri"/>
              </a:rPr>
              <a:t>► </a:t>
            </a:r>
            <a:r>
              <a:rPr lang="el-GR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δεν</a:t>
            </a:r>
            <a:r>
              <a:rPr lang="el-GR" sz="4000" b="1">
                <a:latin typeface="Calibri"/>
                <a:ea typeface="Calibri"/>
                <a:cs typeface="Calibri"/>
                <a:sym typeface="Calibri"/>
              </a:rPr>
              <a:t> περιέχουν λιπίδια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sz="4000" b="1">
                <a:latin typeface="Calibri"/>
                <a:ea typeface="Calibri"/>
                <a:cs typeface="Calibri"/>
                <a:sym typeface="Calibri"/>
              </a:rPr>
              <a:t>► παρέχουν </a:t>
            </a:r>
            <a:r>
              <a:rPr lang="el-GR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ελάχιστη ενέργεια</a:t>
            </a:r>
            <a:endParaRPr sz="4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1571604" y="142852"/>
            <a:ext cx="53451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ΦΡΟΥΤΑ ΚΑΙ ΛΑΧΑΝΙΚΑ</a:t>
            </a:r>
            <a:endParaRPr sz="4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1" descr="124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2198" y="4000504"/>
            <a:ext cx="2224073" cy="128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Προβολή στην οθόνη (4:3)</PresentationFormat>
  <Paragraphs>58</Paragraphs>
  <Slides>11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</cp:revision>
  <dcterms:modified xsi:type="dcterms:W3CDTF">2024-04-18T08:12:08Z</dcterms:modified>
</cp:coreProperties>
</file>