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E7CAD6-F4A3-4333-AC70-4CB50B997F04}" v="8" dt="2024-10-27T15:41:35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ny Antoniou" userId="92f30ae97728956a" providerId="LiveId" clId="{55E7CAD6-F4A3-4333-AC70-4CB50B997F04}"/>
    <pc:docChg chg="modSld">
      <pc:chgData name="Penny Antoniou" userId="92f30ae97728956a" providerId="LiveId" clId="{55E7CAD6-F4A3-4333-AC70-4CB50B997F04}" dt="2024-10-27T15:41:35.976" v="7"/>
      <pc:docMkLst>
        <pc:docMk/>
      </pc:docMkLst>
      <pc:sldChg chg="modAnim">
        <pc:chgData name="Penny Antoniou" userId="92f30ae97728956a" providerId="LiveId" clId="{55E7CAD6-F4A3-4333-AC70-4CB50B997F04}" dt="2024-10-27T15:40:11.838" v="1"/>
        <pc:sldMkLst>
          <pc:docMk/>
          <pc:sldMk cId="3391359576" sldId="256"/>
        </pc:sldMkLst>
      </pc:sldChg>
      <pc:sldChg chg="modAnim">
        <pc:chgData name="Penny Antoniou" userId="92f30ae97728956a" providerId="LiveId" clId="{55E7CAD6-F4A3-4333-AC70-4CB50B997F04}" dt="2024-10-27T15:40:25.631" v="2"/>
        <pc:sldMkLst>
          <pc:docMk/>
          <pc:sldMk cId="590659649" sldId="257"/>
        </pc:sldMkLst>
      </pc:sldChg>
      <pc:sldChg chg="modAnim">
        <pc:chgData name="Penny Antoniou" userId="92f30ae97728956a" providerId="LiveId" clId="{55E7CAD6-F4A3-4333-AC70-4CB50B997F04}" dt="2024-10-27T15:40:42.652" v="3"/>
        <pc:sldMkLst>
          <pc:docMk/>
          <pc:sldMk cId="1006870194" sldId="259"/>
        </pc:sldMkLst>
      </pc:sldChg>
      <pc:sldChg chg="modAnim">
        <pc:chgData name="Penny Antoniou" userId="92f30ae97728956a" providerId="LiveId" clId="{55E7CAD6-F4A3-4333-AC70-4CB50B997F04}" dt="2024-10-27T15:40:53.199" v="4"/>
        <pc:sldMkLst>
          <pc:docMk/>
          <pc:sldMk cId="2459618739" sldId="260"/>
        </pc:sldMkLst>
      </pc:sldChg>
      <pc:sldChg chg="modAnim">
        <pc:chgData name="Penny Antoniou" userId="92f30ae97728956a" providerId="LiveId" clId="{55E7CAD6-F4A3-4333-AC70-4CB50B997F04}" dt="2024-10-27T15:41:10.073" v="5"/>
        <pc:sldMkLst>
          <pc:docMk/>
          <pc:sldMk cId="1321054547" sldId="261"/>
        </pc:sldMkLst>
      </pc:sldChg>
      <pc:sldChg chg="modAnim">
        <pc:chgData name="Penny Antoniou" userId="92f30ae97728956a" providerId="LiveId" clId="{55E7CAD6-F4A3-4333-AC70-4CB50B997F04}" dt="2024-10-27T15:41:28.647" v="6"/>
        <pc:sldMkLst>
          <pc:docMk/>
          <pc:sldMk cId="1160090752" sldId="262"/>
        </pc:sldMkLst>
      </pc:sldChg>
      <pc:sldChg chg="modAnim">
        <pc:chgData name="Penny Antoniou" userId="92f30ae97728956a" providerId="LiveId" clId="{55E7CAD6-F4A3-4333-AC70-4CB50B997F04}" dt="2024-10-27T15:41:35.976" v="7"/>
        <pc:sldMkLst>
          <pc:docMk/>
          <pc:sldMk cId="2793729919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6D8797-2203-89F1-DFCE-522C11FE2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443856"/>
          </a:xfrm>
        </p:spPr>
        <p:txBody>
          <a:bodyPr/>
          <a:lstStyle/>
          <a:p>
            <a:pPr algn="ctr"/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  <a:highlight>
                  <a:srgbClr val="FFFF00"/>
                </a:highlight>
              </a:rPr>
              <a:t>ΤΙ ΕΙΝΑΙ ΣΥΝΤΑΓΜΑ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CFF5741-152C-2D59-3194-4BABE53D6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2900517"/>
            <a:ext cx="8791575" cy="3156154"/>
          </a:xfrm>
        </p:spPr>
        <p:txBody>
          <a:bodyPr/>
          <a:lstStyle/>
          <a:p>
            <a:r>
              <a:rPr lang="el-GR" sz="3200" b="1" dirty="0">
                <a:solidFill>
                  <a:srgbClr val="C00000"/>
                </a:solidFill>
              </a:rPr>
              <a:t>Ο θεμελιωδης νομος της Πολιτειας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pPr algn="ctr"/>
            <a:r>
              <a:rPr lang="el-GR" sz="2400" b="1" dirty="0">
                <a:solidFill>
                  <a:srgbClr val="C00000"/>
                </a:solidFill>
              </a:rPr>
              <a:t>ολοι οι νομοι της Πολιτειας πρεπει να στηριζονται στο Συνταγμα</a:t>
            </a:r>
          </a:p>
        </p:txBody>
      </p:sp>
    </p:spTree>
    <p:extLst>
      <p:ext uri="{BB962C8B-B14F-4D97-AF65-F5344CB8AC3E}">
        <p14:creationId xmlns:p14="http://schemas.microsoft.com/office/powerpoint/2010/main" val="339135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224A49-ABEC-E3B7-FA5A-2760AF847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cap="none" dirty="0">
                <a:solidFill>
                  <a:srgbClr val="C00000"/>
                </a:solidFill>
                <a:highlight>
                  <a:srgbClr val="FFFF00"/>
                </a:highlight>
              </a:rPr>
              <a:t>Βασικά χαρακτηριστικά συντάγματος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60B81D-DF64-C45D-34AF-10337C118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05781"/>
            <a:ext cx="9905999" cy="4233701"/>
          </a:xfrm>
        </p:spPr>
        <p:txBody>
          <a:bodyPr>
            <a:normAutofit fontScale="92500"/>
          </a:bodyPr>
          <a:lstStyle/>
          <a:p>
            <a:pPr algn="ctr">
              <a:buFont typeface="Wingdings" panose="05000000000000000000" pitchFamily="2" charset="2"/>
              <a:buChar char="ü"/>
            </a:pPr>
            <a:endParaRPr lang="el-GR" dirty="0"/>
          </a:p>
          <a:p>
            <a:pPr algn="ctr">
              <a:buFont typeface="Wingdings" panose="05000000000000000000" pitchFamily="2" charset="2"/>
              <a:buChar char="ü"/>
            </a:pPr>
            <a:endParaRPr lang="el-GR" dirty="0"/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sz="2800" b="1" dirty="0">
                <a:solidFill>
                  <a:srgbClr val="C00000"/>
                </a:solidFill>
              </a:rPr>
              <a:t>Ρυθμίζει την οργάνωση και τη λειτουργία της κρατικής εξουσίας</a:t>
            </a: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l-GR" sz="2800" b="1" dirty="0">
                <a:solidFill>
                  <a:srgbClr val="C00000"/>
                </a:solidFill>
              </a:rPr>
              <a:t>Κατοχυρώνει τα δικαιώματα των πολιτών και καθορίζει τις βασικές υποχρεώσεις τους</a:t>
            </a:r>
          </a:p>
        </p:txBody>
      </p:sp>
    </p:spTree>
    <p:extLst>
      <p:ext uri="{BB962C8B-B14F-4D97-AF65-F5344CB8AC3E}">
        <p14:creationId xmlns:p14="http://schemas.microsoft.com/office/powerpoint/2010/main" val="59065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785CF7-AF9E-5773-C684-60A241E4B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cap="none" dirty="0">
                <a:solidFill>
                  <a:srgbClr val="C00000"/>
                </a:solidFill>
                <a:highlight>
                  <a:srgbClr val="FFFF00"/>
                </a:highlight>
              </a:rPr>
              <a:t>Διακρίσεις συνταγμάτων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22A604-36EB-143A-3CAA-D6FBF42E9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q"/>
            </a:pPr>
            <a:endParaRPr lang="el-GR" dirty="0">
              <a:solidFill>
                <a:srgbClr val="C00000"/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el-GR" sz="2800" b="1" dirty="0">
                <a:solidFill>
                  <a:srgbClr val="C00000"/>
                </a:solidFill>
              </a:rPr>
              <a:t> Ήπια συντάγματα 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l-GR" sz="2800" b="1" dirty="0">
              <a:solidFill>
                <a:srgbClr val="C00000"/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el-GR" sz="2800" b="1" dirty="0">
                <a:solidFill>
                  <a:srgbClr val="C00000"/>
                </a:solidFill>
              </a:rPr>
              <a:t>Αυστηρά συντάγματα (της Ελλάδας) </a:t>
            </a:r>
          </a:p>
        </p:txBody>
      </p:sp>
    </p:spTree>
    <p:extLst>
      <p:ext uri="{BB962C8B-B14F-4D97-AF65-F5344CB8AC3E}">
        <p14:creationId xmlns:p14="http://schemas.microsoft.com/office/powerpoint/2010/main" val="388840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610276-B625-2B70-D185-5BB0D2D1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rgbClr val="C00000"/>
                </a:solidFill>
                <a:highlight>
                  <a:srgbClr val="FFFF00"/>
                </a:highlight>
              </a:rPr>
              <a:t>Βασικεσ αρχεσ του συνταγμΑΤΟΣ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27D50F-70F1-FD58-7606-A2EBF925C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620371"/>
          </a:xfrm>
        </p:spPr>
        <p:txBody>
          <a:bodyPr/>
          <a:lstStyle/>
          <a:p>
            <a:pPr marL="0" indent="0" algn="ctr">
              <a:buNone/>
            </a:pPr>
            <a:endParaRPr lang="el-GR" b="1" dirty="0">
              <a:solidFill>
                <a:srgbClr val="C00000"/>
              </a:solidFill>
            </a:endParaRPr>
          </a:p>
          <a:p>
            <a:pPr marL="457200" indent="-457200" algn="ctr">
              <a:buAutoNum type="arabicPeriod"/>
            </a:pPr>
            <a:r>
              <a:rPr lang="el-GR" sz="3200" b="1" dirty="0">
                <a:solidFill>
                  <a:srgbClr val="C00000"/>
                </a:solidFill>
              </a:rPr>
              <a:t>ΛΑΪΚΗ ΚΥΡΙΑΡΧΙΑ </a:t>
            </a:r>
          </a:p>
          <a:p>
            <a:pPr marL="0" indent="0" algn="ctr">
              <a:buNone/>
            </a:pPr>
            <a:endParaRPr lang="el-GR" sz="3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l-GR" b="1" dirty="0">
                <a:solidFill>
                  <a:srgbClr val="C00000"/>
                </a:solidFill>
              </a:rPr>
              <a:t>«</a:t>
            </a:r>
            <a:r>
              <a:rPr lang="el-GR" b="1" i="1" dirty="0">
                <a:solidFill>
                  <a:srgbClr val="C00000"/>
                </a:solidFill>
              </a:rPr>
              <a:t>όλες οι εξουσίες πηγάζουν από το Λαό και ασκούνται υπέρ αυτού και του έθνους</a:t>
            </a:r>
            <a:r>
              <a:rPr lang="el-GR" b="1" dirty="0">
                <a:solidFill>
                  <a:srgbClr val="C00000"/>
                </a:solidFill>
              </a:rPr>
              <a:t>» (άρθρο 1 Συντάγματος)</a:t>
            </a:r>
          </a:p>
        </p:txBody>
      </p:sp>
    </p:spTree>
    <p:extLst>
      <p:ext uri="{BB962C8B-B14F-4D97-AF65-F5344CB8AC3E}">
        <p14:creationId xmlns:p14="http://schemas.microsoft.com/office/powerpoint/2010/main" val="100687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7FA467-DA80-F59A-E987-63F094F6F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rgbClr val="C00000"/>
                </a:solidFill>
              </a:rPr>
              <a:t>2. ΚΡΑΤΟΣ ΔΙΚΑΙΟΥ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B50283-5ADD-2CE4-396D-291D05F79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el-GR" sz="2800" b="1" dirty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800" b="1" dirty="0">
                <a:solidFill>
                  <a:srgbClr val="C00000"/>
                </a:solidFill>
              </a:rPr>
              <a:t>Αρχή της νομιμότητας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800" b="1" dirty="0">
                <a:solidFill>
                  <a:srgbClr val="C00000"/>
                </a:solidFill>
              </a:rPr>
              <a:t>Προστασία των θεμελιωδών δικαιωμάτων των πολιτών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800" b="1" dirty="0">
                <a:solidFill>
                  <a:srgbClr val="C00000"/>
                </a:solidFill>
              </a:rPr>
              <a:t>Ανεξαρτησία των δικαστών</a:t>
            </a:r>
          </a:p>
        </p:txBody>
      </p:sp>
    </p:spTree>
    <p:extLst>
      <p:ext uri="{BB962C8B-B14F-4D97-AF65-F5344CB8AC3E}">
        <p14:creationId xmlns:p14="http://schemas.microsoft.com/office/powerpoint/2010/main" val="245961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47D246-02D2-D237-3B2F-862C8895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rgbClr val="C00000"/>
                </a:solidFill>
              </a:rPr>
              <a:t>3. ΚοινωνικΟ ΚρΑτος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938640-BF98-A2F9-9BC5-6D89378C8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sz="3200" b="1" dirty="0">
                <a:solidFill>
                  <a:srgbClr val="C00000"/>
                </a:solidFill>
              </a:rPr>
              <a:t>ΣΚΟΠΟΣ ΤΟΥ </a:t>
            </a: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rgbClr val="C00000"/>
                </a:solidFill>
              </a:rPr>
              <a:t>Η κάλυψη των αναγκών των πολιτών και </a:t>
            </a: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b="1" dirty="0">
                <a:solidFill>
                  <a:srgbClr val="C00000"/>
                </a:solidFill>
              </a:rPr>
              <a:t>Η  μείωση των κοινωνικών ανισοτήτων</a:t>
            </a:r>
          </a:p>
        </p:txBody>
      </p:sp>
    </p:spTree>
    <p:extLst>
      <p:ext uri="{BB962C8B-B14F-4D97-AF65-F5344CB8AC3E}">
        <p14:creationId xmlns:p14="http://schemas.microsoft.com/office/powerpoint/2010/main" val="132105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6E033E-0303-D4ED-5F7B-667148441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rgbClr val="C00000"/>
                </a:solidFill>
              </a:rPr>
              <a:t>ΠΩΣ ΕΚΔΗΛΩΝΕΤΑΙ ΤΟ ΚΟΙΝΩΝΙΚΟ ΚΡΑΤΟΣ;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B4C5B5-B821-DCA9-B4BD-DB5C1DDB7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sz="3600" b="1" dirty="0">
                <a:solidFill>
                  <a:srgbClr val="C00000"/>
                </a:solidFill>
              </a:rPr>
              <a:t> Με τα  κοινωνικά δικαιώματα στο Σύνταγμα </a:t>
            </a:r>
          </a:p>
          <a:p>
            <a:pPr marL="0" indent="0" algn="ctr">
              <a:buNone/>
            </a:pPr>
            <a:endParaRPr lang="el-GR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l-GR" sz="2800" dirty="0">
                <a:solidFill>
                  <a:srgbClr val="C00000"/>
                </a:solidFill>
              </a:rPr>
              <a:t>π.χ. η δημόσια δωρεάν παιδεία, την οποία απολαμβάνουν όλοι οι Έλληνες πολίτες </a:t>
            </a:r>
          </a:p>
        </p:txBody>
      </p:sp>
    </p:spTree>
    <p:extLst>
      <p:ext uri="{BB962C8B-B14F-4D97-AF65-F5344CB8AC3E}">
        <p14:creationId xmlns:p14="http://schemas.microsoft.com/office/powerpoint/2010/main" val="116009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ADFF12-EA7B-F3BC-9095-C7C8975E1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rgbClr val="C00000"/>
                </a:solidFill>
              </a:rPr>
              <a:t>4. ΑρΧΗ της ΔΙΑκρισης των ΛειτουργιΩν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FA1E09-8F33-466F-377A-2FDE27DD0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48466"/>
            <a:ext cx="9905999" cy="44638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32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l-GR" sz="3200" dirty="0">
                <a:solidFill>
                  <a:srgbClr val="C00000"/>
                </a:solidFill>
              </a:rPr>
              <a:t>Τρεις Ξεχωριστές Λειτουργίες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l-GR" sz="2800" dirty="0">
                <a:solidFill>
                  <a:srgbClr val="C00000"/>
                </a:solidFill>
              </a:rPr>
              <a:t>Νομοθετική (Βουλή και ΠτΔ)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l-GR" sz="2800" dirty="0">
                <a:solidFill>
                  <a:srgbClr val="C00000"/>
                </a:solidFill>
              </a:rPr>
              <a:t>Εκτελεστική (Κυβέρνηση και ΠτΔ) 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l-GR" sz="2800" dirty="0">
                <a:solidFill>
                  <a:srgbClr val="C00000"/>
                </a:solidFill>
              </a:rPr>
              <a:t>Δικαστική (Δικαστήρια) </a:t>
            </a:r>
          </a:p>
        </p:txBody>
      </p:sp>
    </p:spTree>
    <p:extLst>
      <p:ext uri="{BB962C8B-B14F-4D97-AF65-F5344CB8AC3E}">
        <p14:creationId xmlns:p14="http://schemas.microsoft.com/office/powerpoint/2010/main" val="279372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ύκλωμα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TM04033919[[fn=Κύκλωμα]]</Template>
  <TotalTime>29</TotalTime>
  <Words>169</Words>
  <Application>Microsoft Office PowerPoint</Application>
  <PresentationFormat>Ευρεία οθόνη</PresentationFormat>
  <Paragraphs>38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Tw Cen MT</vt:lpstr>
      <vt:lpstr>Wingdings</vt:lpstr>
      <vt:lpstr>Κύκλωμα</vt:lpstr>
      <vt:lpstr> ΤΙ ΕΙΝΑΙ ΣΥΝΤΑΓΜΑ </vt:lpstr>
      <vt:lpstr>Βασικά χαρακτηριστικά συντάγματος</vt:lpstr>
      <vt:lpstr>Διακρίσεις συνταγμάτων</vt:lpstr>
      <vt:lpstr>Βασικεσ αρχεσ του συνταγμΑΤΟΣ </vt:lpstr>
      <vt:lpstr>2. ΚΡΑΤΟΣ ΔΙΚΑΙΟΥ </vt:lpstr>
      <vt:lpstr>3. ΚοινωνικΟ ΚρΑτος</vt:lpstr>
      <vt:lpstr>ΠΩΣ ΕΚΔΗΛΩΝΕΤΑΙ ΤΟ ΚΟΙΝΩΝΙΚΟ ΚΡΑΤΟΣ; </vt:lpstr>
      <vt:lpstr>4. ΑρΧΗ της ΔΙΑκρισης των ΛειτουργιΩν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Penny Antoniou</dc:creator>
  <cp:lastModifiedBy>Penny Antoniou</cp:lastModifiedBy>
  <cp:revision>1</cp:revision>
  <dcterms:created xsi:type="dcterms:W3CDTF">2024-10-27T15:12:07Z</dcterms:created>
  <dcterms:modified xsi:type="dcterms:W3CDTF">2024-10-27T15:41:37Z</dcterms:modified>
</cp:coreProperties>
</file>