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79" r:id="rId11"/>
    <p:sldId id="265" r:id="rId12"/>
    <p:sldId id="266" r:id="rId13"/>
    <p:sldId id="268" r:id="rId14"/>
    <p:sldId id="267" r:id="rId15"/>
    <p:sldId id="269" r:id="rId16"/>
    <p:sldId id="272" r:id="rId17"/>
    <p:sldId id="270" r:id="rId18"/>
    <p:sldId id="271" r:id="rId19"/>
    <p:sldId id="273" r:id="rId20"/>
    <p:sldId id="274" r:id="rId21"/>
    <p:sldId id="275" r:id="rId22"/>
    <p:sldId id="282" r:id="rId23"/>
    <p:sldId id="276" r:id="rId24"/>
    <p:sldId id="277" r:id="rId25"/>
    <p:sldId id="280" r:id="rId26"/>
    <p:sldId id="281" r:id="rId27"/>
    <p:sldId id="278"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1910FF3-D05D-436A-B403-7B7DB5CC8619}"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EC640B-D8B2-4F60-8B5F-7486B45C9ED3}" type="slidenum">
              <a:rPr lang="el-GR" smtClean="0"/>
              <a:t>‹#›</a:t>
            </a:fld>
            <a:endParaRPr lang="el-G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1910FF3-D05D-436A-B403-7B7DB5CC8619}"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1910FF3-D05D-436A-B403-7B7DB5CC8619}"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4" name="Date Placeholder 3"/>
          <p:cNvSpPr>
            <a:spLocks noGrp="1"/>
          </p:cNvSpPr>
          <p:nvPr>
            <p:ph type="dt" sz="half" idx="10"/>
          </p:nvPr>
        </p:nvSpPr>
        <p:spPr/>
        <p:txBody>
          <a:bodyPr/>
          <a:lstStyle/>
          <a:p>
            <a:fld id="{11910FF3-D05D-436A-B403-7B7DB5CC8619}"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EC640B-D8B2-4F60-8B5F-7486B45C9ED3}" type="slidenum">
              <a:rPr lang="el-GR" smtClean="0"/>
              <a:t>‹#›</a:t>
            </a:fld>
            <a:endParaRPr lang="el-GR"/>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1910FF3-D05D-436A-B403-7B7DB5CC8619}"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fld id="{11910FF3-D05D-436A-B403-7B7DB5CC8619}"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11910FF3-D05D-436A-B403-7B7DB5CC8619}" type="datetimeFigureOut">
              <a:rPr lang="el-GR" smtClean="0"/>
              <a:t>4/12/2024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1910FF3-D05D-436A-B403-7B7DB5CC8619}" type="datetimeFigureOut">
              <a:rPr lang="el-GR" smtClean="0"/>
              <a:t>4/12/2024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10FF3-D05D-436A-B403-7B7DB5CC8619}" type="datetimeFigureOut">
              <a:rPr lang="el-GR" smtClean="0"/>
              <a:t>4/12/2024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1910FF3-D05D-436A-B403-7B7DB5CC8619}"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1910FF3-D05D-436A-B403-7B7DB5CC8619}"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EC640B-D8B2-4F60-8B5F-7486B45C9ED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1910FF3-D05D-436A-B403-7B7DB5CC8619}" type="datetimeFigureOut">
              <a:rPr lang="el-GR" smtClean="0"/>
              <a:t>4/12/2024</a:t>
            </a:fld>
            <a:endParaRPr lang="el-G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l-G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AEC640B-D8B2-4F60-8B5F-7486B45C9ED3}"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a:bodyPr>
          <a:lstStyle/>
          <a:p>
            <a:r>
              <a:rPr lang="el-GR" sz="4000" b="1" cap="all" spc="50" dirty="0">
                <a:solidFill>
                  <a:srgbClr val="FFFFFF"/>
                </a:solidFill>
                <a:ea typeface="+mj-ea"/>
                <a:cs typeface="+mj-cs"/>
              </a:rPr>
              <a:t>ΟΙ ΕΒΡΑΙΟΙ ΤΩΝ ΙΩΑΝΝΙΝΩΝ</a:t>
            </a:r>
            <a:endParaRPr lang="el-GR" sz="4000" b="1" dirty="0"/>
          </a:p>
        </p:txBody>
      </p:sp>
      <p:sp>
        <p:nvSpPr>
          <p:cNvPr id="2" name="Τίτλος 1"/>
          <p:cNvSpPr>
            <a:spLocks noGrp="1"/>
          </p:cNvSpPr>
          <p:nvPr>
            <p:ph type="ctrTitle"/>
          </p:nvPr>
        </p:nvSpPr>
        <p:spPr/>
        <p:txBody>
          <a:bodyPr/>
          <a:lstStyle/>
          <a:p>
            <a:r>
              <a:rPr lang="el-GR" sz="4000" b="1" dirty="0" smtClean="0"/>
              <a:t>ΕΛΛΗΝΙΚΕΣ ΕΒΡΑΪΚΕΣ ΚΟΙΝΟΤΗΤΕΣ</a:t>
            </a:r>
            <a:endParaRPr lang="el-GR" sz="4000" b="1" dirty="0"/>
          </a:p>
        </p:txBody>
      </p:sp>
    </p:spTree>
    <p:extLst>
      <p:ext uri="{BB962C8B-B14F-4D97-AF65-F5344CB8AC3E}">
        <p14:creationId xmlns:p14="http://schemas.microsoft.com/office/powerpoint/2010/main" val="8995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1338262"/>
            <a:ext cx="5924550" cy="4181475"/>
          </a:xfrm>
          <a:prstGeom prst="rect">
            <a:avLst/>
          </a:prstGeom>
        </p:spPr>
      </p:pic>
    </p:spTree>
    <p:extLst>
      <p:ext uri="{BB962C8B-B14F-4D97-AF65-F5344CB8AC3E}">
        <p14:creationId xmlns:p14="http://schemas.microsoft.com/office/powerpoint/2010/main" val="887114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1700808"/>
          </a:xfrm>
        </p:spPr>
        <p:txBody>
          <a:bodyPr/>
          <a:lstStyle/>
          <a:p>
            <a:pPr algn="ctr"/>
            <a:r>
              <a:rPr lang="el-GR" sz="3200" b="1" dirty="0"/>
              <a:t>Το </a:t>
            </a:r>
            <a:r>
              <a:rPr lang="el-GR" sz="3200" b="1" dirty="0" err="1" smtClean="0"/>
              <a:t>λιγολογο</a:t>
            </a:r>
            <a:r>
              <a:rPr lang="el-GR" sz="3200" b="1" dirty="0" smtClean="0"/>
              <a:t> </a:t>
            </a:r>
            <a:r>
              <a:rPr lang="el-GR" sz="3200" b="1" dirty="0" err="1" smtClean="0"/>
              <a:t>γερμανικο</a:t>
            </a:r>
            <a:r>
              <a:rPr lang="el-GR" sz="3200" b="1" dirty="0" smtClean="0"/>
              <a:t> </a:t>
            </a:r>
            <a:r>
              <a:rPr lang="el-GR" sz="3200" b="1" dirty="0" err="1" smtClean="0"/>
              <a:t>εγγραφο</a:t>
            </a:r>
            <a:r>
              <a:rPr lang="el-GR" sz="3200" b="1" dirty="0" smtClean="0"/>
              <a:t> </a:t>
            </a:r>
            <a:r>
              <a:rPr lang="el-GR" sz="3200" b="1" dirty="0" err="1" smtClean="0"/>
              <a:t>ειναι</a:t>
            </a:r>
            <a:r>
              <a:rPr lang="el-GR" sz="3200" b="1" dirty="0" smtClean="0"/>
              <a:t> </a:t>
            </a:r>
            <a:r>
              <a:rPr lang="el-GR" sz="3200" b="1" dirty="0" err="1" smtClean="0"/>
              <a:t>γεματο</a:t>
            </a:r>
            <a:r>
              <a:rPr lang="el-GR" sz="3200" b="1" dirty="0" smtClean="0"/>
              <a:t> </a:t>
            </a:r>
            <a:r>
              <a:rPr lang="el-GR" sz="3200" b="1" dirty="0" err="1" smtClean="0"/>
              <a:t>απο</a:t>
            </a:r>
            <a:r>
              <a:rPr lang="el-GR" sz="3200" b="1" dirty="0" smtClean="0"/>
              <a:t> </a:t>
            </a:r>
            <a:r>
              <a:rPr lang="el-GR" sz="3200" b="1" dirty="0" err="1" smtClean="0"/>
              <a:t>κυνικο</a:t>
            </a:r>
            <a:r>
              <a:rPr lang="el-GR" sz="3200" b="1" dirty="0" smtClean="0"/>
              <a:t> </a:t>
            </a:r>
            <a:r>
              <a:rPr lang="el-GR" sz="3200" b="1" dirty="0" err="1" smtClean="0"/>
              <a:t>ρεαλισμο</a:t>
            </a:r>
            <a:r>
              <a:rPr lang="el-GR" sz="3200" b="1" dirty="0"/>
              <a:t/>
            </a:r>
            <a:br>
              <a:rPr lang="el-GR" sz="3200" b="1" dirty="0"/>
            </a:br>
            <a:endParaRPr lang="el-GR" sz="3200" b="1" dirty="0"/>
          </a:p>
        </p:txBody>
      </p:sp>
      <p:sp>
        <p:nvSpPr>
          <p:cNvPr id="3" name="Θέση περιεχομένου 2"/>
          <p:cNvSpPr>
            <a:spLocks noGrp="1"/>
          </p:cNvSpPr>
          <p:nvPr>
            <p:ph sz="quarter" idx="13"/>
          </p:nvPr>
        </p:nvSpPr>
        <p:spPr>
          <a:xfrm>
            <a:off x="609600" y="1600200"/>
            <a:ext cx="8066856" cy="4277072"/>
          </a:xfrm>
        </p:spPr>
        <p:txBody>
          <a:bodyPr/>
          <a:lstStyle/>
          <a:p>
            <a:pPr marL="0" indent="0">
              <a:buNone/>
            </a:pPr>
            <a:r>
              <a:rPr lang="el-GR" dirty="0" smtClean="0"/>
              <a:t>:</a:t>
            </a:r>
          </a:p>
          <a:p>
            <a:pPr marL="0" indent="0" algn="ctr">
              <a:buNone/>
            </a:pPr>
            <a:r>
              <a:rPr lang="el-GR" sz="2400" b="1" dirty="0" smtClean="0"/>
              <a:t> </a:t>
            </a:r>
            <a:r>
              <a:rPr lang="el-GR" sz="2400" b="1" dirty="0"/>
              <a:t>«Η επιχείρηση πρέπει να χαρακτηριστεί ως πλήρως επιτυχημένη, διότι το 95% των καταγεγραμμένων Εβραίων μπόρεσαν να μεταφερθούν. Η συνεργασία των </a:t>
            </a:r>
            <a:r>
              <a:rPr lang="el-GR" sz="2400" b="1" dirty="0" err="1"/>
              <a:t>μετασχουσών</a:t>
            </a:r>
            <a:r>
              <a:rPr lang="el-GR" sz="2400" b="1" dirty="0"/>
              <a:t> υπηρεσιών και της Ελληνικής Χωροφυλακής ήταν υποδειγματική. Η απέλαση των Εβραίων, σύμφωνα με διάφορες εισερχόμενες αναφορές, προκάλεσε μεγάλη ικανοποίηση ανάμεσα στον πληθυσμό. Η συμπάθεια για τους Γερμανούς, αυξήθηκε μ’ αυτή </a:t>
            </a:r>
            <a:r>
              <a:rPr lang="el-GR" sz="2400" b="1" dirty="0" smtClean="0"/>
              <a:t>την επιχείρηση».</a:t>
            </a:r>
            <a:endParaRPr lang="el-GR" sz="2400" b="1" dirty="0"/>
          </a:p>
        </p:txBody>
      </p:sp>
    </p:spTree>
    <p:extLst>
      <p:ext uri="{BB962C8B-B14F-4D97-AF65-F5344CB8AC3E}">
        <p14:creationId xmlns:p14="http://schemas.microsoft.com/office/powerpoint/2010/main" val="279736338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11589" y="1196752"/>
            <a:ext cx="8680891" cy="4518247"/>
          </a:xfrm>
        </p:spPr>
      </p:pic>
    </p:spTree>
    <p:extLst>
      <p:ext uri="{BB962C8B-B14F-4D97-AF65-F5344CB8AC3E}">
        <p14:creationId xmlns:p14="http://schemas.microsoft.com/office/powerpoint/2010/main" val="3151307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06019"/>
            <a:ext cx="7992888" cy="5315270"/>
          </a:xfrm>
          <a:prstGeom prst="rect">
            <a:avLst/>
          </a:prstGeom>
        </p:spPr>
      </p:pic>
    </p:spTree>
    <p:extLst>
      <p:ext uri="{BB962C8B-B14F-4D97-AF65-F5344CB8AC3E}">
        <p14:creationId xmlns:p14="http://schemas.microsoft.com/office/powerpoint/2010/main" val="26027316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err="1" smtClean="0"/>
              <a:t>Μεταφορα</a:t>
            </a:r>
            <a:r>
              <a:rPr lang="el-GR" sz="4000" b="1" dirty="0" smtClean="0"/>
              <a:t> και </a:t>
            </a:r>
            <a:r>
              <a:rPr lang="el-GR" sz="4000" b="1" dirty="0" err="1" smtClean="0"/>
              <a:t>αφιξη</a:t>
            </a:r>
            <a:r>
              <a:rPr lang="el-GR" sz="4000" b="1" dirty="0" smtClean="0"/>
              <a:t> στο </a:t>
            </a:r>
            <a:r>
              <a:rPr lang="el-GR" sz="4000" b="1" dirty="0" err="1" smtClean="0"/>
              <a:t>αουσβιτσ</a:t>
            </a:r>
            <a:endParaRPr lang="el-GR" sz="4000" b="1" dirty="0"/>
          </a:p>
        </p:txBody>
      </p:sp>
      <p:sp>
        <p:nvSpPr>
          <p:cNvPr id="3" name="Θέση περιεχομένου 2"/>
          <p:cNvSpPr>
            <a:spLocks noGrp="1"/>
          </p:cNvSpPr>
          <p:nvPr>
            <p:ph sz="quarter" idx="13"/>
          </p:nvPr>
        </p:nvSpPr>
        <p:spPr/>
        <p:txBody>
          <a:bodyPr>
            <a:normAutofit lnSpcReduction="10000"/>
          </a:bodyPr>
          <a:lstStyle/>
          <a:p>
            <a:pPr>
              <a:buFont typeface="Wingdings" panose="05000000000000000000" pitchFamily="2" charset="2"/>
              <a:buChar char="§"/>
            </a:pPr>
            <a:r>
              <a:rPr lang="el-GR" sz="2000" b="1" dirty="0"/>
              <a:t>Οι περίπου </a:t>
            </a:r>
            <a:r>
              <a:rPr lang="el-GR" sz="2000" b="1" dirty="0">
                <a:solidFill>
                  <a:srgbClr val="C00000"/>
                </a:solidFill>
              </a:rPr>
              <a:t>2.000 Γιαννιώτες </a:t>
            </a:r>
            <a:r>
              <a:rPr lang="el-GR" sz="2000" b="1" dirty="0"/>
              <a:t>μεταφέρθηκαν σε παραπήγματα στη Λάρισα, όπου παρέμειναν για μια περίπου εβδομάδα</a:t>
            </a:r>
            <a:r>
              <a:rPr lang="el-GR" sz="2000" b="1" dirty="0" smtClean="0"/>
              <a:t>.</a:t>
            </a:r>
          </a:p>
          <a:p>
            <a:pPr>
              <a:buFont typeface="Wingdings" panose="05000000000000000000" pitchFamily="2" charset="2"/>
              <a:buChar char="§"/>
            </a:pPr>
            <a:r>
              <a:rPr lang="el-GR" sz="2000" b="1" dirty="0" smtClean="0"/>
              <a:t> </a:t>
            </a:r>
            <a:r>
              <a:rPr lang="el-GR" sz="2000" b="1" dirty="0"/>
              <a:t>Αναγκάστηκαν να αφήσουν όλα τα τιμαλφή και τα χρυσαφικά που μετέφεραν στους Γερμανούς φρουρούς, προτού επιβιβαστούν στο </a:t>
            </a:r>
            <a:r>
              <a:rPr lang="el-GR" sz="2000" b="1" dirty="0">
                <a:solidFill>
                  <a:srgbClr val="C00000"/>
                </a:solidFill>
              </a:rPr>
              <a:t>τρένο του θανάτου </a:t>
            </a:r>
            <a:r>
              <a:rPr lang="el-GR" sz="2000" b="1" dirty="0"/>
              <a:t>που ερχόταν από το σιδηροδρομικό σταθμό του </a:t>
            </a:r>
            <a:r>
              <a:rPr lang="el-GR" sz="2000" b="1" dirty="0" err="1"/>
              <a:t>Ρουφ</a:t>
            </a:r>
            <a:r>
              <a:rPr lang="el-GR" sz="2000" b="1" dirty="0"/>
              <a:t>, στην Αθήνα. </a:t>
            </a:r>
            <a:endParaRPr lang="el-GR" sz="2000" b="1" dirty="0" smtClean="0"/>
          </a:p>
          <a:p>
            <a:pPr>
              <a:buFont typeface="Wingdings" panose="05000000000000000000" pitchFamily="2" charset="2"/>
              <a:buChar char="§"/>
            </a:pPr>
            <a:r>
              <a:rPr lang="el-GR" sz="2000" b="1" dirty="0" smtClean="0"/>
              <a:t>Η </a:t>
            </a:r>
            <a:r>
              <a:rPr lang="el-GR" sz="2000" b="1" dirty="0"/>
              <a:t>αμαξοστοιχία πέρασε την πύλη του </a:t>
            </a:r>
            <a:r>
              <a:rPr lang="el-GR" sz="2000" b="1" dirty="0" err="1"/>
              <a:t>Μπίρκεναου</a:t>
            </a:r>
            <a:r>
              <a:rPr lang="el-GR" sz="2000" b="1" dirty="0"/>
              <a:t> στις </a:t>
            </a:r>
            <a:r>
              <a:rPr lang="el-GR" sz="2000" b="1" dirty="0">
                <a:solidFill>
                  <a:srgbClr val="C00000"/>
                </a:solidFill>
              </a:rPr>
              <a:t>11 Απριλίου 1944</a:t>
            </a:r>
            <a:r>
              <a:rPr lang="el-GR" sz="2000" b="1" dirty="0"/>
              <a:t> μεταφέροντας </a:t>
            </a:r>
            <a:r>
              <a:rPr lang="el-GR" sz="2000" b="1" dirty="0">
                <a:solidFill>
                  <a:srgbClr val="C00000"/>
                </a:solidFill>
              </a:rPr>
              <a:t>2.500 </a:t>
            </a:r>
            <a:r>
              <a:rPr lang="el-GR" sz="2000" b="1" dirty="0" err="1">
                <a:solidFill>
                  <a:srgbClr val="C00000"/>
                </a:solidFill>
              </a:rPr>
              <a:t>Ρωμανιώτες</a:t>
            </a:r>
            <a:r>
              <a:rPr lang="el-GR" sz="2000" b="1" dirty="0">
                <a:solidFill>
                  <a:srgbClr val="C00000"/>
                </a:solidFill>
              </a:rPr>
              <a:t> Εβραίους</a:t>
            </a:r>
            <a:r>
              <a:rPr lang="el-GR" sz="2000" b="1" dirty="0"/>
              <a:t>, άνδρες, γυναίκες και παιδιά από τα Ιωάννινα, την Αθήνα, τον Βόλο, την Λάρισα και την Χαλκίδα. </a:t>
            </a:r>
            <a:endParaRPr lang="el-GR" sz="2000" b="1" dirty="0" smtClean="0"/>
          </a:p>
          <a:p>
            <a:pPr>
              <a:buFont typeface="Wingdings" panose="05000000000000000000" pitchFamily="2" charset="2"/>
              <a:buChar char="§"/>
            </a:pPr>
            <a:r>
              <a:rPr lang="el-GR" sz="2000" b="1" dirty="0" smtClean="0"/>
              <a:t>Στη </a:t>
            </a:r>
            <a:r>
              <a:rPr lang="el-GR" sz="2000" b="1" dirty="0"/>
              <a:t>ράμπα διαλογής του στρατοπέδου, βρέθηκαν σε μια κατάσταση σύγχυσης, με κραυγές, ουρλιαχτά και γαβγίσματα σκύλων μεγαλύτερων κι από ανθρώπους</a:t>
            </a:r>
          </a:p>
        </p:txBody>
      </p:sp>
    </p:spTree>
    <p:extLst>
      <p:ext uri="{BB962C8B-B14F-4D97-AF65-F5344CB8AC3E}">
        <p14:creationId xmlns:p14="http://schemas.microsoft.com/office/powerpoint/2010/main" val="266621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a:t>
            </a:r>
            <a:r>
              <a:rPr lang="el-GR" sz="4000" b="1" dirty="0" err="1" smtClean="0"/>
              <a:t>οδυσσεια</a:t>
            </a:r>
            <a:r>
              <a:rPr lang="el-GR" sz="4000" b="1" dirty="0" smtClean="0"/>
              <a:t>» και </a:t>
            </a:r>
            <a:r>
              <a:rPr lang="el-GR" sz="4000" b="1" dirty="0" err="1" smtClean="0"/>
              <a:t>επιστροφη</a:t>
            </a:r>
            <a:endParaRPr lang="el-GR" sz="4000" b="1" dirty="0"/>
          </a:p>
        </p:txBody>
      </p:sp>
      <p:sp>
        <p:nvSpPr>
          <p:cNvPr id="3" name="Θέση περιεχομένου 2"/>
          <p:cNvSpPr>
            <a:spLocks noGrp="1"/>
          </p:cNvSpPr>
          <p:nvPr>
            <p:ph sz="quarter" idx="13"/>
          </p:nvPr>
        </p:nvSpPr>
        <p:spPr/>
        <p:txBody>
          <a:bodyPr>
            <a:normAutofit/>
          </a:bodyPr>
          <a:lstStyle/>
          <a:p>
            <a:pPr>
              <a:buFont typeface="Wingdings" panose="05000000000000000000" pitchFamily="2" charset="2"/>
              <a:buChar char="§"/>
            </a:pPr>
            <a:r>
              <a:rPr lang="el-GR" sz="2000" b="1" dirty="0"/>
              <a:t>Ήταν η αρχή μιας απερίγραπτης Οδύσσειας. Μετά από ένα χρόνο, τον Μάιο του 1945, μόλις 116 Γιαννιώτες βρίσκονταν ακόμα στη ζωή. </a:t>
            </a:r>
            <a:r>
              <a:rPr lang="el-GR" sz="2000" b="1" dirty="0">
                <a:solidFill>
                  <a:srgbClr val="C00000"/>
                </a:solidFill>
              </a:rPr>
              <a:t>1.850 </a:t>
            </a:r>
            <a:r>
              <a:rPr lang="el-GR" sz="2000" b="1" dirty="0"/>
              <a:t>είχαν εξοντωθεί στους θαλάμους αεριών ή είχαν πεθάνει από την εξάντληση. </a:t>
            </a:r>
            <a:endParaRPr lang="el-GR" sz="2000" b="1" dirty="0" smtClean="0"/>
          </a:p>
          <a:p>
            <a:pPr>
              <a:buFont typeface="Wingdings" panose="05000000000000000000" pitchFamily="2" charset="2"/>
              <a:buChar char="§"/>
            </a:pPr>
            <a:r>
              <a:rPr lang="el-GR" sz="2000" b="1" dirty="0">
                <a:solidFill>
                  <a:srgbClr val="C00000"/>
                </a:solidFill>
              </a:rPr>
              <a:t>Τον Ιούλιο του 1945</a:t>
            </a:r>
            <a:r>
              <a:rPr lang="el-GR" sz="2000" b="1" dirty="0"/>
              <a:t>, στα Ιωάννινα είχαν επιστρέψει 164 από τους εκτοπισμένους. Η κοινότητα προσπαθούσε να σταθεί στα πόδια της, τα περισσότερα σπίτια είχαν επιταχθεί, οι περιουσίες είχαν λεηλατηθεί</a:t>
            </a:r>
            <a:r>
              <a:rPr lang="el-GR" sz="2000" b="1" dirty="0" smtClean="0"/>
              <a:t>.</a:t>
            </a:r>
          </a:p>
          <a:p>
            <a:pPr>
              <a:buFont typeface="Wingdings" panose="05000000000000000000" pitchFamily="2" charset="2"/>
              <a:buChar char="§"/>
            </a:pPr>
            <a:r>
              <a:rPr lang="el-GR" sz="2000" b="1" dirty="0" smtClean="0"/>
              <a:t> </a:t>
            </a:r>
            <a:r>
              <a:rPr lang="el-GR" sz="2000" b="1" dirty="0"/>
              <a:t>Από τις συναγωγές, το «νέο </a:t>
            </a:r>
            <a:r>
              <a:rPr lang="el-GR" sz="2000" b="1" dirty="0" err="1"/>
              <a:t>συναγώι</a:t>
            </a:r>
            <a:r>
              <a:rPr lang="el-GR" sz="2000" b="1" dirty="0"/>
              <a:t>» (</a:t>
            </a:r>
            <a:r>
              <a:rPr lang="el-GR" sz="2000" b="1" dirty="0" err="1"/>
              <a:t>Καχάλ</a:t>
            </a:r>
            <a:r>
              <a:rPr lang="el-GR" sz="2000" b="1" dirty="0"/>
              <a:t> </a:t>
            </a:r>
            <a:r>
              <a:rPr lang="el-GR" sz="2000" b="1" dirty="0" err="1"/>
              <a:t>Καντός</a:t>
            </a:r>
            <a:r>
              <a:rPr lang="el-GR" sz="2000" b="1" dirty="0"/>
              <a:t> </a:t>
            </a:r>
            <a:r>
              <a:rPr lang="el-GR" sz="2000" b="1" dirty="0" err="1"/>
              <a:t>Χαντάς</a:t>
            </a:r>
            <a:r>
              <a:rPr lang="el-GR" sz="2000" b="1" dirty="0"/>
              <a:t>) είχε γίνει στάβλος για άλογα, το «παλιό </a:t>
            </a:r>
            <a:r>
              <a:rPr lang="el-GR" sz="2000" b="1" dirty="0" err="1"/>
              <a:t>συναγώι</a:t>
            </a:r>
            <a:r>
              <a:rPr lang="el-GR" sz="2000" b="1" dirty="0"/>
              <a:t>» μέσα στο Κάστρο (</a:t>
            </a:r>
            <a:r>
              <a:rPr lang="el-GR" sz="2000" b="1" dirty="0" err="1"/>
              <a:t>Καχάλ</a:t>
            </a:r>
            <a:r>
              <a:rPr lang="el-GR" sz="2000" b="1" dirty="0"/>
              <a:t> </a:t>
            </a:r>
            <a:r>
              <a:rPr lang="el-GR" sz="2000" b="1" dirty="0" err="1"/>
              <a:t>Καντός</a:t>
            </a:r>
            <a:r>
              <a:rPr lang="el-GR" sz="2000" b="1" dirty="0"/>
              <a:t> </a:t>
            </a:r>
            <a:r>
              <a:rPr lang="el-GR" sz="2000" b="1" dirty="0" err="1"/>
              <a:t>Γιασσάν</a:t>
            </a:r>
            <a:r>
              <a:rPr lang="el-GR" sz="2000" b="1" dirty="0"/>
              <a:t>) είχε υποστεί μεγάλες καταστροφές</a:t>
            </a:r>
            <a:r>
              <a:rPr lang="el-GR" sz="2000" dirty="0"/>
              <a:t>. </a:t>
            </a:r>
            <a:endParaRPr lang="el-GR" sz="2000" b="1" dirty="0"/>
          </a:p>
        </p:txBody>
      </p:sp>
    </p:spTree>
    <p:extLst>
      <p:ext uri="{BB962C8B-B14F-4D97-AF65-F5344CB8AC3E}">
        <p14:creationId xmlns:p14="http://schemas.microsoft.com/office/powerpoint/2010/main" val="326869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ΕΒΡΑΪΚΗ ΣΥΝΑΓΩΓΗ - ΦΡΟΥΡΙΟ</a:t>
            </a:r>
            <a:endParaRPr lang="el-GR" sz="4000" b="1" dirty="0"/>
          </a:p>
        </p:txBody>
      </p:sp>
      <p:pic>
        <p:nvPicPr>
          <p:cNvPr id="4" name="Θέση περιεχομένου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23727" y="1929408"/>
            <a:ext cx="4980739" cy="3515816"/>
          </a:xfrm>
        </p:spPr>
      </p:pic>
    </p:spTree>
    <p:extLst>
      <p:ext uri="{BB962C8B-B14F-4D97-AF65-F5344CB8AC3E}">
        <p14:creationId xmlns:p14="http://schemas.microsoft.com/office/powerpoint/2010/main" val="4087692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ΕΠΙΣΤΡΟΦΗ</a:t>
            </a:r>
            <a:endParaRPr lang="el-GR" sz="4000" b="1" dirty="0"/>
          </a:p>
        </p:txBody>
      </p:sp>
      <p:sp>
        <p:nvSpPr>
          <p:cNvPr id="3" name="Θέση περιεχομένου 2"/>
          <p:cNvSpPr>
            <a:spLocks noGrp="1"/>
          </p:cNvSpPr>
          <p:nvPr>
            <p:ph sz="quarter" idx="13"/>
          </p:nvPr>
        </p:nvSpPr>
        <p:spPr/>
        <p:txBody>
          <a:bodyPr>
            <a:normAutofit/>
          </a:bodyPr>
          <a:lstStyle/>
          <a:p>
            <a:pPr>
              <a:buFont typeface="Wingdings" panose="05000000000000000000" pitchFamily="2" charset="2"/>
              <a:buChar char="§"/>
            </a:pPr>
            <a:r>
              <a:rPr lang="el-GR" sz="2000" b="1" dirty="0"/>
              <a:t>Ο </a:t>
            </a:r>
            <a:r>
              <a:rPr lang="el-GR" sz="2000" b="1" dirty="0">
                <a:solidFill>
                  <a:srgbClr val="C00000"/>
                </a:solidFill>
              </a:rPr>
              <a:t>Ιωσήφ </a:t>
            </a:r>
            <a:r>
              <a:rPr lang="el-GR" sz="2000" b="1" dirty="0" err="1">
                <a:solidFill>
                  <a:srgbClr val="C00000"/>
                </a:solidFill>
              </a:rPr>
              <a:t>Μάτσας</a:t>
            </a:r>
            <a:r>
              <a:rPr lang="el-GR" sz="2000" b="1" dirty="0"/>
              <a:t>, πρώτος πρόεδρος της κοινότητας, που είχε σωθεί πολεμώντας ως </a:t>
            </a:r>
            <a:r>
              <a:rPr lang="el-GR" sz="2000" b="1" dirty="0" smtClean="0"/>
              <a:t> </a:t>
            </a:r>
            <a:r>
              <a:rPr lang="el-GR" sz="2000" b="1" dirty="0"/>
              <a:t>αντάρτης στα βουνά της Μακεδονίας με τον ΕΛΑΣ, τηλεγραφούσε με αγωνία στη  </a:t>
            </a:r>
            <a:r>
              <a:rPr lang="el-GR" sz="2000" b="1" dirty="0" err="1" smtClean="0"/>
              <a:t>Joint</a:t>
            </a:r>
            <a:r>
              <a:rPr lang="el-GR" sz="2000" b="1" dirty="0" smtClean="0"/>
              <a:t> </a:t>
            </a:r>
            <a:r>
              <a:rPr lang="el-GR" sz="2000" b="1" smtClean="0"/>
              <a:t>Distribution</a:t>
            </a:r>
            <a:r>
              <a:rPr lang="el-GR" sz="2000" b="1" dirty="0" smtClean="0"/>
              <a:t> </a:t>
            </a:r>
            <a:r>
              <a:rPr lang="el-GR" sz="2000" b="1" dirty="0" err="1" smtClean="0"/>
              <a:t>Committee</a:t>
            </a:r>
            <a:r>
              <a:rPr lang="el-GR" sz="2000" b="1" dirty="0" smtClean="0"/>
              <a:t> πως </a:t>
            </a:r>
            <a:r>
              <a:rPr lang="el-GR" sz="2000" b="1" dirty="0"/>
              <a:t>μόνο </a:t>
            </a:r>
            <a:r>
              <a:rPr lang="el-GR" sz="2000" b="1" dirty="0">
                <a:solidFill>
                  <a:srgbClr val="C00000"/>
                </a:solidFill>
              </a:rPr>
              <a:t>30</a:t>
            </a:r>
            <a:r>
              <a:rPr lang="el-GR" sz="2000" b="1" dirty="0"/>
              <a:t> επιζήσαντες είχαν αποκατασταθεί στα σπίτια </a:t>
            </a:r>
            <a:r>
              <a:rPr lang="el-GR" sz="2000" b="1" dirty="0" smtClean="0"/>
              <a:t>τους και πως </a:t>
            </a:r>
            <a:r>
              <a:rPr lang="el-GR" sz="2000" b="1" dirty="0"/>
              <a:t>υπήρχε άμεση ανάγκη στέγασης και καταλυμάτων για </a:t>
            </a:r>
            <a:r>
              <a:rPr lang="el-GR" sz="2000" b="1" dirty="0">
                <a:solidFill>
                  <a:srgbClr val="C00000"/>
                </a:solidFill>
              </a:rPr>
              <a:t>25</a:t>
            </a:r>
            <a:r>
              <a:rPr lang="el-GR" sz="2000" b="1" dirty="0"/>
              <a:t> κορίτσια που είχαν χάσει όλα τα μέλη της οικογένειάς τους και δεν είχαν πού να μείνουν. </a:t>
            </a:r>
            <a:endParaRPr lang="el-GR" sz="2000" b="1" dirty="0" smtClean="0"/>
          </a:p>
          <a:p>
            <a:pPr>
              <a:buFont typeface="Wingdings" panose="05000000000000000000" pitchFamily="2" charset="2"/>
              <a:buChar char="§"/>
            </a:pPr>
            <a:r>
              <a:rPr lang="el-GR" sz="2000" b="1" dirty="0"/>
              <a:t>Η πρωτοβουλία του δημάρχου </a:t>
            </a:r>
            <a:r>
              <a:rPr lang="el-GR" sz="2000" b="1" dirty="0" err="1">
                <a:solidFill>
                  <a:srgbClr val="C00000"/>
                </a:solidFill>
              </a:rPr>
              <a:t>Βλαχλείδη</a:t>
            </a:r>
            <a:r>
              <a:rPr lang="el-GR" sz="2000" b="1" dirty="0"/>
              <a:t> και του μητροπολίτη </a:t>
            </a:r>
            <a:r>
              <a:rPr lang="el-GR" sz="2000" b="1" dirty="0">
                <a:solidFill>
                  <a:srgbClr val="C00000"/>
                </a:solidFill>
              </a:rPr>
              <a:t>Σπυρίδωνα</a:t>
            </a:r>
            <a:r>
              <a:rPr lang="el-GR" sz="2000" b="1" dirty="0"/>
              <a:t> να διαφυλάξουν τα ιερά </a:t>
            </a:r>
            <a:r>
              <a:rPr lang="el-GR" sz="2000" b="1" dirty="0" err="1"/>
              <a:t>συναγωγικά</a:t>
            </a:r>
            <a:r>
              <a:rPr lang="el-GR" sz="2000" b="1" dirty="0"/>
              <a:t> σκεύη και να τα επιστρέψουν στους επιζήσαντες, ήταν η πρώτη αχτίδα φωτός για την έναρξη μιας νέας ζωής. Μια εντοιχισμένη πλάκα στην εβραϊκή γλώσσα, στο «παλιό </a:t>
            </a:r>
            <a:r>
              <a:rPr lang="el-GR" sz="2000" b="1" dirty="0" err="1"/>
              <a:t>συναγώγι</a:t>
            </a:r>
            <a:r>
              <a:rPr lang="el-GR" sz="2000" b="1" dirty="0"/>
              <a:t>» που επισκευάστηκε και λειτουργεί ως σήμερα, μνημονεύει αυτή </a:t>
            </a:r>
            <a:r>
              <a:rPr lang="el-GR" sz="2000" b="1" dirty="0">
                <a:solidFill>
                  <a:srgbClr val="C00000"/>
                </a:solidFill>
              </a:rPr>
              <a:t>την πράξη αλληλεγγύης</a:t>
            </a:r>
            <a:r>
              <a:rPr lang="el-GR" sz="2000" dirty="0"/>
              <a:t>. </a:t>
            </a:r>
            <a:endParaRPr lang="el-GR" sz="2000" b="1" dirty="0"/>
          </a:p>
        </p:txBody>
      </p:sp>
    </p:spTree>
    <p:extLst>
      <p:ext uri="{BB962C8B-B14F-4D97-AF65-F5344CB8AC3E}">
        <p14:creationId xmlns:p14="http://schemas.microsoft.com/office/powerpoint/2010/main" val="3722323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ΕΠΙΖΗΣΑΝΤΕΣ</a:t>
            </a:r>
            <a:endParaRPr lang="el-GR" sz="4000" b="1" dirty="0"/>
          </a:p>
        </p:txBody>
      </p:sp>
      <p:sp>
        <p:nvSpPr>
          <p:cNvPr id="3" name="Θέση περιεχομένου 2"/>
          <p:cNvSpPr>
            <a:spLocks noGrp="1"/>
          </p:cNvSpPr>
          <p:nvPr>
            <p:ph sz="quarter" idx="13"/>
          </p:nvPr>
        </p:nvSpPr>
        <p:spPr/>
        <p:txBody>
          <a:bodyPr>
            <a:normAutofit fontScale="92500" lnSpcReduction="20000"/>
          </a:bodyPr>
          <a:lstStyle/>
          <a:p>
            <a:pPr>
              <a:buFont typeface="Wingdings" panose="05000000000000000000" pitchFamily="2" charset="2"/>
              <a:buChar char="§"/>
            </a:pPr>
            <a:r>
              <a:rPr lang="el-GR" sz="2000" b="1" dirty="0"/>
              <a:t>Όπως πολλοί επιζώντες του Ολοκαυτώματος, κάποιοι Γιαννιώτες αποφάσισαν να μεταναστεύσουν </a:t>
            </a:r>
            <a:r>
              <a:rPr lang="el-GR" sz="2000" b="1" dirty="0">
                <a:solidFill>
                  <a:srgbClr val="C00000"/>
                </a:solidFill>
              </a:rPr>
              <a:t>στις Η.Π.Α</a:t>
            </a:r>
            <a:r>
              <a:rPr lang="el-GR" sz="2000" b="1" dirty="0"/>
              <a:t>. και </a:t>
            </a:r>
            <a:r>
              <a:rPr lang="el-GR" sz="2000" b="1" dirty="0">
                <a:solidFill>
                  <a:srgbClr val="C00000"/>
                </a:solidFill>
              </a:rPr>
              <a:t>την </a:t>
            </a:r>
            <a:r>
              <a:rPr lang="el-GR" sz="2000" b="1" dirty="0" smtClean="0">
                <a:solidFill>
                  <a:srgbClr val="C00000"/>
                </a:solidFill>
              </a:rPr>
              <a:t>Παλαιστίνη</a:t>
            </a:r>
            <a:r>
              <a:rPr lang="el-GR" sz="2000" b="1" dirty="0" smtClean="0"/>
              <a:t> </a:t>
            </a:r>
            <a:r>
              <a:rPr lang="el-GR" sz="2000" b="1" dirty="0"/>
              <a:t>για ψυχολογικούς και οικονομικούς κυρίως λόγους</a:t>
            </a:r>
            <a:r>
              <a:rPr lang="el-GR" sz="2000" b="1" dirty="0" smtClean="0"/>
              <a:t>.</a:t>
            </a:r>
          </a:p>
          <a:p>
            <a:pPr>
              <a:buFont typeface="Wingdings" panose="05000000000000000000" pitchFamily="2" charset="2"/>
              <a:buChar char="§"/>
            </a:pPr>
            <a:r>
              <a:rPr lang="el-GR" sz="2000" b="1" dirty="0"/>
              <a:t>Κοινοτικές </a:t>
            </a:r>
            <a:r>
              <a:rPr lang="el-GR" sz="2000" b="1" dirty="0" smtClean="0"/>
              <a:t>οργανώσεις διευκόλυναν </a:t>
            </a:r>
            <a:r>
              <a:rPr lang="el-GR" sz="2000" b="1" dirty="0"/>
              <a:t>τις διαδικασίες και την επανεγκατάσταση σε μια νέα χώρα, ενώ βοηθούσαν για την αντιμετώπιση των πρώτων πιεστικών αναγκών. Το μεταναστευτικό κύμα παρουσίασε </a:t>
            </a:r>
            <a:r>
              <a:rPr lang="el-GR" sz="2000" b="1" dirty="0">
                <a:solidFill>
                  <a:srgbClr val="C00000"/>
                </a:solidFill>
              </a:rPr>
              <a:t>αύξηση</a:t>
            </a:r>
            <a:r>
              <a:rPr lang="el-GR" sz="2000" b="1" dirty="0"/>
              <a:t> μετά την ίδρυση του κράτους του Ισραήλ </a:t>
            </a:r>
            <a:r>
              <a:rPr lang="el-GR" sz="2000" b="1" dirty="0">
                <a:solidFill>
                  <a:srgbClr val="C00000"/>
                </a:solidFill>
              </a:rPr>
              <a:t>το 1948. </a:t>
            </a:r>
          </a:p>
          <a:p>
            <a:pPr>
              <a:buFont typeface="Wingdings" panose="05000000000000000000" pitchFamily="2" charset="2"/>
              <a:buChar char="§"/>
            </a:pPr>
            <a:r>
              <a:rPr lang="el-GR" sz="2000" b="1" dirty="0" smtClean="0"/>
              <a:t>Οι </a:t>
            </a:r>
            <a:r>
              <a:rPr lang="el-GR" sz="2000" b="1" dirty="0"/>
              <a:t>Έλληνες Εβραίοι συνήθως επέλεγαν να εγκατασταθούν κοντά σε συμπατριώτες τους, δημιουργώντας αμιγείς γειτονιές, όπως π.χ. οι </a:t>
            </a:r>
            <a:r>
              <a:rPr lang="el-GR" sz="2000" b="1" dirty="0" err="1"/>
              <a:t>Ρωμανιώτες</a:t>
            </a:r>
            <a:r>
              <a:rPr lang="el-GR" sz="2000" b="1" dirty="0"/>
              <a:t> της Χάιφα. </a:t>
            </a:r>
            <a:endParaRPr lang="el-GR" sz="2000" b="1" dirty="0" smtClean="0"/>
          </a:p>
          <a:p>
            <a:pPr>
              <a:buFont typeface="Wingdings" panose="05000000000000000000" pitchFamily="2" charset="2"/>
              <a:buChar char="§"/>
            </a:pPr>
            <a:r>
              <a:rPr lang="el-GR" sz="2000" b="1" dirty="0" smtClean="0"/>
              <a:t>Σήμερα </a:t>
            </a:r>
            <a:r>
              <a:rPr lang="el-GR" sz="2000" b="1" dirty="0"/>
              <a:t>οι περισσότεροι, φέροντας ακόμα το ανεξίτηλο αριθμό με τατουάζ στο μπράτσο τους, καταθέτουν στους νεώτερους τα βιώματά τους σε μια προσπάθεια να ξορκίσουν το δαίμονα που λέει πως «στο στρατόπεδο μπαίνεις αλλά δε βγαίνεις ποτέ…». </a:t>
            </a:r>
          </a:p>
        </p:txBody>
      </p:sp>
    </p:spTree>
    <p:extLst>
      <p:ext uri="{BB962C8B-B14F-4D97-AF65-F5344CB8AC3E}">
        <p14:creationId xmlns:p14="http://schemas.microsoft.com/office/powerpoint/2010/main" val="1650903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a:solidFill>
                  <a:srgbClr val="FFFFFF"/>
                </a:solidFill>
              </a:rPr>
              <a:t>ΕΠΙΖΗΣΑΝΤΕΣ</a:t>
            </a:r>
            <a:endParaRPr lang="el-GR" dirty="0"/>
          </a:p>
        </p:txBody>
      </p:sp>
      <p:pic>
        <p:nvPicPr>
          <p:cNvPr id="4" name="Θέση περιεχομένου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19672" y="1748813"/>
            <a:ext cx="5760640" cy="3840427"/>
          </a:xfrm>
        </p:spPr>
      </p:pic>
    </p:spTree>
    <p:extLst>
      <p:ext uri="{BB962C8B-B14F-4D97-AF65-F5344CB8AC3E}">
        <p14:creationId xmlns:p14="http://schemas.microsoft.com/office/powerpoint/2010/main" val="1533420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ΠΑΛΙΑ ΕΒΡΑΪΚΗ ΣΥΝΟΙΚΙΑ</a:t>
            </a:r>
            <a:endParaRPr lang="el-GR" sz="4000" b="1" dirty="0"/>
          </a:p>
        </p:txBody>
      </p:sp>
      <p:pic>
        <p:nvPicPr>
          <p:cNvPr id="4" name="Θέση περιεχομένου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59832" y="1631193"/>
            <a:ext cx="3007352" cy="4030055"/>
          </a:xfrm>
        </p:spPr>
      </p:pic>
    </p:spTree>
    <p:extLst>
      <p:ext uri="{BB962C8B-B14F-4D97-AF65-F5344CB8AC3E}">
        <p14:creationId xmlns:p14="http://schemas.microsoft.com/office/powerpoint/2010/main" val="1954487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err="1" smtClean="0"/>
              <a:t>Συναγωγη</a:t>
            </a:r>
            <a:r>
              <a:rPr lang="el-GR" sz="4000" b="1" dirty="0" smtClean="0"/>
              <a:t> στη </a:t>
            </a:r>
            <a:r>
              <a:rPr lang="el-GR" sz="4000" b="1" dirty="0" err="1" smtClean="0"/>
              <a:t>νεα</a:t>
            </a:r>
            <a:r>
              <a:rPr lang="el-GR" sz="4000" b="1" dirty="0" smtClean="0"/>
              <a:t> </a:t>
            </a:r>
            <a:r>
              <a:rPr lang="el-GR" sz="4000" b="1" dirty="0" err="1" smtClean="0"/>
              <a:t>υορκη</a:t>
            </a:r>
            <a:endParaRPr lang="el-GR" sz="4000" b="1"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1600200"/>
            <a:ext cx="5486400" cy="4114800"/>
          </a:xfrm>
        </p:spPr>
      </p:pic>
    </p:spTree>
    <p:extLst>
      <p:ext uri="{BB962C8B-B14F-4D97-AF65-F5344CB8AC3E}">
        <p14:creationId xmlns:p14="http://schemas.microsoft.com/office/powerpoint/2010/main" val="222109857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ΓΙΟΖΕΦ ΕΛΙΓΙΑ</a:t>
            </a:r>
            <a:br>
              <a:rPr lang="el-GR" sz="4000" b="1" dirty="0" smtClean="0"/>
            </a:br>
            <a:r>
              <a:rPr lang="el-GR" sz="4000" b="1" dirty="0" smtClean="0"/>
              <a:t>«ο </a:t>
            </a:r>
            <a:r>
              <a:rPr lang="el-GR" sz="4000" b="1" dirty="0" err="1" smtClean="0"/>
              <a:t>ποιητησ</a:t>
            </a:r>
            <a:r>
              <a:rPr lang="el-GR" sz="4000" b="1" dirty="0" smtClean="0"/>
              <a:t> </a:t>
            </a:r>
            <a:r>
              <a:rPr lang="el-GR" sz="4000" b="1" dirty="0" err="1" smtClean="0"/>
              <a:t>τησ</a:t>
            </a:r>
            <a:r>
              <a:rPr lang="el-GR" sz="4000" b="1" dirty="0" smtClean="0"/>
              <a:t> </a:t>
            </a:r>
            <a:r>
              <a:rPr lang="el-GR" sz="4000" b="1" dirty="0" err="1" smtClean="0"/>
              <a:t>λιμνησ</a:t>
            </a:r>
            <a:r>
              <a:rPr lang="el-GR" sz="4000" b="1" dirty="0" smtClean="0"/>
              <a:t>»</a:t>
            </a:r>
            <a:endParaRPr lang="el-GR" sz="4000" b="1" dirty="0"/>
          </a:p>
        </p:txBody>
      </p:sp>
      <p:sp>
        <p:nvSpPr>
          <p:cNvPr id="3" name="Θέση περιεχομένου 2"/>
          <p:cNvSpPr>
            <a:spLocks noGrp="1"/>
          </p:cNvSpPr>
          <p:nvPr>
            <p:ph sz="quarter" idx="13"/>
          </p:nvPr>
        </p:nvSpPr>
        <p:spPr/>
        <p:txBody>
          <a:bodyPr/>
          <a:lstStyle/>
          <a:p>
            <a:pPr>
              <a:buFont typeface="Wingdings" panose="05000000000000000000" pitchFamily="2" charset="2"/>
              <a:buChar char="§"/>
            </a:pPr>
            <a:r>
              <a:rPr lang="el-GR" sz="2000" b="1" dirty="0">
                <a:solidFill>
                  <a:srgbClr val="C00000"/>
                </a:solidFill>
              </a:rPr>
              <a:t>Ο </a:t>
            </a:r>
            <a:r>
              <a:rPr lang="el-GR" sz="2000" b="1" dirty="0" err="1">
                <a:solidFill>
                  <a:srgbClr val="C00000"/>
                </a:solidFill>
              </a:rPr>
              <a:t>Γιοσέφ</a:t>
            </a:r>
            <a:r>
              <a:rPr lang="el-GR" sz="2000" b="1" dirty="0">
                <a:solidFill>
                  <a:srgbClr val="C00000"/>
                </a:solidFill>
              </a:rPr>
              <a:t> </a:t>
            </a:r>
            <a:r>
              <a:rPr lang="el-GR" sz="2000" b="1" dirty="0" err="1">
                <a:solidFill>
                  <a:srgbClr val="C00000"/>
                </a:solidFill>
              </a:rPr>
              <a:t>Ελιγιά</a:t>
            </a:r>
            <a:r>
              <a:rPr lang="el-GR" sz="2000" b="1" dirty="0">
                <a:solidFill>
                  <a:srgbClr val="C00000"/>
                </a:solidFill>
              </a:rPr>
              <a:t> </a:t>
            </a:r>
            <a:r>
              <a:rPr lang="el-GR" sz="2000" b="1" dirty="0"/>
              <a:t>ή Ιωσήφ Καπούλια (όπως ήταν το πραγματικό του όνομα) </a:t>
            </a:r>
            <a:r>
              <a:rPr lang="el-GR" sz="2000" b="1" dirty="0" smtClean="0"/>
              <a:t> </a:t>
            </a:r>
            <a:r>
              <a:rPr lang="el-GR" sz="2000" b="1" dirty="0"/>
              <a:t>ήταν </a:t>
            </a:r>
            <a:r>
              <a:rPr lang="el-GR" sz="2000" b="1" dirty="0" err="1"/>
              <a:t>Ελληνοεβραίος</a:t>
            </a:r>
            <a:r>
              <a:rPr lang="el-GR" sz="2000" b="1" dirty="0"/>
              <a:t> ποιητής, μελετητής και μεταφραστής από τα Ιωάννιν</a:t>
            </a:r>
            <a:r>
              <a:rPr lang="el-GR" sz="2000" dirty="0"/>
              <a:t>α</a:t>
            </a:r>
            <a:r>
              <a:rPr lang="el-GR" sz="2000" dirty="0" smtClean="0"/>
              <a:t>.</a:t>
            </a:r>
          </a:p>
          <a:p>
            <a:pPr marL="0" indent="0">
              <a:buNone/>
            </a:pPr>
            <a:endParaRPr lang="el-GR" sz="2000" dirty="0" smtClean="0"/>
          </a:p>
          <a:p>
            <a:pPr>
              <a:buFont typeface="Wingdings" panose="05000000000000000000" pitchFamily="2" charset="2"/>
              <a:buChar char="§"/>
            </a:pPr>
            <a:r>
              <a:rPr lang="el-GR" sz="2000" b="1" dirty="0"/>
              <a:t>Γεννήθηκε στα </a:t>
            </a:r>
            <a:r>
              <a:rPr lang="el-GR" sz="2000" b="1" dirty="0">
                <a:solidFill>
                  <a:srgbClr val="C00000"/>
                </a:solidFill>
              </a:rPr>
              <a:t>Γιάννενα το 1901 </a:t>
            </a:r>
            <a:r>
              <a:rPr lang="el-GR" sz="2000" b="1" dirty="0"/>
              <a:t>και σπούδασε στο γαλλόφωνο γυμνάσιο της </a:t>
            </a:r>
            <a:r>
              <a:rPr lang="el-GR" sz="2000" b="1" dirty="0" err="1"/>
              <a:t>Alliance</a:t>
            </a:r>
            <a:r>
              <a:rPr lang="el-GR" sz="2000" b="1" dirty="0"/>
              <a:t> </a:t>
            </a:r>
            <a:r>
              <a:rPr lang="el-GR" sz="2000" b="1" dirty="0" err="1"/>
              <a:t>Israelite</a:t>
            </a:r>
            <a:r>
              <a:rPr lang="el-GR" sz="2000" b="1" dirty="0"/>
              <a:t>. Το 1922 πήγε στην Αθήνα και εργάστηκε σε ιδιωτικά σχολεία ως καθηγητής της γαλλικής γλώσσας. Το 1930 διορίστηκε καθηγητής της γαλλικής στο γυμνάσιο του Κιλκίς, από όπου μεταφέρθηκε εσπευσμένα στην Αθήνα και πέθανε στο νοσοκομείο «Ευαγγελισμός» από τύφο το 1931. Ο τάφος του βρίσκεται στο Α΄ Νεκροταφείο Αθηνών</a:t>
            </a:r>
            <a:r>
              <a:rPr lang="el-GR" sz="2000" b="1" dirty="0" smtClean="0"/>
              <a:t>.</a:t>
            </a:r>
          </a:p>
          <a:p>
            <a:pPr>
              <a:buFont typeface="Wingdings" panose="05000000000000000000" pitchFamily="2" charset="2"/>
              <a:buChar char="§"/>
            </a:pPr>
            <a:endParaRPr lang="el-GR" sz="2000" b="1" dirty="0"/>
          </a:p>
        </p:txBody>
      </p:sp>
    </p:spTree>
    <p:extLst>
      <p:ext uri="{BB962C8B-B14F-4D97-AF65-F5344CB8AC3E}">
        <p14:creationId xmlns:p14="http://schemas.microsoft.com/office/powerpoint/2010/main" val="22244516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226403"/>
            <a:ext cx="4032448" cy="4744056"/>
          </a:xfrm>
          <a:prstGeom prst="rect">
            <a:avLst/>
          </a:prstGeom>
        </p:spPr>
      </p:pic>
      <p:sp>
        <p:nvSpPr>
          <p:cNvPr id="5" name="Τίτλος 4"/>
          <p:cNvSpPr>
            <a:spLocks noGrp="1"/>
          </p:cNvSpPr>
          <p:nvPr>
            <p:ph type="title"/>
          </p:nvPr>
        </p:nvSpPr>
        <p:spPr>
          <a:xfrm>
            <a:off x="609600" y="274638"/>
            <a:ext cx="7706816" cy="778098"/>
          </a:xfrm>
        </p:spPr>
        <p:txBody>
          <a:bodyPr/>
          <a:lstStyle/>
          <a:p>
            <a:pPr algn="ctr"/>
            <a:r>
              <a:rPr lang="el-GR" b="1" dirty="0" smtClean="0"/>
              <a:t>Η ΛΙΜΝΗ ΤΩΝ ΙΩΑΝΝΙΝΩΝ</a:t>
            </a:r>
            <a:endParaRPr lang="el-GR" b="1" dirty="0"/>
          </a:p>
        </p:txBody>
      </p:sp>
    </p:spTree>
    <p:extLst>
      <p:ext uri="{BB962C8B-B14F-4D97-AF65-F5344CB8AC3E}">
        <p14:creationId xmlns:p14="http://schemas.microsoft.com/office/powerpoint/2010/main" val="2668233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smtClean="0">
                <a:solidFill>
                  <a:srgbClr val="FFFFFF"/>
                </a:solidFill>
              </a:rPr>
              <a:t>                  ΓΙΟΖΕΦ </a:t>
            </a:r>
            <a:r>
              <a:rPr lang="el-GR" sz="4000" b="1" dirty="0">
                <a:solidFill>
                  <a:srgbClr val="FFFFFF"/>
                </a:solidFill>
              </a:rPr>
              <a:t>ΕΛΙΓΙΑ</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87205" y="2636912"/>
            <a:ext cx="2261059" cy="3264403"/>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94840" y="1794716"/>
            <a:ext cx="2141056" cy="2858420"/>
          </a:xfrm>
          <a:prstGeom prst="rect">
            <a:avLst/>
          </a:prstGeom>
        </p:spPr>
      </p:pic>
    </p:spTree>
    <p:extLst>
      <p:ext uri="{BB962C8B-B14F-4D97-AF65-F5344CB8AC3E}">
        <p14:creationId xmlns:p14="http://schemas.microsoft.com/office/powerpoint/2010/main" val="1931767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a:solidFill>
                  <a:srgbClr val="FFFFFF"/>
                </a:solidFill>
              </a:rPr>
              <a:t>ΓΙΟΖΕΦ ΕΛΙΓΙΑ</a:t>
            </a:r>
            <a:endParaRPr lang="el-GR" dirty="0"/>
          </a:p>
        </p:txBody>
      </p:sp>
      <p:sp>
        <p:nvSpPr>
          <p:cNvPr id="3" name="Θέση περιεχομένου 2"/>
          <p:cNvSpPr>
            <a:spLocks noGrp="1"/>
          </p:cNvSpPr>
          <p:nvPr>
            <p:ph sz="quarter" idx="13"/>
          </p:nvPr>
        </p:nvSpPr>
        <p:spPr/>
        <p:txBody>
          <a:bodyPr>
            <a:normAutofit/>
          </a:bodyPr>
          <a:lstStyle/>
          <a:p>
            <a:pPr>
              <a:buFont typeface="Wingdings" panose="05000000000000000000" pitchFamily="2" charset="2"/>
              <a:buChar char="§"/>
            </a:pPr>
            <a:r>
              <a:rPr lang="el-GR" sz="2000" b="1" dirty="0"/>
              <a:t>Μέχρι το θάνατό του υπήρξε </a:t>
            </a:r>
            <a:r>
              <a:rPr lang="el-GR" sz="2000" b="1" dirty="0">
                <a:solidFill>
                  <a:srgbClr val="C00000"/>
                </a:solidFill>
              </a:rPr>
              <a:t>τακτικός συνεργάτης </a:t>
            </a:r>
            <a:r>
              <a:rPr lang="el-GR" sz="2000" b="1" dirty="0"/>
              <a:t>της Μεγάλης Ελληνικής Εγκυκλοπαίδειας του </a:t>
            </a:r>
            <a:r>
              <a:rPr lang="el-GR" sz="2000" b="1" dirty="0">
                <a:solidFill>
                  <a:srgbClr val="C00000"/>
                </a:solidFill>
              </a:rPr>
              <a:t>Πυρσού </a:t>
            </a:r>
            <a:r>
              <a:rPr lang="el-GR" sz="2000" b="1" dirty="0"/>
              <a:t>για την οποία έγραψε διάφορα άρθρα για την εβραϊκή θρησκεία και </a:t>
            </a:r>
            <a:r>
              <a:rPr lang="el-GR" sz="2000" b="1" dirty="0" smtClean="0"/>
              <a:t>φιλολογία</a:t>
            </a:r>
          </a:p>
          <a:p>
            <a:pPr marL="0" indent="0">
              <a:buNone/>
            </a:pPr>
            <a:endParaRPr lang="el-GR" sz="2000" b="1" dirty="0" smtClean="0"/>
          </a:p>
          <a:p>
            <a:pPr>
              <a:buFont typeface="Wingdings" panose="05000000000000000000" pitchFamily="2" charset="2"/>
              <a:buChar char="§"/>
            </a:pPr>
            <a:r>
              <a:rPr lang="el-GR" sz="2000" b="1" dirty="0" smtClean="0"/>
              <a:t>Έγραψε </a:t>
            </a:r>
            <a:r>
              <a:rPr lang="el-GR" sz="2000" b="1" dirty="0"/>
              <a:t>επίσης ποιήματα και κριτικές και μετέφρασε εβραϊκά κείμενα κυρίως από τη </a:t>
            </a:r>
            <a:r>
              <a:rPr lang="el-GR" sz="2000" b="1" dirty="0" smtClean="0">
                <a:solidFill>
                  <a:srgbClr val="C00000"/>
                </a:solidFill>
              </a:rPr>
              <a:t>Βίβλο</a:t>
            </a:r>
            <a:r>
              <a:rPr lang="el-GR" sz="2000" b="1" dirty="0" smtClean="0"/>
              <a:t> </a:t>
            </a:r>
            <a:r>
              <a:rPr lang="el-GR" sz="2000" b="1" dirty="0"/>
              <a:t>όπως το Άσμα Ασμάτων, τη </a:t>
            </a:r>
            <a:r>
              <a:rPr lang="el-GR" sz="2000" b="1" dirty="0" err="1"/>
              <a:t>Ρούθ</a:t>
            </a:r>
            <a:r>
              <a:rPr lang="el-GR" sz="2000" b="1" dirty="0"/>
              <a:t>, τους Ψαλμούς κ.α</a:t>
            </a:r>
            <a:r>
              <a:rPr lang="el-GR" sz="2000" b="1" dirty="0" smtClean="0"/>
              <a:t>.</a:t>
            </a:r>
          </a:p>
          <a:p>
            <a:pPr marL="0" indent="0">
              <a:buNone/>
            </a:pPr>
            <a:endParaRPr lang="el-GR" sz="2000" b="1" dirty="0" smtClean="0"/>
          </a:p>
          <a:p>
            <a:pPr>
              <a:buFont typeface="Wingdings" panose="05000000000000000000" pitchFamily="2" charset="2"/>
              <a:buChar char="§"/>
            </a:pPr>
            <a:r>
              <a:rPr lang="el-GR" sz="2000" b="1" dirty="0" smtClean="0"/>
              <a:t> Παράλληλα </a:t>
            </a:r>
            <a:r>
              <a:rPr lang="el-GR" sz="2000" b="1" dirty="0"/>
              <a:t>όμως έκανε γνωστή στην Ελλάδα και </a:t>
            </a:r>
            <a:r>
              <a:rPr lang="el-GR" sz="2000" b="1" dirty="0">
                <a:solidFill>
                  <a:srgbClr val="C00000"/>
                </a:solidFill>
              </a:rPr>
              <a:t>την νεότερη εβραϊκή ποίηση και πεζογραφία. </a:t>
            </a:r>
          </a:p>
        </p:txBody>
      </p:sp>
    </p:spTree>
    <p:extLst>
      <p:ext uri="{BB962C8B-B14F-4D97-AF65-F5344CB8AC3E}">
        <p14:creationId xmlns:p14="http://schemas.microsoft.com/office/powerpoint/2010/main" val="1821370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sz="4000" b="1" dirty="0">
                <a:solidFill>
                  <a:srgbClr val="FFFFFF"/>
                </a:solidFill>
              </a:rPr>
              <a:t>ΓΙΟΖΕΦ ΕΛΙΓΙΑ</a:t>
            </a:r>
            <a:endParaRPr lang="el-GR" dirty="0"/>
          </a:p>
        </p:txBody>
      </p:sp>
      <p:sp>
        <p:nvSpPr>
          <p:cNvPr id="5" name="Θέση περιεχομένου 4"/>
          <p:cNvSpPr>
            <a:spLocks noGrp="1"/>
          </p:cNvSpPr>
          <p:nvPr>
            <p:ph sz="quarter" idx="13"/>
          </p:nvPr>
        </p:nvSpPr>
        <p:spPr/>
        <p:txBody>
          <a:bodyPr/>
          <a:lstStyle/>
          <a:p>
            <a:pPr marL="0" indent="0" algn="ctr">
              <a:buNone/>
            </a:pPr>
            <a:r>
              <a:rPr lang="el-GR" sz="2000" b="1" dirty="0"/>
              <a:t>Την ποίηση του </a:t>
            </a:r>
            <a:r>
              <a:rPr lang="el-GR" sz="2000" b="1" dirty="0" err="1"/>
              <a:t>Ελιγιά</a:t>
            </a:r>
            <a:r>
              <a:rPr lang="el-GR" sz="2000" b="1" dirty="0"/>
              <a:t> έθρεψαν οι πολιτικές ιδέες, οι καλλιτεχνικές αναζητήσεις και η κοινωνική ατμόσφαιρα </a:t>
            </a:r>
            <a:r>
              <a:rPr lang="el-GR" sz="2000" b="1" dirty="0">
                <a:solidFill>
                  <a:srgbClr val="C00000"/>
                </a:solidFill>
              </a:rPr>
              <a:t>του μεσοπολέμου</a:t>
            </a:r>
            <a:r>
              <a:rPr lang="el-GR" sz="2000" b="1" dirty="0"/>
              <a:t>: από τη μια η γέννηση και ο πολλαπλασιασμός </a:t>
            </a:r>
            <a:r>
              <a:rPr lang="el-GR" sz="2000" b="1" dirty="0">
                <a:solidFill>
                  <a:srgbClr val="C00000"/>
                </a:solidFill>
              </a:rPr>
              <a:t>των σοσιαλιστικών κύκλων </a:t>
            </a:r>
            <a:r>
              <a:rPr lang="el-GR" sz="2000" b="1" dirty="0"/>
              <a:t>(από την Αθήνα μέχρι τα Γιάννενα και τη Θεσσαλονίκη) και από την άλλη το αίσθημα της μοναξιάς και της απόγνωσης που καλλιέργησαν με την τέχνη τους ποιητές, όπως ο </a:t>
            </a:r>
            <a:r>
              <a:rPr lang="el-GR" sz="2000" b="1" dirty="0">
                <a:solidFill>
                  <a:srgbClr val="C00000"/>
                </a:solidFill>
              </a:rPr>
              <a:t>Κ. Γ. Καρυωτάκης</a:t>
            </a:r>
            <a:r>
              <a:rPr lang="el-GR" dirty="0" smtClean="0"/>
              <a:t>.</a:t>
            </a:r>
          </a:p>
          <a:p>
            <a:pPr marL="0" indent="0" algn="ctr">
              <a:buNone/>
            </a:pP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26" y="3933055"/>
            <a:ext cx="2653043" cy="1944215"/>
          </a:xfrm>
          <a:prstGeom prst="rect">
            <a:avLst/>
          </a:prstGeom>
        </p:spPr>
      </p:pic>
      <p:sp>
        <p:nvSpPr>
          <p:cNvPr id="7" name="Βέλος προς τα κάτω 6"/>
          <p:cNvSpPr/>
          <p:nvPr/>
        </p:nvSpPr>
        <p:spPr>
          <a:xfrm>
            <a:off x="6228184" y="3573016"/>
            <a:ext cx="288032" cy="172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59958154"/>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a:solidFill>
                  <a:srgbClr val="FFFFFF"/>
                </a:solidFill>
              </a:rPr>
              <a:t>ΓΙΟΖΕΦ ΕΛΙΓΙΑ</a:t>
            </a:r>
            <a:endParaRPr lang="el-GR" dirty="0"/>
          </a:p>
        </p:txBody>
      </p:sp>
      <p:sp>
        <p:nvSpPr>
          <p:cNvPr id="3" name="Θέση περιεχομένου 2"/>
          <p:cNvSpPr>
            <a:spLocks noGrp="1"/>
          </p:cNvSpPr>
          <p:nvPr>
            <p:ph sz="quarter" idx="13"/>
          </p:nvPr>
        </p:nvSpPr>
        <p:spPr/>
        <p:txBody>
          <a:bodyPr/>
          <a:lstStyle/>
          <a:p>
            <a:pPr marL="0" indent="0" algn="ctr">
              <a:buNone/>
            </a:pPr>
            <a:r>
              <a:rPr lang="el-GR" sz="2000" b="1" dirty="0"/>
              <a:t>Τα Γιάννενα της εποχής του </a:t>
            </a:r>
            <a:r>
              <a:rPr lang="el-GR" sz="2000" b="1" dirty="0" err="1"/>
              <a:t>Ελιγιά</a:t>
            </a:r>
            <a:r>
              <a:rPr lang="el-GR" sz="2000" b="1" dirty="0"/>
              <a:t> είναι μια πόλη όπου οι Εβραίοι υποφέρουν από τη φτώχεια και τη γενικότερη αναστάτωση, που προκάλεσε στην Ελλάδα η Μικρασιατική Καταστροφή. Παράλληλα, όμως, ακριβώς κάτω από αυτές τις τόσο δύσκολες συνθήκες, οι διαχωριστικές γραμμές μεταξύ Εβραίων και χριστιανών μοιάζουν πλέον να υποχωρούν και η προσοχή όλων αρχίζει να στρέφεται στα φλέγοντα κοινωνικά προβλήματα. Ο </a:t>
            </a:r>
            <a:r>
              <a:rPr lang="el-GR" sz="2000" b="1" dirty="0" err="1"/>
              <a:t>Ελιγιά</a:t>
            </a:r>
            <a:r>
              <a:rPr lang="el-GR" sz="2000" b="1" dirty="0"/>
              <a:t> θα επηρεαστεί ως ποιητής από το κίνημα των εργατικών διεκδικήσεων, ενώ θα βρεθεί κοντά και στους αγώνες των </a:t>
            </a:r>
            <a:r>
              <a:rPr lang="el-GR" sz="2000" b="1" dirty="0">
                <a:solidFill>
                  <a:srgbClr val="C00000"/>
                </a:solidFill>
              </a:rPr>
              <a:t>δημοτικιστών</a:t>
            </a:r>
            <a:r>
              <a:rPr lang="el-GR" sz="2000" b="1" dirty="0"/>
              <a:t>. Ο λυρισμός του, πάντως, ενισχυμένος από την </a:t>
            </a:r>
            <a:r>
              <a:rPr lang="el-GR" sz="2000" b="1" dirty="0" err="1">
                <a:solidFill>
                  <a:srgbClr val="C00000"/>
                </a:solidFill>
              </a:rPr>
              <a:t>καρυωτακική</a:t>
            </a:r>
            <a:r>
              <a:rPr lang="el-GR" sz="2000" b="1" dirty="0">
                <a:solidFill>
                  <a:srgbClr val="C00000"/>
                </a:solidFill>
              </a:rPr>
              <a:t> </a:t>
            </a:r>
            <a:r>
              <a:rPr lang="el-GR" sz="2000" b="1" dirty="0"/>
              <a:t>απαισιοδοξία, όπως και από ένα έντονα </a:t>
            </a:r>
            <a:r>
              <a:rPr lang="el-GR" sz="2000" b="1" dirty="0">
                <a:solidFill>
                  <a:srgbClr val="C00000"/>
                </a:solidFill>
              </a:rPr>
              <a:t>βιβλικό </a:t>
            </a:r>
            <a:r>
              <a:rPr lang="el-GR" sz="2000" b="1" dirty="0" smtClean="0">
                <a:solidFill>
                  <a:srgbClr val="C00000"/>
                </a:solidFill>
              </a:rPr>
              <a:t>στοιχείο</a:t>
            </a:r>
            <a:r>
              <a:rPr lang="el-GR" sz="2000" b="1" dirty="0" smtClean="0"/>
              <a:t> </a:t>
            </a:r>
            <a:r>
              <a:rPr lang="el-GR" sz="2000" b="1" dirty="0"/>
              <a:t>θα παραμείνει εν δράσει μέχρι το </a:t>
            </a:r>
            <a:r>
              <a:rPr lang="el-GR" sz="2000" b="1" dirty="0" smtClean="0"/>
              <a:t>τέλος.</a:t>
            </a:r>
          </a:p>
          <a:p>
            <a:pPr marL="0" indent="0">
              <a:buNone/>
            </a:pPr>
            <a:endParaRPr lang="el-GR" dirty="0"/>
          </a:p>
        </p:txBody>
      </p:sp>
    </p:spTree>
    <p:extLst>
      <p:ext uri="{BB962C8B-B14F-4D97-AF65-F5344CB8AC3E}">
        <p14:creationId xmlns:p14="http://schemas.microsoft.com/office/powerpoint/2010/main" val="1208520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a:solidFill>
                  <a:srgbClr val="FFFFFF"/>
                </a:solidFill>
              </a:rPr>
              <a:t>ΓΙΟΖΕΦ ΕΛΙΓΙΑ</a:t>
            </a:r>
            <a:endParaRPr lang="el-GR" dirty="0"/>
          </a:p>
        </p:txBody>
      </p:sp>
      <p:sp>
        <p:nvSpPr>
          <p:cNvPr id="3" name="Θέση περιεχομένου 2"/>
          <p:cNvSpPr>
            <a:spLocks noGrp="1"/>
          </p:cNvSpPr>
          <p:nvPr>
            <p:ph sz="quarter" idx="13"/>
          </p:nvPr>
        </p:nvSpPr>
        <p:spPr/>
        <p:txBody>
          <a:bodyPr/>
          <a:lstStyle/>
          <a:p>
            <a:pPr marL="0" indent="0" algn="ctr">
              <a:buNone/>
            </a:pPr>
            <a:r>
              <a:rPr lang="el-GR" sz="2000" b="1" dirty="0" smtClean="0"/>
              <a:t> </a:t>
            </a:r>
            <a:r>
              <a:rPr lang="el-GR" sz="2000" b="1" dirty="0"/>
              <a:t>Ο</a:t>
            </a:r>
            <a:r>
              <a:rPr lang="el-GR" sz="2000" b="1" dirty="0" smtClean="0"/>
              <a:t> </a:t>
            </a:r>
            <a:r>
              <a:rPr lang="el-GR" sz="2000" b="1" dirty="0"/>
              <a:t>βιβλικός </a:t>
            </a:r>
            <a:r>
              <a:rPr lang="el-GR" sz="2000" b="1" dirty="0" smtClean="0"/>
              <a:t>τόνος των ποιημάτων του συχνά αναμειγνύεται με τον ερωτισμό, τον ιδεαλισμό </a:t>
            </a:r>
            <a:r>
              <a:rPr lang="el-GR" sz="2000" b="1" dirty="0" err="1" smtClean="0"/>
              <a:t>ιδεαλισμό</a:t>
            </a:r>
            <a:r>
              <a:rPr lang="el-GR" sz="2000" b="1" dirty="0" smtClean="0"/>
              <a:t> και κάποια </a:t>
            </a:r>
            <a:r>
              <a:rPr lang="el-GR" sz="2000" b="1" dirty="0"/>
              <a:t>ειδυλλιακή </a:t>
            </a:r>
            <a:r>
              <a:rPr lang="el-GR" sz="2000" b="1" dirty="0" smtClean="0"/>
              <a:t>φυσιολατρία</a:t>
            </a:r>
            <a:r>
              <a:rPr lang="el-GR" sz="2000" b="1" dirty="0"/>
              <a:t>. Παρέμεινε πιστός του μετρικού και του ομοιοκατάληκτου στίχου και δεν ακολούθησε τις νέες μορφές τεχνικής που υιοθέτησαν οι σύγχρονοί του. </a:t>
            </a:r>
            <a:endParaRPr lang="el-GR" sz="2000" b="1" dirty="0" smtClean="0"/>
          </a:p>
          <a:p>
            <a:pPr marL="0" indent="0" algn="ctr">
              <a:buNone/>
            </a:pPr>
            <a:r>
              <a:rPr lang="el-GR" sz="2000" b="1" dirty="0" smtClean="0">
                <a:solidFill>
                  <a:srgbClr val="C00000"/>
                </a:solidFill>
              </a:rPr>
              <a:t>«Κι </a:t>
            </a:r>
            <a:r>
              <a:rPr lang="el-GR" sz="2000" b="1" dirty="0">
                <a:solidFill>
                  <a:srgbClr val="C00000"/>
                </a:solidFill>
              </a:rPr>
              <a:t>ήρθες, ω Μούσα ξελογιάστρα αθώα κι αγνή</a:t>
            </a:r>
          </a:p>
          <a:p>
            <a:pPr marL="0" indent="0" algn="ctr">
              <a:buNone/>
            </a:pPr>
            <a:r>
              <a:rPr lang="el-GR" sz="2000" b="1" dirty="0">
                <a:solidFill>
                  <a:srgbClr val="C00000"/>
                </a:solidFill>
              </a:rPr>
              <a:t>στ’ ωραίο μεθύσι του Καημού και της Ιδέας</a:t>
            </a:r>
          </a:p>
          <a:p>
            <a:pPr marL="0" indent="0" algn="ctr">
              <a:buNone/>
            </a:pPr>
            <a:r>
              <a:rPr lang="el-GR" sz="2000" b="1" dirty="0">
                <a:solidFill>
                  <a:srgbClr val="C00000"/>
                </a:solidFill>
              </a:rPr>
              <a:t>με της Ελλάδας τη μελίρρυτη φωνή</a:t>
            </a:r>
          </a:p>
          <a:p>
            <a:pPr marL="0" indent="0" algn="ctr">
              <a:buNone/>
            </a:pPr>
            <a:r>
              <a:rPr lang="el-GR" sz="2000" b="1" dirty="0">
                <a:solidFill>
                  <a:srgbClr val="C00000"/>
                </a:solidFill>
              </a:rPr>
              <a:t>και με τη φλογερή ψυχή της </a:t>
            </a:r>
            <a:r>
              <a:rPr lang="el-GR" sz="2000" b="1" dirty="0" smtClean="0">
                <a:solidFill>
                  <a:srgbClr val="C00000"/>
                </a:solidFill>
              </a:rPr>
              <a:t>Ιουδαίας».</a:t>
            </a:r>
          </a:p>
          <a:p>
            <a:pPr marL="0" indent="0" algn="ctr">
              <a:buNone/>
            </a:pPr>
            <a:r>
              <a:rPr lang="el-GR" sz="2000" b="1" dirty="0"/>
              <a:t>(Μούσα Ξελογιάστρα, </a:t>
            </a:r>
            <a:r>
              <a:rPr lang="el-GR" sz="2000" b="1" dirty="0" err="1"/>
              <a:t>Γιωσέφ</a:t>
            </a:r>
            <a:r>
              <a:rPr lang="el-GR" sz="2000" b="1" dirty="0"/>
              <a:t> </a:t>
            </a:r>
            <a:r>
              <a:rPr lang="el-GR" sz="2000" b="1" dirty="0" err="1"/>
              <a:t>Ελιγιά</a:t>
            </a:r>
            <a:r>
              <a:rPr lang="el-GR" sz="2000" b="1" dirty="0"/>
              <a:t>, Άπαντα Ι, </a:t>
            </a:r>
            <a:r>
              <a:rPr lang="el-GR" sz="2000" b="1" dirty="0" err="1"/>
              <a:t>Επιμ</a:t>
            </a:r>
            <a:r>
              <a:rPr lang="el-GR" sz="2000" b="1" dirty="0"/>
              <a:t>. </a:t>
            </a:r>
            <a:r>
              <a:rPr lang="el-GR" sz="2000" b="1" dirty="0" err="1"/>
              <a:t>Ναρ</a:t>
            </a:r>
            <a:r>
              <a:rPr lang="el-GR" sz="2000" b="1" dirty="0"/>
              <a:t>. Α.Λ., Εκδόσεις Γαβριηλίδης Αθήνα 2009)</a:t>
            </a:r>
            <a:endParaRPr lang="el-GR" sz="2000" b="1" dirty="0">
              <a:solidFill>
                <a:srgbClr val="C00000"/>
              </a:solidFill>
            </a:endParaRPr>
          </a:p>
          <a:p>
            <a:pPr marL="0" indent="0" algn="ctr">
              <a:buNone/>
            </a:pPr>
            <a:endParaRPr lang="el-GR" b="1" dirty="0"/>
          </a:p>
        </p:txBody>
      </p:sp>
    </p:spTree>
    <p:extLst>
      <p:ext uri="{BB962C8B-B14F-4D97-AF65-F5344CB8AC3E}">
        <p14:creationId xmlns:p14="http://schemas.microsoft.com/office/powerpoint/2010/main" val="2092472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ΕΒΡΑΙΟΙ ΤΩΝ ΙΩΑΝΝΙΝΩΝ</a:t>
            </a:r>
            <a:endParaRPr lang="el-GR" sz="4000" b="1" dirty="0"/>
          </a:p>
        </p:txBody>
      </p:sp>
      <p:sp>
        <p:nvSpPr>
          <p:cNvPr id="3" name="Θέση περιεχομένου 2"/>
          <p:cNvSpPr>
            <a:spLocks noGrp="1"/>
          </p:cNvSpPr>
          <p:nvPr>
            <p:ph sz="quarter" idx="13"/>
          </p:nvPr>
        </p:nvSpPr>
        <p:spPr>
          <a:xfrm>
            <a:off x="609600" y="1600200"/>
            <a:ext cx="8138864" cy="4997152"/>
          </a:xfrm>
        </p:spPr>
        <p:txBody>
          <a:bodyPr>
            <a:noAutofit/>
          </a:bodyPr>
          <a:lstStyle/>
          <a:p>
            <a:pPr algn="just">
              <a:buFont typeface="Wingdings" panose="05000000000000000000" pitchFamily="2" charset="2"/>
              <a:buChar char="§"/>
            </a:pPr>
            <a:r>
              <a:rPr lang="el-GR" sz="2000" b="1" dirty="0"/>
              <a:t>Εγκατάσταση εβραϊκών πληθυσμών τοποθετείται </a:t>
            </a:r>
            <a:r>
              <a:rPr lang="el-GR" sz="2000" b="1" dirty="0">
                <a:solidFill>
                  <a:srgbClr val="C00000"/>
                </a:solidFill>
              </a:rPr>
              <a:t>στον 8ο -9 ο αιώνα </a:t>
            </a:r>
            <a:r>
              <a:rPr lang="el-GR" sz="2000" b="1" dirty="0" err="1" smtClean="0">
                <a:solidFill>
                  <a:srgbClr val="C00000"/>
                </a:solidFill>
              </a:rPr>
              <a:t>μ.Χ</a:t>
            </a:r>
            <a:endParaRPr lang="el-GR" sz="2000" b="1" dirty="0" smtClean="0">
              <a:solidFill>
                <a:srgbClr val="C00000"/>
              </a:solidFill>
            </a:endParaRPr>
          </a:p>
          <a:p>
            <a:pPr algn="just">
              <a:buFont typeface="Wingdings" panose="05000000000000000000" pitchFamily="2" charset="2"/>
              <a:buChar char="§"/>
            </a:pPr>
            <a:r>
              <a:rPr lang="el-GR" sz="2000" b="1" dirty="0" smtClean="0"/>
              <a:t> Η </a:t>
            </a:r>
            <a:r>
              <a:rPr lang="el-GR" sz="2000" b="1" dirty="0"/>
              <a:t>πρώτη γραπτή πηγή που μνημονεύει </a:t>
            </a:r>
            <a:r>
              <a:rPr lang="el-GR" sz="2000" b="1" dirty="0" smtClean="0"/>
              <a:t>«Ισραηλίτες</a:t>
            </a:r>
            <a:r>
              <a:rPr lang="el-GR" sz="2000" b="1" dirty="0"/>
              <a:t>» στα Ιωάννινα είναι επί </a:t>
            </a:r>
            <a:r>
              <a:rPr lang="el-GR" sz="2000" b="1" dirty="0">
                <a:solidFill>
                  <a:srgbClr val="C00000"/>
                </a:solidFill>
              </a:rPr>
              <a:t>Ανδρόνικου Β’ Παλαιολόγου (1314</a:t>
            </a:r>
            <a:r>
              <a:rPr lang="el-GR" sz="2000" b="1" dirty="0" smtClean="0">
                <a:solidFill>
                  <a:srgbClr val="C00000"/>
                </a:solidFill>
              </a:rPr>
              <a:t>).</a:t>
            </a:r>
          </a:p>
          <a:p>
            <a:pPr algn="just">
              <a:buFont typeface="Wingdings" panose="05000000000000000000" pitchFamily="2" charset="2"/>
              <a:buChar char="§"/>
            </a:pPr>
            <a:r>
              <a:rPr lang="el-GR" sz="2000" b="1" dirty="0" smtClean="0"/>
              <a:t> </a:t>
            </a:r>
            <a:r>
              <a:rPr lang="el-GR" sz="2000" b="1" dirty="0"/>
              <a:t>Η κοινότητα άκμασε ιδιαίτερα την </a:t>
            </a:r>
            <a:r>
              <a:rPr lang="el-GR" sz="2000" b="1" dirty="0" smtClean="0"/>
              <a:t>εποχή </a:t>
            </a:r>
            <a:r>
              <a:rPr lang="el-GR" sz="2000" b="1" dirty="0"/>
              <a:t>της </a:t>
            </a:r>
            <a:r>
              <a:rPr lang="el-GR" sz="2000" b="1" dirty="0">
                <a:solidFill>
                  <a:srgbClr val="C00000"/>
                </a:solidFill>
              </a:rPr>
              <a:t>οθωμανικής αυτοκρατορίας</a:t>
            </a:r>
            <a:r>
              <a:rPr lang="el-GR" sz="2000" b="1" dirty="0" smtClean="0"/>
              <a:t>.</a:t>
            </a:r>
          </a:p>
          <a:p>
            <a:pPr algn="just">
              <a:buFont typeface="Wingdings" panose="05000000000000000000" pitchFamily="2" charset="2"/>
              <a:buChar char="§"/>
            </a:pPr>
            <a:r>
              <a:rPr lang="el-GR" sz="2000" b="1" dirty="0" smtClean="0"/>
              <a:t> </a:t>
            </a:r>
            <a:r>
              <a:rPr lang="el-GR" sz="2000" b="1" dirty="0"/>
              <a:t>Διάφορα προνόμια επέτρεψαν στους Εβραίους να αναμιχθούν ενεργά στην </a:t>
            </a:r>
            <a:r>
              <a:rPr lang="el-GR" sz="2000" b="1" dirty="0">
                <a:solidFill>
                  <a:srgbClr val="C00000"/>
                </a:solidFill>
              </a:rPr>
              <a:t>οικονομική, πολιτιστική και κοινωνική ζωή των αστικών κέντρων</a:t>
            </a:r>
            <a:r>
              <a:rPr lang="el-GR" sz="2000" b="1" dirty="0" smtClean="0"/>
              <a:t>.</a:t>
            </a:r>
          </a:p>
          <a:p>
            <a:pPr algn="just">
              <a:buFont typeface="Wingdings" panose="05000000000000000000" pitchFamily="2" charset="2"/>
              <a:buChar char="§"/>
            </a:pPr>
            <a:r>
              <a:rPr lang="el-GR" sz="2000" b="1" dirty="0" smtClean="0"/>
              <a:t> </a:t>
            </a:r>
            <a:r>
              <a:rPr lang="el-GR" sz="2000" b="1" dirty="0"/>
              <a:t>Από το </a:t>
            </a:r>
            <a:r>
              <a:rPr lang="el-GR" sz="2000" b="1" dirty="0">
                <a:solidFill>
                  <a:srgbClr val="C00000"/>
                </a:solidFill>
              </a:rPr>
              <a:t>1611</a:t>
            </a:r>
            <a:r>
              <a:rPr lang="el-GR" sz="2000" b="1" dirty="0"/>
              <a:t> τους δόθηκε η δυνατότητα να κατοικούν και μέσα στο </a:t>
            </a:r>
            <a:r>
              <a:rPr lang="el-GR" sz="2000" b="1" dirty="0">
                <a:solidFill>
                  <a:srgbClr val="C00000"/>
                </a:solidFill>
              </a:rPr>
              <a:t>Κάστρο</a:t>
            </a:r>
            <a:r>
              <a:rPr lang="el-GR" sz="2000" b="1" dirty="0"/>
              <a:t> των Ιωαννίνων, ενώ η εξουσία του Αλή Πασά έφερε την κοινότητα των περίπου </a:t>
            </a:r>
            <a:r>
              <a:rPr lang="el-GR" sz="2000" b="1" dirty="0">
                <a:solidFill>
                  <a:srgbClr val="C00000"/>
                </a:solidFill>
              </a:rPr>
              <a:t>4.000 </a:t>
            </a:r>
            <a:r>
              <a:rPr lang="el-GR" sz="2000" b="1" dirty="0"/>
              <a:t>Εβραίων στο απόγειο της ακμής της</a:t>
            </a:r>
            <a:r>
              <a:rPr lang="el-GR" sz="2000" b="1" dirty="0" smtClean="0"/>
              <a:t>.</a:t>
            </a:r>
          </a:p>
          <a:p>
            <a:pPr algn="just">
              <a:buFont typeface="Wingdings" panose="05000000000000000000" pitchFamily="2" charset="2"/>
              <a:buChar char="§"/>
            </a:pPr>
            <a:r>
              <a:rPr lang="el-GR" sz="2000" b="1" dirty="0" smtClean="0"/>
              <a:t> Ασκούσαν </a:t>
            </a:r>
            <a:r>
              <a:rPr lang="el-GR" sz="2000" b="1" dirty="0"/>
              <a:t>αστικά επαγγέλματα – </a:t>
            </a:r>
            <a:r>
              <a:rPr lang="el-GR" sz="2000" b="1" dirty="0">
                <a:solidFill>
                  <a:srgbClr val="C00000"/>
                </a:solidFill>
              </a:rPr>
              <a:t>έμποροι, χρυσοχόοι, ράφτες, αργυραμοιβοί– </a:t>
            </a:r>
            <a:endParaRPr lang="el-GR" sz="2000" b="1" dirty="0" smtClean="0">
              <a:solidFill>
                <a:srgbClr val="C00000"/>
              </a:solidFill>
            </a:endParaRPr>
          </a:p>
        </p:txBody>
      </p:sp>
    </p:spTree>
    <p:extLst>
      <p:ext uri="{BB962C8B-B14F-4D97-AF65-F5344CB8AC3E}">
        <p14:creationId xmlns:p14="http://schemas.microsoft.com/office/powerpoint/2010/main" val="346651153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02916" y="1196752"/>
            <a:ext cx="7613499" cy="4753198"/>
          </a:xfrm>
        </p:spPr>
      </p:pic>
    </p:spTree>
    <p:extLst>
      <p:ext uri="{BB962C8B-B14F-4D97-AF65-F5344CB8AC3E}">
        <p14:creationId xmlns:p14="http://schemas.microsoft.com/office/powerpoint/2010/main" val="2077080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a:solidFill>
                  <a:srgbClr val="FFFFFF"/>
                </a:solidFill>
              </a:rPr>
              <a:t>ΕΒΡΑΙΟΙ ΤΩΝ ΙΩΑΝΝΙΝΩΝ</a:t>
            </a:r>
            <a:endParaRPr lang="el-GR" dirty="0"/>
          </a:p>
        </p:txBody>
      </p:sp>
      <p:sp>
        <p:nvSpPr>
          <p:cNvPr id="3" name="Θέση περιεχομένου 2"/>
          <p:cNvSpPr>
            <a:spLocks noGrp="1"/>
          </p:cNvSpPr>
          <p:nvPr>
            <p:ph sz="quarter" idx="13"/>
          </p:nvPr>
        </p:nvSpPr>
        <p:spPr>
          <a:xfrm>
            <a:off x="609600" y="1600200"/>
            <a:ext cx="8138864" cy="4565104"/>
          </a:xfrm>
        </p:spPr>
        <p:txBody>
          <a:bodyPr>
            <a:normAutofit/>
          </a:bodyPr>
          <a:lstStyle/>
          <a:p>
            <a:pPr lvl="0">
              <a:buClr>
                <a:srgbClr val="DC9E1F"/>
              </a:buClr>
              <a:buFont typeface="Wingdings" panose="05000000000000000000" pitchFamily="2" charset="2"/>
              <a:buChar char="§"/>
            </a:pPr>
            <a:r>
              <a:rPr lang="el-GR" sz="2000" b="1" dirty="0" smtClean="0">
                <a:solidFill>
                  <a:srgbClr val="FFFFFF"/>
                </a:solidFill>
              </a:rPr>
              <a:t>Οι </a:t>
            </a:r>
            <a:r>
              <a:rPr lang="el-GR" sz="2000" b="1" dirty="0">
                <a:solidFill>
                  <a:srgbClr val="FFFFFF"/>
                </a:solidFill>
              </a:rPr>
              <a:t>Εβραίοι των Ιωαννίνων διακρίθηκαν </a:t>
            </a:r>
            <a:r>
              <a:rPr lang="el-GR" sz="2000" b="1" dirty="0">
                <a:solidFill>
                  <a:srgbClr val="C00000"/>
                </a:solidFill>
              </a:rPr>
              <a:t>στο εμπόριο </a:t>
            </a:r>
            <a:r>
              <a:rPr lang="el-GR" sz="2000" b="1" dirty="0">
                <a:solidFill>
                  <a:srgbClr val="FFFFFF"/>
                </a:solidFill>
              </a:rPr>
              <a:t>και έγιναν αναπόσπαστο στοιχείο στη ζωή της πόλης</a:t>
            </a:r>
            <a:r>
              <a:rPr lang="el-GR" sz="2000" b="1" dirty="0" smtClean="0">
                <a:solidFill>
                  <a:srgbClr val="FFFFFF"/>
                </a:solidFill>
              </a:rPr>
              <a:t>.</a:t>
            </a:r>
          </a:p>
          <a:p>
            <a:pPr lvl="0">
              <a:buClr>
                <a:srgbClr val="DC9E1F"/>
              </a:buClr>
              <a:buFont typeface="Wingdings" panose="05000000000000000000" pitchFamily="2" charset="2"/>
              <a:buChar char="§"/>
            </a:pPr>
            <a:r>
              <a:rPr lang="el-GR" sz="2000" b="1" dirty="0" smtClean="0">
                <a:solidFill>
                  <a:srgbClr val="FFFFFF"/>
                </a:solidFill>
              </a:rPr>
              <a:t> </a:t>
            </a:r>
            <a:r>
              <a:rPr lang="el-GR" sz="2000" b="1" dirty="0">
                <a:solidFill>
                  <a:srgbClr val="FFFFFF"/>
                </a:solidFill>
              </a:rPr>
              <a:t>Τα ήθη και τα έθιμά τους, οι ενδυμασίες, τα δημοτικά τραγούδια και φυσικά η χρήση της </a:t>
            </a:r>
            <a:r>
              <a:rPr lang="el-GR" sz="2000" b="1" dirty="0" err="1">
                <a:solidFill>
                  <a:srgbClr val="FFFFFF"/>
                </a:solidFill>
              </a:rPr>
              <a:t>ρωμαιο</a:t>
            </a:r>
            <a:r>
              <a:rPr lang="el-GR" sz="2000" b="1" dirty="0">
                <a:solidFill>
                  <a:srgbClr val="FFFFFF"/>
                </a:solidFill>
              </a:rPr>
              <a:t>- ιουδαϊκής γλώσσας στο τυπικό προδίδουν αρκετά </a:t>
            </a:r>
            <a:r>
              <a:rPr lang="el-GR" sz="2000" b="1" dirty="0">
                <a:solidFill>
                  <a:srgbClr val="C00000"/>
                </a:solidFill>
              </a:rPr>
              <a:t>μεγάλη ώσμωση </a:t>
            </a:r>
            <a:r>
              <a:rPr lang="el-GR" sz="2000" b="1" dirty="0">
                <a:solidFill>
                  <a:srgbClr val="FFFFFF"/>
                </a:solidFill>
              </a:rPr>
              <a:t>με τον ντόπιο </a:t>
            </a:r>
            <a:r>
              <a:rPr lang="el-GR" sz="2000" b="1" dirty="0">
                <a:solidFill>
                  <a:srgbClr val="C00000"/>
                </a:solidFill>
              </a:rPr>
              <a:t>χριστιανικό πληθυσμό</a:t>
            </a:r>
            <a:r>
              <a:rPr lang="el-GR" sz="2000" b="1" dirty="0">
                <a:solidFill>
                  <a:srgbClr val="FFFFFF"/>
                </a:solidFill>
              </a:rPr>
              <a:t>. </a:t>
            </a:r>
            <a:endParaRPr lang="el-GR" sz="2000" b="1" dirty="0" smtClean="0">
              <a:solidFill>
                <a:srgbClr val="FFFFFF"/>
              </a:solidFill>
            </a:endParaRPr>
          </a:p>
          <a:p>
            <a:pPr lvl="0">
              <a:buClr>
                <a:srgbClr val="DC9E1F"/>
              </a:buClr>
              <a:buFont typeface="Wingdings" panose="05000000000000000000" pitchFamily="2" charset="2"/>
              <a:buChar char="§"/>
            </a:pPr>
            <a:r>
              <a:rPr lang="el-GR" sz="2000" b="1" dirty="0" smtClean="0">
                <a:solidFill>
                  <a:srgbClr val="FFFFFF"/>
                </a:solidFill>
              </a:rPr>
              <a:t>Όταν </a:t>
            </a:r>
            <a:r>
              <a:rPr lang="el-GR" sz="2000" b="1" dirty="0">
                <a:solidFill>
                  <a:srgbClr val="FFFFFF"/>
                </a:solidFill>
              </a:rPr>
              <a:t>η πόλη ενσωματώθηκε στο ελληνικό κράτος το </a:t>
            </a:r>
            <a:r>
              <a:rPr lang="el-GR" sz="2000" b="1" dirty="0">
                <a:solidFill>
                  <a:srgbClr val="C00000"/>
                </a:solidFill>
              </a:rPr>
              <a:t>1913,</a:t>
            </a:r>
            <a:r>
              <a:rPr lang="el-GR" sz="2000" b="1" dirty="0">
                <a:solidFill>
                  <a:srgbClr val="FFFFFF"/>
                </a:solidFill>
              </a:rPr>
              <a:t> η κοινότητα </a:t>
            </a:r>
            <a:r>
              <a:rPr lang="el-GR" sz="2000" b="1" dirty="0">
                <a:solidFill>
                  <a:srgbClr val="C00000"/>
                </a:solidFill>
              </a:rPr>
              <a:t>έχασε</a:t>
            </a:r>
            <a:r>
              <a:rPr lang="el-GR" sz="2000" b="1" dirty="0">
                <a:solidFill>
                  <a:srgbClr val="FFFFFF"/>
                </a:solidFill>
              </a:rPr>
              <a:t> σταδιακά πολλή από την παλιά της αίγλη, ωστόσο έζησε </a:t>
            </a:r>
            <a:r>
              <a:rPr lang="el-GR" sz="2000" b="1" dirty="0">
                <a:solidFill>
                  <a:srgbClr val="C00000"/>
                </a:solidFill>
              </a:rPr>
              <a:t>αρμονικά </a:t>
            </a:r>
            <a:r>
              <a:rPr lang="el-GR" sz="2000" b="1" dirty="0">
                <a:solidFill>
                  <a:srgbClr val="FFFFFF"/>
                </a:solidFill>
              </a:rPr>
              <a:t>με τους Χριστιανούς και τα κρούσματα </a:t>
            </a:r>
            <a:r>
              <a:rPr lang="el-GR" sz="2000" b="1" dirty="0">
                <a:solidFill>
                  <a:srgbClr val="C00000"/>
                </a:solidFill>
              </a:rPr>
              <a:t>αντισημιτισμού</a:t>
            </a:r>
            <a:r>
              <a:rPr lang="el-GR" sz="2000" b="1" dirty="0">
                <a:solidFill>
                  <a:srgbClr val="FFFFFF"/>
                </a:solidFill>
              </a:rPr>
              <a:t> ήταν συγκυριακά ή αφορούσαν σε μεγάλο βαθμό οικονομικούς ανταγωνισμούς. </a:t>
            </a:r>
            <a:endParaRPr lang="el-GR" sz="2000" b="1" dirty="0" smtClean="0">
              <a:solidFill>
                <a:srgbClr val="FFFFFF"/>
              </a:solidFill>
            </a:endParaRPr>
          </a:p>
          <a:p>
            <a:pPr lvl="0">
              <a:buClr>
                <a:srgbClr val="DC9E1F"/>
              </a:buClr>
              <a:buFont typeface="Wingdings" panose="05000000000000000000" pitchFamily="2" charset="2"/>
              <a:buChar char="§"/>
            </a:pPr>
            <a:r>
              <a:rPr lang="el-GR" sz="2000" b="1" dirty="0" smtClean="0"/>
              <a:t>Τις </a:t>
            </a:r>
            <a:r>
              <a:rPr lang="el-GR" sz="2000" b="1" dirty="0"/>
              <a:t>παραμονές </a:t>
            </a:r>
            <a:r>
              <a:rPr lang="el-GR" sz="2000" b="1" dirty="0">
                <a:solidFill>
                  <a:srgbClr val="C00000"/>
                </a:solidFill>
              </a:rPr>
              <a:t>του Πολέμου </a:t>
            </a:r>
            <a:r>
              <a:rPr lang="el-GR" sz="2000" b="1" dirty="0"/>
              <a:t>η κοινότητα αριθμούσε </a:t>
            </a:r>
            <a:r>
              <a:rPr lang="el-GR" sz="2000" b="1" dirty="0">
                <a:solidFill>
                  <a:srgbClr val="C00000"/>
                </a:solidFill>
              </a:rPr>
              <a:t>1.900- 2.000 ψυχές </a:t>
            </a:r>
            <a:r>
              <a:rPr lang="el-GR" sz="2000" b="1" dirty="0"/>
              <a:t>και ζούσε σε </a:t>
            </a:r>
            <a:r>
              <a:rPr lang="el-GR" sz="2000" b="1" dirty="0">
                <a:solidFill>
                  <a:srgbClr val="C00000"/>
                </a:solidFill>
              </a:rPr>
              <a:t>έναν ειρηνικό μικρόκοσμο</a:t>
            </a:r>
            <a:r>
              <a:rPr lang="el-GR" sz="2000" b="1" dirty="0"/>
              <a:t>, ανίκανο να αντιληφθεί την επερχόμενη καταστροφή</a:t>
            </a:r>
            <a:r>
              <a:rPr lang="el-GR" sz="2000" dirty="0"/>
              <a:t>. </a:t>
            </a:r>
            <a:endParaRPr lang="el-GR" sz="2000" dirty="0">
              <a:solidFill>
                <a:srgbClr val="FFFFFF"/>
              </a:solidFill>
            </a:endParaRPr>
          </a:p>
        </p:txBody>
      </p:sp>
    </p:spTree>
    <p:extLst>
      <p:ext uri="{BB962C8B-B14F-4D97-AF65-F5344CB8AC3E}">
        <p14:creationId xmlns:p14="http://schemas.microsoft.com/office/powerpoint/2010/main" val="362995446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ΕΒΡΑΪΚΗ ΟΙΚΟΓΕΝΕΙΑ ΣΤΑ ΙΩΑΝΝΙΝΑ</a:t>
            </a:r>
            <a:endParaRPr lang="el-GR" sz="4000" b="1" dirty="0"/>
          </a:p>
        </p:txBody>
      </p:sp>
      <p:pic>
        <p:nvPicPr>
          <p:cNvPr id="4" name="Θέση περιεχομένου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76225" y="1600200"/>
            <a:ext cx="3991550" cy="4114800"/>
          </a:xfrm>
        </p:spPr>
      </p:pic>
    </p:spTree>
    <p:extLst>
      <p:ext uri="{BB962C8B-B14F-4D97-AF65-F5344CB8AC3E}">
        <p14:creationId xmlns:p14="http://schemas.microsoft.com/office/powerpoint/2010/main" val="106328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ΣΕΠΤΕΜΒΡΗΣ – ΑΠΡΙΛΗΣ 1943</a:t>
            </a:r>
            <a:endParaRPr lang="el-GR" sz="4000" b="1" dirty="0"/>
          </a:p>
        </p:txBody>
      </p:sp>
      <p:sp>
        <p:nvSpPr>
          <p:cNvPr id="3" name="Θέση περιεχομένου 2"/>
          <p:cNvSpPr>
            <a:spLocks noGrp="1"/>
          </p:cNvSpPr>
          <p:nvPr>
            <p:ph sz="quarter" idx="13"/>
          </p:nvPr>
        </p:nvSpPr>
        <p:spPr/>
        <p:txBody>
          <a:bodyPr>
            <a:normAutofit/>
          </a:bodyPr>
          <a:lstStyle/>
          <a:p>
            <a:pPr>
              <a:buFont typeface="Wingdings" panose="05000000000000000000" pitchFamily="2" charset="2"/>
              <a:buChar char="§"/>
            </a:pPr>
            <a:r>
              <a:rPr lang="el-GR" sz="2000" b="1" dirty="0"/>
              <a:t>Μέχρι </a:t>
            </a:r>
            <a:r>
              <a:rPr lang="el-GR" sz="2000" b="1" dirty="0">
                <a:solidFill>
                  <a:srgbClr val="C00000"/>
                </a:solidFill>
              </a:rPr>
              <a:t>τον Σεπτέμβριο του </a:t>
            </a:r>
            <a:r>
              <a:rPr lang="el-GR" sz="2000" b="1" dirty="0" smtClean="0">
                <a:solidFill>
                  <a:srgbClr val="C00000"/>
                </a:solidFill>
              </a:rPr>
              <a:t>1943</a:t>
            </a:r>
            <a:r>
              <a:rPr lang="el-GR" sz="2000" b="1" dirty="0" smtClean="0"/>
              <a:t> </a:t>
            </a:r>
            <a:r>
              <a:rPr lang="el-GR" sz="2000" b="1" dirty="0"/>
              <a:t>οι Γιαννιώτες Εβραίοι ζούσαν υπό ιταλική κατοχή και δεν υπέστησαν καμία δίωξη</a:t>
            </a:r>
            <a:r>
              <a:rPr lang="el-GR" sz="2000" b="1" dirty="0" smtClean="0"/>
              <a:t>.</a:t>
            </a:r>
          </a:p>
          <a:p>
            <a:pPr>
              <a:buFont typeface="Wingdings" panose="05000000000000000000" pitchFamily="2" charset="2"/>
              <a:buChar char="§"/>
            </a:pPr>
            <a:r>
              <a:rPr lang="el-GR" sz="2000" b="1" dirty="0">
                <a:solidFill>
                  <a:srgbClr val="C00000"/>
                </a:solidFill>
              </a:rPr>
              <a:t>Τον Απρίλιο του 1943 </a:t>
            </a:r>
            <a:r>
              <a:rPr lang="el-GR" sz="2000" b="1" dirty="0"/>
              <a:t>εγκαταστάθηκε στην πόλη η 1η Ορεινή Μεραρχία </a:t>
            </a:r>
            <a:r>
              <a:rPr lang="el-GR" sz="2000" b="1" dirty="0">
                <a:solidFill>
                  <a:srgbClr val="C00000"/>
                </a:solidFill>
              </a:rPr>
              <a:t>«</a:t>
            </a:r>
            <a:r>
              <a:rPr lang="el-GR" sz="2000" b="1" dirty="0" err="1">
                <a:solidFill>
                  <a:srgbClr val="C00000"/>
                </a:solidFill>
              </a:rPr>
              <a:t>Έντελβάις</a:t>
            </a:r>
            <a:r>
              <a:rPr lang="el-GR" sz="2000" b="1" dirty="0">
                <a:solidFill>
                  <a:srgbClr val="C00000"/>
                </a:solidFill>
              </a:rPr>
              <a:t>» </a:t>
            </a:r>
            <a:r>
              <a:rPr lang="el-GR" sz="2000" b="1" dirty="0"/>
              <a:t>της Βέρμαχτ με σκοπό να εκκαθαρίσει τα ορεινά της Ηπείρου από τους αντάρτες του ΕΛΑΣ και του ΕΔΕΣ. </a:t>
            </a:r>
            <a:endParaRPr lang="el-GR" sz="2000" b="1" dirty="0" smtClean="0"/>
          </a:p>
          <a:p>
            <a:pPr>
              <a:buFont typeface="Wingdings" panose="05000000000000000000" pitchFamily="2" charset="2"/>
              <a:buChar char="§"/>
            </a:pPr>
            <a:r>
              <a:rPr lang="el-GR" sz="2000" b="1" dirty="0" smtClean="0"/>
              <a:t>Τα </a:t>
            </a:r>
            <a:r>
              <a:rPr lang="el-GR" sz="2000" b="1" dirty="0"/>
              <a:t>Ιωάννινα βυθίστηκαν σε ένα κλίμα </a:t>
            </a:r>
            <a:r>
              <a:rPr lang="el-GR" sz="2000" b="1" dirty="0">
                <a:solidFill>
                  <a:srgbClr val="C00000"/>
                </a:solidFill>
              </a:rPr>
              <a:t>άγριας τρομοκρατίας</a:t>
            </a:r>
            <a:r>
              <a:rPr lang="el-GR" sz="2000" b="1" dirty="0"/>
              <a:t>, στο οποίο εγκλωβίστηκε </a:t>
            </a:r>
            <a:r>
              <a:rPr lang="el-GR" sz="2000" b="1" dirty="0">
                <a:solidFill>
                  <a:srgbClr val="C00000"/>
                </a:solidFill>
              </a:rPr>
              <a:t>αβοήθητη</a:t>
            </a:r>
            <a:r>
              <a:rPr lang="el-GR" sz="2000" b="1" dirty="0"/>
              <a:t> και η εβραϊκή κοινότητα. </a:t>
            </a:r>
            <a:endParaRPr lang="el-GR" sz="2000" b="1" dirty="0" smtClean="0"/>
          </a:p>
          <a:p>
            <a:pPr>
              <a:buFont typeface="Wingdings" panose="05000000000000000000" pitchFamily="2" charset="2"/>
              <a:buChar char="§"/>
            </a:pPr>
            <a:r>
              <a:rPr lang="el-GR" sz="2000" b="1" dirty="0"/>
              <a:t>Ελάχιστοι, κυρίως νεαροί, επιχείρησαν να διαφύγουν στο βουνό, αλλά η αυστηρή αδράνεια που κήρυττε η κοινότητα –και κυρίως </a:t>
            </a:r>
            <a:r>
              <a:rPr lang="el-GR" sz="2000" b="1" dirty="0">
                <a:solidFill>
                  <a:srgbClr val="C00000"/>
                </a:solidFill>
              </a:rPr>
              <a:t>ο </a:t>
            </a:r>
            <a:r>
              <a:rPr lang="el-GR" sz="2000" b="1" dirty="0" err="1">
                <a:solidFill>
                  <a:srgbClr val="C00000"/>
                </a:solidFill>
              </a:rPr>
              <a:t>Σαμπεθάι</a:t>
            </a:r>
            <a:r>
              <a:rPr lang="el-GR" sz="2000" b="1" dirty="0">
                <a:solidFill>
                  <a:srgbClr val="C00000"/>
                </a:solidFill>
              </a:rPr>
              <a:t> </a:t>
            </a:r>
            <a:r>
              <a:rPr lang="el-GR" sz="2000" b="1" dirty="0" err="1">
                <a:solidFill>
                  <a:srgbClr val="C00000"/>
                </a:solidFill>
              </a:rPr>
              <a:t>Καμπιλής</a:t>
            </a:r>
            <a:r>
              <a:rPr lang="el-GR" sz="2000" b="1" dirty="0"/>
              <a:t>– λειτουργούσε αποτρεπτικά και απαγόρευε κάθε διαφυγή από την </a:t>
            </a:r>
            <a:r>
              <a:rPr lang="el-GR" sz="2000" b="1" dirty="0" smtClean="0"/>
              <a:t>πόλη.</a:t>
            </a:r>
            <a:endParaRPr lang="el-GR" sz="2000" b="1" dirty="0"/>
          </a:p>
        </p:txBody>
      </p:sp>
    </p:spTree>
    <p:extLst>
      <p:ext uri="{BB962C8B-B14F-4D97-AF65-F5344CB8AC3E}">
        <p14:creationId xmlns:p14="http://schemas.microsoft.com/office/powerpoint/2010/main" val="3783542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b="1" dirty="0" smtClean="0"/>
              <a:t>25 ΜΑΡΤΙΟΥ 1944</a:t>
            </a:r>
            <a:endParaRPr lang="el-GR" sz="4000" b="1" dirty="0"/>
          </a:p>
        </p:txBody>
      </p:sp>
      <p:sp>
        <p:nvSpPr>
          <p:cNvPr id="3" name="Θέση περιεχομένου 2"/>
          <p:cNvSpPr>
            <a:spLocks noGrp="1"/>
          </p:cNvSpPr>
          <p:nvPr>
            <p:ph sz="quarter" idx="13"/>
          </p:nvPr>
        </p:nvSpPr>
        <p:spPr/>
        <p:txBody>
          <a:bodyPr>
            <a:normAutofit fontScale="92500" lnSpcReduction="20000"/>
          </a:bodyPr>
          <a:lstStyle/>
          <a:p>
            <a:pPr>
              <a:buFont typeface="Wingdings" panose="05000000000000000000" pitchFamily="2" charset="2"/>
              <a:buChar char="§"/>
            </a:pPr>
            <a:r>
              <a:rPr lang="el-GR" sz="2000" b="1" dirty="0" smtClean="0"/>
              <a:t>Τα </a:t>
            </a:r>
            <a:r>
              <a:rPr lang="el-GR" sz="2000" b="1" dirty="0"/>
              <a:t>ξημερώματα της </a:t>
            </a:r>
            <a:r>
              <a:rPr lang="el-GR" sz="2000" b="1" dirty="0">
                <a:solidFill>
                  <a:srgbClr val="C00000"/>
                </a:solidFill>
              </a:rPr>
              <a:t>25ης Μαρτίου 1944</a:t>
            </a:r>
            <a:r>
              <a:rPr lang="el-GR" sz="2000" b="1" dirty="0"/>
              <a:t>, ημέρα Σάββατο, οι </a:t>
            </a:r>
            <a:r>
              <a:rPr lang="el-GR" sz="2000" b="1" dirty="0">
                <a:solidFill>
                  <a:srgbClr val="C00000"/>
                </a:solidFill>
              </a:rPr>
              <a:t>έξι εβραϊκές συνοικίες</a:t>
            </a:r>
            <a:r>
              <a:rPr lang="el-GR" sz="2000" b="1" dirty="0"/>
              <a:t> –Κάστρου, </a:t>
            </a:r>
            <a:r>
              <a:rPr lang="el-GR" sz="2000" b="1" dirty="0" err="1"/>
              <a:t>Λειβαδιώτη</a:t>
            </a:r>
            <a:r>
              <a:rPr lang="el-GR" sz="2000" b="1" dirty="0"/>
              <a:t>, </a:t>
            </a:r>
            <a:r>
              <a:rPr lang="el-GR" sz="2000" b="1" dirty="0" err="1"/>
              <a:t>Τζουκαλά</a:t>
            </a:r>
            <a:r>
              <a:rPr lang="el-GR" sz="2000" b="1" dirty="0"/>
              <a:t>, </a:t>
            </a:r>
            <a:r>
              <a:rPr lang="el-GR" sz="2000" b="1" dirty="0" err="1"/>
              <a:t>Σαράβα</a:t>
            </a:r>
            <a:r>
              <a:rPr lang="el-GR" sz="2000" b="1" dirty="0"/>
              <a:t>, Μικρή και Μεγάλη Ρούγα– ξύπνησαν από δυνατά χτυπήματα στις πόρτες των σπιτιών</a:t>
            </a:r>
            <a:r>
              <a:rPr lang="el-GR" sz="2000" dirty="0" smtClean="0"/>
              <a:t>.</a:t>
            </a:r>
          </a:p>
          <a:p>
            <a:pPr>
              <a:buFont typeface="Wingdings" panose="05000000000000000000" pitchFamily="2" charset="2"/>
              <a:buChar char="§"/>
            </a:pPr>
            <a:r>
              <a:rPr lang="el-GR" sz="2000" b="1" dirty="0"/>
              <a:t> Γερμανοί στρατιώτες της Μεραρχίας </a:t>
            </a:r>
            <a:r>
              <a:rPr lang="el-GR" sz="2000" b="1" dirty="0" err="1"/>
              <a:t>Εντελβάις</a:t>
            </a:r>
            <a:r>
              <a:rPr lang="el-GR" sz="2000" b="1" dirty="0"/>
              <a:t>, της 621 Ομάδας της Μυστικής Στρατονομίας (GFP) της </a:t>
            </a:r>
            <a:r>
              <a:rPr lang="el-GR" sz="2000" b="1" dirty="0" err="1"/>
              <a:t>Στρατοχωροφυλακής</a:t>
            </a:r>
            <a:r>
              <a:rPr lang="el-GR" sz="2000" b="1" dirty="0"/>
              <a:t> (</a:t>
            </a:r>
            <a:r>
              <a:rPr lang="el-GR" sz="2000" b="1" dirty="0" err="1"/>
              <a:t>Feldgendarmerie</a:t>
            </a:r>
            <a:r>
              <a:rPr lang="el-GR" sz="2000" b="1" dirty="0"/>
              <a:t>), μαζί με διερμηνείς και Έλληνες Χωροφύλακες </a:t>
            </a:r>
            <a:r>
              <a:rPr lang="el-GR" sz="2000" b="1" dirty="0" smtClean="0"/>
              <a:t> </a:t>
            </a:r>
            <a:r>
              <a:rPr lang="el-GR" sz="2000" b="1" dirty="0"/>
              <a:t>ζητούσαν επιτακτικά από όλους τους ενοίκους να εγκαταλείψουν τα σπίτια τους, με δικαίωμα να μεταφέρουν ατομικά είδη μέχρι </a:t>
            </a:r>
            <a:r>
              <a:rPr lang="el-GR" sz="2000" b="1" dirty="0">
                <a:solidFill>
                  <a:srgbClr val="C00000"/>
                </a:solidFill>
              </a:rPr>
              <a:t>50 οκάδες</a:t>
            </a:r>
            <a:r>
              <a:rPr lang="el-GR" sz="2000" dirty="0" smtClean="0"/>
              <a:t>.</a:t>
            </a:r>
          </a:p>
          <a:p>
            <a:pPr>
              <a:buFont typeface="Wingdings" panose="05000000000000000000" pitchFamily="2" charset="2"/>
              <a:buChar char="§"/>
            </a:pPr>
            <a:r>
              <a:rPr lang="el-GR" sz="2000" b="1" dirty="0"/>
              <a:t> </a:t>
            </a:r>
            <a:r>
              <a:rPr lang="el-GR" sz="2000" b="1" dirty="0" smtClean="0"/>
              <a:t>Η </a:t>
            </a:r>
            <a:r>
              <a:rPr lang="el-GR" sz="2000" b="1" dirty="0"/>
              <a:t>εκκένωση των συνοικιών είχε ολοκληρωθεί έως τις </a:t>
            </a:r>
            <a:r>
              <a:rPr lang="el-GR" sz="2000" b="1" dirty="0">
                <a:solidFill>
                  <a:srgbClr val="C00000"/>
                </a:solidFill>
              </a:rPr>
              <a:t>7.45</a:t>
            </a:r>
            <a:r>
              <a:rPr lang="el-GR" sz="2000" b="1" dirty="0"/>
              <a:t>. </a:t>
            </a:r>
            <a:endParaRPr lang="el-GR" sz="2000" b="1" dirty="0" smtClean="0"/>
          </a:p>
          <a:p>
            <a:pPr>
              <a:buFont typeface="Wingdings" panose="05000000000000000000" pitchFamily="2" charset="2"/>
              <a:buChar char="§"/>
            </a:pPr>
            <a:r>
              <a:rPr lang="el-GR" sz="2000" b="1" dirty="0" smtClean="0"/>
              <a:t>Οι </a:t>
            </a:r>
            <a:r>
              <a:rPr lang="el-GR" sz="2000" b="1" dirty="0"/>
              <a:t>Εβραίοι που ζούσαν </a:t>
            </a:r>
            <a:r>
              <a:rPr lang="el-GR" sz="2000" b="1" dirty="0">
                <a:solidFill>
                  <a:srgbClr val="C00000"/>
                </a:solidFill>
              </a:rPr>
              <a:t>έξω από τα τείχη </a:t>
            </a:r>
            <a:r>
              <a:rPr lang="el-GR" sz="2000" b="1" dirty="0"/>
              <a:t>συγκεντρώθηκαν στην πλατεία </a:t>
            </a:r>
            <a:r>
              <a:rPr lang="el-GR" sz="2000" b="1" dirty="0">
                <a:solidFill>
                  <a:srgbClr val="C00000"/>
                </a:solidFill>
              </a:rPr>
              <a:t>Μαβίλη</a:t>
            </a:r>
            <a:r>
              <a:rPr lang="el-GR" sz="2000" b="1" dirty="0"/>
              <a:t>, </a:t>
            </a:r>
            <a:r>
              <a:rPr lang="el-GR" sz="2000" b="1" dirty="0">
                <a:solidFill>
                  <a:srgbClr val="C00000"/>
                </a:solidFill>
              </a:rPr>
              <a:t>στο «</a:t>
            </a:r>
            <a:r>
              <a:rPr lang="el-GR" sz="2000" b="1" dirty="0" err="1">
                <a:solidFill>
                  <a:srgbClr val="C00000"/>
                </a:solidFill>
              </a:rPr>
              <a:t>Μώλο</a:t>
            </a:r>
            <a:r>
              <a:rPr lang="el-GR" sz="2000" b="1" dirty="0">
                <a:solidFill>
                  <a:srgbClr val="C00000"/>
                </a:solidFill>
              </a:rPr>
              <a:t>», </a:t>
            </a:r>
            <a:r>
              <a:rPr lang="el-GR" sz="2000" b="1" dirty="0"/>
              <a:t>αυτοί που είχαν σπίτι </a:t>
            </a:r>
            <a:r>
              <a:rPr lang="el-GR" sz="2000" b="1" dirty="0">
                <a:solidFill>
                  <a:srgbClr val="C00000"/>
                </a:solidFill>
              </a:rPr>
              <a:t>στο Κάστρο </a:t>
            </a:r>
            <a:r>
              <a:rPr lang="el-GR" sz="2000" b="1" dirty="0"/>
              <a:t>μεταφέρθηκαν στο Στρατιωτικό Νοσοκομείο. Λίγη ώρα αργότερα, μέσα σε κλίμα φόβου και κλάματα και κάτω από τα βλέμματα των κατοίκων των Ιωαννίνων, επιβιβάστηκαν σε περίπου </a:t>
            </a:r>
            <a:r>
              <a:rPr lang="el-GR" sz="2000" b="1" dirty="0">
                <a:solidFill>
                  <a:srgbClr val="C00000"/>
                </a:solidFill>
              </a:rPr>
              <a:t>80 φορτηγά </a:t>
            </a:r>
            <a:r>
              <a:rPr lang="el-GR" sz="2000" b="1" dirty="0"/>
              <a:t>που πήραν το δρόμο για τα </a:t>
            </a:r>
            <a:r>
              <a:rPr lang="el-GR" sz="2000" b="1" dirty="0">
                <a:solidFill>
                  <a:srgbClr val="C00000"/>
                </a:solidFill>
              </a:rPr>
              <a:t>Τρίκαλα</a:t>
            </a:r>
            <a:r>
              <a:rPr lang="el-GR" sz="2000" b="1" dirty="0"/>
              <a:t> διαμέσου του περάσματος της Κατάρας. </a:t>
            </a:r>
            <a:endParaRPr lang="el-GR" sz="2000" b="1" dirty="0" smtClean="0"/>
          </a:p>
          <a:p>
            <a:pPr>
              <a:buFont typeface="Wingdings" panose="05000000000000000000" pitchFamily="2" charset="2"/>
              <a:buChar char="§"/>
            </a:pPr>
            <a:endParaRPr lang="el-GR" sz="2000" b="1" dirty="0"/>
          </a:p>
        </p:txBody>
      </p:sp>
    </p:spTree>
    <p:extLst>
      <p:ext uri="{BB962C8B-B14F-4D97-AF65-F5344CB8AC3E}">
        <p14:creationId xmlns:p14="http://schemas.microsoft.com/office/powerpoint/2010/main" val="1356685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1048719"/>
            <a:ext cx="9144000" cy="4132881"/>
          </a:xfrm>
        </p:spPr>
      </p:pic>
    </p:spTree>
    <p:extLst>
      <p:ext uri="{BB962C8B-B14F-4D97-AF65-F5344CB8AC3E}">
        <p14:creationId xmlns:p14="http://schemas.microsoft.com/office/powerpoint/2010/main" val="3544314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Ορίζοντας">
  <a:themeElements>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Ορίζοντα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ίζοντα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166</TotalTime>
  <Words>1546</Words>
  <Application>Microsoft Office PowerPoint</Application>
  <PresentationFormat>Προβολή στην οθόνη (4:3)</PresentationFormat>
  <Paragraphs>72</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Ορίζοντας</vt:lpstr>
      <vt:lpstr>ΕΛΛΗΝΙΚΕΣ ΕΒΡΑΪΚΕΣ ΚΟΙΝΟΤΗΤΕΣ</vt:lpstr>
      <vt:lpstr>ΠΑΛΙΑ ΕΒΡΑΪΚΗ ΣΥΝΟΙΚΙΑ</vt:lpstr>
      <vt:lpstr>ΕΒΡΑΙΟΙ ΤΩΝ ΙΩΑΝΝΙΝΩΝ</vt:lpstr>
      <vt:lpstr>Παρουσίαση του PowerPoint</vt:lpstr>
      <vt:lpstr>ΕΒΡΑΙΟΙ ΤΩΝ ΙΩΑΝΝΙΝΩΝ</vt:lpstr>
      <vt:lpstr>ΕΒΡΑΪΚΗ ΟΙΚΟΓΕΝΕΙΑ ΣΤΑ ΙΩΑΝΝΙΝΑ</vt:lpstr>
      <vt:lpstr>ΣΕΠΤΕΜΒΡΗΣ – ΑΠΡΙΛΗΣ 1943</vt:lpstr>
      <vt:lpstr>25 ΜΑΡΤΙΟΥ 1944</vt:lpstr>
      <vt:lpstr>Παρουσίαση του PowerPoint</vt:lpstr>
      <vt:lpstr>Παρουσίαση του PowerPoint</vt:lpstr>
      <vt:lpstr>Το λιγολογο γερμανικο εγγραφο ειναι γεματο απο κυνικο ρεαλισμο </vt:lpstr>
      <vt:lpstr>Παρουσίαση του PowerPoint</vt:lpstr>
      <vt:lpstr>Παρουσίαση του PowerPoint</vt:lpstr>
      <vt:lpstr>Μεταφορα και αφιξη στο αουσβιτσ</vt:lpstr>
      <vt:lpstr>«οδυσσεια» και επιστροφη</vt:lpstr>
      <vt:lpstr>ΕΒΡΑΪΚΗ ΣΥΝΑΓΩΓΗ - ΦΡΟΥΡΙΟ</vt:lpstr>
      <vt:lpstr>ΕΠΙΣΤΡΟΦΗ</vt:lpstr>
      <vt:lpstr>ΕΠΙΖΗΣΑΝΤΕΣ</vt:lpstr>
      <vt:lpstr>ΕΠΙΖΗΣΑΝΤΕΣ</vt:lpstr>
      <vt:lpstr>Συναγωγη στη νεα υορκη</vt:lpstr>
      <vt:lpstr>ΓΙΟΖΕΦ ΕΛΙΓΙΑ «ο ποιητησ τησ λιμνησ»</vt:lpstr>
      <vt:lpstr>Η ΛΙΜΝΗ ΤΩΝ ΙΩΑΝΝΙΝΩΝ</vt:lpstr>
      <vt:lpstr>                  ΓΙΟΖΕΦ ΕΛΙΓΙΑ</vt:lpstr>
      <vt:lpstr>ΓΙΟΖΕΦ ΕΛΙΓΙΑ</vt:lpstr>
      <vt:lpstr>ΓΙΟΖΕΦ ΕΛΙΓΙΑ</vt:lpstr>
      <vt:lpstr>ΓΙΟΖΕΦ ΕΛΙΓΙΑ</vt:lpstr>
      <vt:lpstr>ΓΙΟΖΕΦ ΕΛΙΓΙΑ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ΜΑΡΘΑ</dc:creator>
  <cp:lastModifiedBy>Ηρώ</cp:lastModifiedBy>
  <cp:revision>34</cp:revision>
  <dcterms:created xsi:type="dcterms:W3CDTF">2017-02-07T21:25:10Z</dcterms:created>
  <dcterms:modified xsi:type="dcterms:W3CDTF">2024-12-04T02:41:51Z</dcterms:modified>
</cp:coreProperties>
</file>