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FC527E9-6CBA-4234-931A-1CAC359A305E}"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E86E923-B34B-4E7E-B12F-9AA7AB1C9075}"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0916AFA-7751-486F-811E-75AC6BE984CF}"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76F1426-877A-4E05-891C-1562D578A1AF}"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C43F05E-9EBA-435D-8E1E-2F9261025019}"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98B78B3-F470-4230-AEFE-224F284150F4}"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91665BB-276B-45A4-9B59-47B9FA0AE14D}"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431E847-2429-4268-8830-C0893CD520F2}"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49D66CB-3BB9-4077-913E-DED2B38E90EF}"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3FBEAE5-FFF0-46CD-89A8-D482DA8F3B2C}"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8580A67-2594-4660-8322-4AA0475864C1}"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478A024-5631-40CE-AF75-17A7BC8E0BAA}"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343556B-1446-432B-908D-25EF1D8C5D26}"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D8E1051-CD27-47DF-ADC7-311C710A65D7}"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177BF28A-006D-4C53-B11D-32AB03B47233}"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70C574E-562A-40EA-A79A-50ADFFE7ABCE}"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0EDA4F7B-DEBB-4506-BE2E-FD49F81EC95C}"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7BB95E1-7AA4-45BC-8CD1-F3BB49CA85D9}"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10AC245-BF09-4BA4-B2D2-346811FD3312}"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1417D83-47CA-4BE2-9095-BEC927B59A7F}"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2C889B2-83DF-49C2-BD0E-BABCA90DD445}"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E5E3232-ABEF-4D4C-B111-AE0F3A838A69}"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EA52332-590D-495E-952C-A988B44DD381}"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Aptos"/>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indent="0">
              <a:lnSpc>
                <a:spcPct val="90000"/>
              </a:lnSpc>
              <a:spcBef>
                <a:spcPts val="1417"/>
              </a:spcBef>
              <a:buNone/>
            </a:pPr>
            <a:endParaRPr b="0" lang="el-GR"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5FF1EAA-AE02-4CA9-8EE3-5E1E7CCBAB28}"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lgn="ctr">
              <a:lnSpc>
                <a:spcPct val="90000"/>
              </a:lnSpc>
              <a:buNone/>
            </a:pPr>
            <a:r>
              <a:rPr b="0" lang="el-GR" sz="6000" spc="-1" strike="noStrike">
                <a:solidFill>
                  <a:srgbClr val="000000"/>
                </a:solidFill>
                <a:latin typeface="Aptos Display"/>
              </a:rPr>
              <a:t>Κάντε κλικ για να επεξεργαστείτε τον τίτλο υποδείγματος</a:t>
            </a:r>
            <a:endParaRPr b="0" lang="el-GR" sz="6000" spc="-1" strike="noStrike">
              <a:solidFill>
                <a:srgbClr val="000000"/>
              </a:solidFill>
              <a:latin typeface="Aptos"/>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b="0" lang="el-GR" sz="1200" spc="-1" strike="noStrike">
                <a:solidFill>
                  <a:srgbClr val="787878"/>
                </a:solidFill>
                <a:latin typeface="Aptos"/>
              </a:defRPr>
            </a:lvl1pPr>
          </a:lstStyle>
          <a:p>
            <a:pPr indent="0">
              <a:lnSpc>
                <a:spcPct val="100000"/>
              </a:lnSpc>
              <a:buNone/>
            </a:pPr>
            <a:r>
              <a:rPr b="0" lang="el-GR" sz="1200" spc="-1" strike="noStrike">
                <a:solidFill>
                  <a:srgbClr val="787878"/>
                </a:solidFill>
                <a:latin typeface="Aptos"/>
              </a:rPr>
              <a:t>&lt;ημερομηνία/ώρα&gt;</a:t>
            </a:r>
            <a:endParaRPr b="0" lang="el-GR"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l-GR" sz="1200" spc="-1" strike="noStrike">
                <a:solidFill>
                  <a:srgbClr val="787878"/>
                </a:solidFill>
                <a:latin typeface="Aptos"/>
              </a:defRPr>
            </a:lvl1pPr>
          </a:lstStyle>
          <a:p>
            <a:pPr indent="0" algn="r">
              <a:lnSpc>
                <a:spcPct val="100000"/>
              </a:lnSpc>
              <a:buNone/>
            </a:pPr>
            <a:fld id="{56A73DAF-FE2E-418B-9C97-C66B18E4655F}" type="slidenum">
              <a:rPr b="0" lang="el-GR" sz="1200" spc="-1" strike="noStrike">
                <a:solidFill>
                  <a:srgbClr val="787878"/>
                </a:solidFill>
                <a:latin typeface="Aptos"/>
              </a:rPr>
              <a:t>&lt;αριθμός&gt;</a:t>
            </a:fld>
            <a:endParaRPr b="0" lang="el-GR"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l-GR" sz="2800" spc="-1" strike="noStrike">
                <a:solidFill>
                  <a:srgbClr val="000000"/>
                </a:solidFill>
                <a:latin typeface="Aptos"/>
              </a:rPr>
              <a:t>Πατήστε για επεξεργασία της μορφής κειμένου διάρθρωσης</a:t>
            </a:r>
            <a:endParaRPr b="0" lang="el-GR" sz="2800" spc="-1" strike="noStrike">
              <a:solidFill>
                <a:srgbClr val="000000"/>
              </a:solidFill>
              <a:latin typeface="Aptos"/>
            </a:endParaRPr>
          </a:p>
          <a:p>
            <a:pPr lvl="1" marL="864000" indent="-324000">
              <a:lnSpc>
                <a:spcPct val="90000"/>
              </a:lnSpc>
              <a:spcBef>
                <a:spcPts val="1134"/>
              </a:spcBef>
              <a:buClr>
                <a:srgbClr val="000000"/>
              </a:buClr>
              <a:buSzPct val="75000"/>
              <a:buFont typeface="Symbol" charset="2"/>
              <a:buChar char=""/>
            </a:pPr>
            <a:r>
              <a:rPr b="0" lang="el-GR" sz="2000" spc="-1" strike="noStrike">
                <a:solidFill>
                  <a:srgbClr val="000000"/>
                </a:solidFill>
                <a:latin typeface="Aptos"/>
              </a:rPr>
              <a:t>Δεύτερο επίπεδο διάρθρωσης</a:t>
            </a:r>
            <a:endParaRPr b="0" lang="el-GR" sz="2000" spc="-1" strike="noStrike">
              <a:solidFill>
                <a:srgbClr val="000000"/>
              </a:solidFill>
              <a:latin typeface="Aptos"/>
            </a:endParaRPr>
          </a:p>
          <a:p>
            <a:pPr lvl="2" marL="1296000" indent="-288000">
              <a:lnSpc>
                <a:spcPct val="90000"/>
              </a:lnSpc>
              <a:spcBef>
                <a:spcPts val="850"/>
              </a:spcBef>
              <a:buClr>
                <a:srgbClr val="000000"/>
              </a:buClr>
              <a:buSzPct val="45000"/>
              <a:buFont typeface="Wingdings" charset="2"/>
              <a:buChar char=""/>
            </a:pPr>
            <a:r>
              <a:rPr b="0" lang="el-GR" sz="1800" spc="-1" strike="noStrike">
                <a:solidFill>
                  <a:srgbClr val="000000"/>
                </a:solidFill>
                <a:latin typeface="Aptos"/>
              </a:rPr>
              <a:t>Τρίτο επίπεδο διάρθρωσης</a:t>
            </a:r>
            <a:endParaRPr b="0" lang="el-GR" sz="1800" spc="-1" strike="noStrike">
              <a:solidFill>
                <a:srgbClr val="000000"/>
              </a:solidFill>
              <a:latin typeface="Aptos"/>
            </a:endParaRPr>
          </a:p>
          <a:p>
            <a:pPr lvl="3" marL="1728000" indent="-216000">
              <a:lnSpc>
                <a:spcPct val="90000"/>
              </a:lnSpc>
              <a:spcBef>
                <a:spcPts val="567"/>
              </a:spcBef>
              <a:buClr>
                <a:srgbClr val="000000"/>
              </a:buClr>
              <a:buSzPct val="75000"/>
              <a:buFont typeface="Symbol" charset="2"/>
              <a:buChar char=""/>
            </a:pPr>
            <a:r>
              <a:rPr b="0" lang="el-GR" sz="1800" spc="-1" strike="noStrike">
                <a:solidFill>
                  <a:srgbClr val="000000"/>
                </a:solidFill>
                <a:latin typeface="Aptos"/>
              </a:rPr>
              <a:t>Τέταρτο επίπεδο διάρθρωσης</a:t>
            </a:r>
            <a:endParaRPr b="0" lang="el-GR" sz="1800" spc="-1" strike="noStrike">
              <a:solidFill>
                <a:srgbClr val="000000"/>
              </a:solidFill>
              <a:latin typeface="Aptos"/>
            </a:endParaRPr>
          </a:p>
          <a:p>
            <a:pPr lvl="4" marL="2160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Aptos"/>
              </a:rPr>
              <a:t>Πέμπτο επίπεδο διάρθρωσης</a:t>
            </a:r>
            <a:endParaRPr b="0" lang="el-GR" sz="2000" spc="-1" strike="noStrike">
              <a:solidFill>
                <a:srgbClr val="000000"/>
              </a:solidFill>
              <a:latin typeface="Aptos"/>
            </a:endParaRPr>
          </a:p>
          <a:p>
            <a:pPr lvl="5" marL="2592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Aptos"/>
              </a:rPr>
              <a:t>Έκτο επίπεδο διάρθρωσης</a:t>
            </a:r>
            <a:endParaRPr b="0" lang="el-GR" sz="2000" spc="-1" strike="noStrike">
              <a:solidFill>
                <a:srgbClr val="000000"/>
              </a:solidFill>
              <a:latin typeface="Aptos"/>
            </a:endParaRPr>
          </a:p>
          <a:p>
            <a:pPr lvl="6" marL="3024000" indent="-216000">
              <a:lnSpc>
                <a:spcPct val="90000"/>
              </a:lnSpc>
              <a:spcBef>
                <a:spcPts val="283"/>
              </a:spcBef>
              <a:buClr>
                <a:srgbClr val="000000"/>
              </a:buClr>
              <a:buSzPct val="45000"/>
              <a:buFont typeface="Wingdings" charset="2"/>
              <a:buChar char=""/>
            </a:pPr>
            <a:r>
              <a:rPr b="0" lang="el-GR" sz="2000" spc="-1" strike="noStrike">
                <a:solidFill>
                  <a:srgbClr val="000000"/>
                </a:solidFill>
                <a:latin typeface="Aptos"/>
              </a:rPr>
              <a:t>Έβδομο επίπεδο διάρθρωσης</a:t>
            </a:r>
            <a:endParaRPr b="0" lang="el-GR" sz="2000" spc="-1" strike="noStrike">
              <a:solidFill>
                <a:srgbClr val="000000"/>
              </a:solidFill>
              <a:latin typeface="Apto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el-GR" sz="4400" spc="-1" strike="noStrike">
                <a:solidFill>
                  <a:srgbClr val="000000"/>
                </a:solidFill>
                <a:latin typeface="Aptos Display"/>
              </a:rPr>
              <a:t>Κάντε κλικ για να επεξεργαστείτε τον τίτλο υποδείγματος</a:t>
            </a:r>
            <a:endParaRPr b="0" lang="el-GR" sz="4400" spc="-1" strike="noStrike">
              <a:solidFill>
                <a:srgbClr val="000000"/>
              </a:solidFill>
              <a:latin typeface="Aptos"/>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l-GR" sz="2800" spc="-1" strike="noStrike">
                <a:solidFill>
                  <a:srgbClr val="000000"/>
                </a:solidFill>
                <a:latin typeface="Aptos"/>
              </a:rPr>
              <a:t>Στυλ κειμένου υποδείγματος</a:t>
            </a:r>
            <a:endParaRPr b="0" lang="el-GR" sz="2800" spc="-1" strike="noStrike">
              <a:solidFill>
                <a:srgbClr val="000000"/>
              </a:solidFill>
              <a:latin typeface="Aptos"/>
            </a:endParaRPr>
          </a:p>
          <a:p>
            <a:pPr lvl="1" marL="685800" indent="-228600">
              <a:lnSpc>
                <a:spcPct val="90000"/>
              </a:lnSpc>
              <a:spcBef>
                <a:spcPts val="499"/>
              </a:spcBef>
              <a:buClr>
                <a:srgbClr val="000000"/>
              </a:buClr>
              <a:buFont typeface="Arial"/>
              <a:buChar char="•"/>
            </a:pPr>
            <a:r>
              <a:rPr b="0" lang="el-GR" sz="2400" spc="-1" strike="noStrike">
                <a:solidFill>
                  <a:srgbClr val="000000"/>
                </a:solidFill>
                <a:latin typeface="Aptos"/>
              </a:rPr>
              <a:t>Δεύτερο επίπεδο</a:t>
            </a:r>
            <a:endParaRPr b="0" lang="el-GR" sz="2400" spc="-1" strike="noStrike">
              <a:solidFill>
                <a:srgbClr val="000000"/>
              </a:solidFill>
              <a:latin typeface="Aptos"/>
            </a:endParaRPr>
          </a:p>
          <a:p>
            <a:pPr lvl="2" marL="1143000" indent="-228600">
              <a:lnSpc>
                <a:spcPct val="90000"/>
              </a:lnSpc>
              <a:spcBef>
                <a:spcPts val="499"/>
              </a:spcBef>
              <a:buClr>
                <a:srgbClr val="000000"/>
              </a:buClr>
              <a:buFont typeface="Arial"/>
              <a:buChar char="•"/>
            </a:pPr>
            <a:r>
              <a:rPr b="0" lang="el-GR" sz="2000" spc="-1" strike="noStrike">
                <a:solidFill>
                  <a:srgbClr val="000000"/>
                </a:solidFill>
                <a:latin typeface="Aptos"/>
              </a:rPr>
              <a:t>Τρίτο επίπεδο</a:t>
            </a:r>
            <a:endParaRPr b="0" lang="el-GR" sz="2000" spc="-1" strike="noStrike">
              <a:solidFill>
                <a:srgbClr val="000000"/>
              </a:solidFill>
              <a:latin typeface="Aptos"/>
            </a:endParaRPr>
          </a:p>
          <a:p>
            <a:pPr lvl="3" marL="1600200" indent="-228600">
              <a:lnSpc>
                <a:spcPct val="90000"/>
              </a:lnSpc>
              <a:spcBef>
                <a:spcPts val="499"/>
              </a:spcBef>
              <a:buClr>
                <a:srgbClr val="000000"/>
              </a:buClr>
              <a:buFont typeface="Arial"/>
              <a:buChar char="•"/>
            </a:pPr>
            <a:r>
              <a:rPr b="0" lang="el-GR" sz="1800" spc="-1" strike="noStrike">
                <a:solidFill>
                  <a:srgbClr val="000000"/>
                </a:solidFill>
                <a:latin typeface="Aptos"/>
              </a:rPr>
              <a:t>Τέταρτο επίπεδο</a:t>
            </a:r>
            <a:endParaRPr b="0" lang="el-GR" sz="1800" spc="-1" strike="noStrike">
              <a:solidFill>
                <a:srgbClr val="000000"/>
              </a:solidFill>
              <a:latin typeface="Aptos"/>
            </a:endParaRPr>
          </a:p>
          <a:p>
            <a:pPr lvl="4" marL="2057400" indent="-228600">
              <a:lnSpc>
                <a:spcPct val="90000"/>
              </a:lnSpc>
              <a:spcBef>
                <a:spcPts val="499"/>
              </a:spcBef>
              <a:buClr>
                <a:srgbClr val="000000"/>
              </a:buClr>
              <a:buFont typeface="Arial"/>
              <a:buChar char="•"/>
            </a:pPr>
            <a:r>
              <a:rPr b="0" lang="el-GR" sz="1800" spc="-1" strike="noStrike">
                <a:solidFill>
                  <a:srgbClr val="000000"/>
                </a:solidFill>
                <a:latin typeface="Aptos"/>
              </a:rPr>
              <a:t>Πέμπτο επίπεδο</a:t>
            </a:r>
            <a:endParaRPr b="0" lang="el-GR" sz="1800" spc="-1" strike="noStrike">
              <a:solidFill>
                <a:srgbClr val="000000"/>
              </a:solidFill>
              <a:latin typeface="Aptos"/>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b="0" lang="el-GR" sz="1200" spc="-1" strike="noStrike">
                <a:solidFill>
                  <a:srgbClr val="787878"/>
                </a:solidFill>
                <a:latin typeface="Aptos"/>
              </a:defRPr>
            </a:lvl1pPr>
          </a:lstStyle>
          <a:p>
            <a:pPr indent="0">
              <a:lnSpc>
                <a:spcPct val="100000"/>
              </a:lnSpc>
              <a:buNone/>
            </a:pPr>
            <a:r>
              <a:rPr b="0" lang="el-GR" sz="1200" spc="-1" strike="noStrike">
                <a:solidFill>
                  <a:srgbClr val="787878"/>
                </a:solidFill>
                <a:latin typeface="Aptos"/>
              </a:rPr>
              <a:t>&lt;ημερομηνία/ώρα&gt;</a:t>
            </a:r>
            <a:endParaRPr b="0" lang="el-GR" sz="1200" spc="-1" strike="noStrike">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el-GR" sz="1200" spc="-1" strike="noStrike">
                <a:solidFill>
                  <a:srgbClr val="787878"/>
                </a:solidFill>
                <a:latin typeface="Aptos"/>
              </a:defRPr>
            </a:lvl1pPr>
          </a:lstStyle>
          <a:p>
            <a:pPr indent="0" algn="r">
              <a:lnSpc>
                <a:spcPct val="100000"/>
              </a:lnSpc>
              <a:buNone/>
            </a:pPr>
            <a:fld id="{5A2288FD-E2BA-4052-B70A-982C8A643B9A}" type="slidenum">
              <a:rPr b="0" lang="el-GR" sz="1200" spc="-1" strike="noStrike">
                <a:solidFill>
                  <a:srgbClr val="787878"/>
                </a:solidFill>
                <a:latin typeface="Aptos"/>
              </a:rPr>
              <a:t>&lt;αριθμός&gt;</a:t>
            </a:fld>
            <a:endParaRPr b="0" lang="el-G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640" cy="2387160"/>
          </a:xfrm>
          <a:prstGeom prst="rect">
            <a:avLst/>
          </a:prstGeom>
          <a:noFill/>
          <a:ln w="0">
            <a:noFill/>
          </a:ln>
        </p:spPr>
        <p:txBody>
          <a:bodyPr anchor="b">
            <a:noAutofit/>
          </a:bodyPr>
          <a:p>
            <a:pPr indent="0">
              <a:buNone/>
            </a:pPr>
            <a:endParaRPr b="0" lang="el-GR" sz="6000" spc="-1" strike="noStrike">
              <a:solidFill>
                <a:srgbClr val="000000"/>
              </a:solidFill>
              <a:latin typeface="Aptos Display"/>
            </a:endParaRPr>
          </a:p>
        </p:txBody>
      </p:sp>
      <p:sp>
        <p:nvSpPr>
          <p:cNvPr id="83" name="PlaceHolder 2"/>
          <p:cNvSpPr>
            <a:spLocks noGrp="1"/>
          </p:cNvSpPr>
          <p:nvPr>
            <p:ph type="subTitle"/>
          </p:nvPr>
        </p:nvSpPr>
        <p:spPr>
          <a:xfrm>
            <a:off x="1523880" y="3602160"/>
            <a:ext cx="9143640" cy="1655280"/>
          </a:xfrm>
          <a:prstGeom prst="rect">
            <a:avLst/>
          </a:prstGeom>
          <a:noFill/>
          <a:ln w="0">
            <a:noFill/>
          </a:ln>
        </p:spPr>
        <p:txBody>
          <a:bodyPr anchor="t">
            <a:noAutofit/>
          </a:bodyPr>
          <a:p>
            <a:pPr indent="0" algn="ctr">
              <a:buNone/>
            </a:pPr>
            <a:endParaRPr b="0" lang="el-GR" sz="2400" spc="-1" strike="noStrike">
              <a:solidFill>
                <a:srgbClr val="000000"/>
              </a:solidFill>
              <a:latin typeface="Aptos"/>
            </a:endParaRPr>
          </a:p>
        </p:txBody>
      </p:sp>
      <p:pic>
        <p:nvPicPr>
          <p:cNvPr id="84" name="Εικόνα 10" descr=""/>
          <p:cNvPicPr/>
          <p:nvPr/>
        </p:nvPicPr>
        <p:blipFill>
          <a:blip r:embed="rId1"/>
          <a:stretch/>
        </p:blipFill>
        <p:spPr>
          <a:xfrm>
            <a:off x="0" y="-69120"/>
            <a:ext cx="12191760" cy="6926760"/>
          </a:xfrm>
          <a:prstGeom prst="rect">
            <a:avLst/>
          </a:prstGeom>
          <a:ln w="0">
            <a:noFill/>
          </a:ln>
        </p:spPr>
      </p:pic>
    </p:spTree>
  </p:cSld>
  <mc:AlternateContent>
    <mc:Choice Requires="p14">
      <p:transition spd="med" p14:dur="800">
        <p:circle/>
      </p:transition>
    </mc:Choice>
    <mc:Fallback>
      <p:transition spd="med">
        <p:circl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6">
                                  <p:stCondLst>
                                    <p:cond delay="0"/>
                                  </p:stCondLst>
                                  <p:childTnLst>
                                    <p:set>
                                      <p:cBhvr>
                                        <p:cTn id="6" dur="1" fill="hold">
                                          <p:stCondLst>
                                            <p:cond delay="0"/>
                                          </p:stCondLst>
                                        </p:cTn>
                                        <p:tgtEl>
                                          <p:spTgt spid="84"/>
                                        </p:tgtEl>
                                        <p:attrNameLst>
                                          <p:attrName>style.visibility</p:attrName>
                                        </p:attrNameLst>
                                      </p:cBhvr>
                                      <p:to>
                                        <p:strVal val="visible"/>
                                      </p:to>
                                    </p:set>
                                    <p:animEffect filter="wipe(down)" transition="in">
                                      <p:cBhvr additive="repl">
                                        <p:cTn id="7" dur="580">
                                          <p:stCondLst>
                                            <p:cond delay="0"/>
                                          </p:stCondLst>
                                        </p:cTn>
                                        <p:tgtEl>
                                          <p:spTgt spid="84"/>
                                        </p:tgtEl>
                                      </p:cBhvr>
                                    </p:animEffect>
                                    <p:anim calcmode="lin" valueType="num">
                                      <p:cBhvr additive="repl">
                                        <p:cTn id="8" dur="1822">
                                          <p:stCondLst>
                                            <p:cond delay="0"/>
                                          </p:stCondLst>
                                        </p:cTn>
                                        <p:tgtEl>
                                          <p:spTgt spid="84"/>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84"/>
                                        </p:tgtEl>
                                        <p:attrNameLst>
                                          <p:attrName>ppt_y</p:attrName>
                                        </p:attrNameLst>
                                      </p:cBhvr>
                                      <p:tavLst>
                                        <p:tav fmla="y-sin(pi*$)/3" tm="0">
                                          <p:val>
                                            <p:fltVal val="0.5"/>
                                          </p:val>
                                        </p:tav>
                                        <p:tav fmla="y-sin(pi*$)/3" tm="100000">
                                          <p:val>
                                            <p:fltVal val="1"/>
                                          </p:val>
                                        </p:tav>
                                      </p:tavLst>
                                    </p:anim>
                                    <p:anim calcmode="lin" valueType="num">
                                      <p:cBhvr additive="repl">
                                        <p:cTn id="10" dur="664">
                                          <p:stCondLst>
                                            <p:cond delay="664"/>
                                          </p:stCondLst>
                                        </p:cTn>
                                        <p:tgtEl>
                                          <p:spTgt spid="84"/>
                                        </p:tgtEl>
                                        <p:attrNameLst>
                                          <p:attrName>ppt_y</p:attrName>
                                        </p:attrNameLst>
                                      </p:cBhvr>
                                      <p:tavLst>
                                        <p:tav fmla="y-sin(pi*$)/9" tm="0">
                                          <p:val>
                                            <p:fltVal val="0"/>
                                          </p:val>
                                        </p:tav>
                                        <p:tav fmla="y-sin(pi*$)/9" tm="100000">
                                          <p:val>
                                            <p:fltVal val="1"/>
                                          </p:val>
                                        </p:tav>
                                      </p:tavLst>
                                    </p:anim>
                                    <p:anim calcmode="lin" valueType="num">
                                      <p:cBhvr additive="repl">
                                        <p:cTn id="11" dur="332">
                                          <p:stCondLst>
                                            <p:cond delay="1324"/>
                                          </p:stCondLst>
                                        </p:cTn>
                                        <p:tgtEl>
                                          <p:spTgt spid="84"/>
                                        </p:tgtEl>
                                        <p:attrNameLst>
                                          <p:attrName>ppt_y</p:attrName>
                                        </p:attrNameLst>
                                      </p:cBhvr>
                                      <p:tavLst>
                                        <p:tav fmla="y-sin(pi*$)/27" tm="0">
                                          <p:val>
                                            <p:fltVal val="0"/>
                                          </p:val>
                                        </p:tav>
                                        <p:tav fmla="y-sin(pi*$)/27" tm="100000">
                                          <p:val>
                                            <p:fltVal val="1"/>
                                          </p:val>
                                        </p:tav>
                                      </p:tavLst>
                                    </p:anim>
                                    <p:anim calcmode="lin" valueType="num">
                                      <p:cBhvr additive="repl">
                                        <p:cTn id="12" dur="164">
                                          <p:stCondLst>
                                            <p:cond delay="1656"/>
                                          </p:stCondLst>
                                        </p:cTn>
                                        <p:tgtEl>
                                          <p:spTgt spid="84"/>
                                        </p:tgtEl>
                                        <p:attrNameLst>
                                          <p:attrName>ppt_y</p:attrName>
                                        </p:attrNameLst>
                                      </p:cBhvr>
                                      <p:tavLst>
                                        <p:tav fmla="y-sin(pi*$)/81" tm="0">
                                          <p:val>
                                            <p:fltVal val="0"/>
                                          </p:val>
                                        </p:tav>
                                        <p:tav fmla="y-sin(pi*$)/81" tm="100000">
                                          <p:val>
                                            <p:fltVal val="1"/>
                                          </p:val>
                                        </p:tav>
                                      </p:tavLst>
                                    </p:anim>
                                    <p:animScale>
                                      <p:cBhvr>
                                        <p:cTn id="13" dur="26" fill="hold">
                                          <p:stCondLst>
                                            <p:cond delay="650"/>
                                          </p:stCondLst>
                                        </p:cTn>
                                        <p:tgtEl>
                                          <p:spTgt spid="84"/>
                                        </p:tgtEl>
                                      </p:cBhvr>
                                      <p:to x="100000" y="60000"/>
                                    </p:animScale>
                                    <p:animScale>
                                      <p:cBhvr>
                                        <p:cTn id="14" dur="166" fill="hold">
                                          <p:stCondLst>
                                            <p:cond delay="676"/>
                                          </p:stCondLst>
                                        </p:cTn>
                                        <p:tgtEl>
                                          <p:spTgt spid="84"/>
                                        </p:tgtEl>
                                      </p:cBhvr>
                                      <p:to x="100000" y="100000"/>
                                    </p:animScale>
                                    <p:animScale>
                                      <p:cBhvr>
                                        <p:cTn id="15" dur="26" fill="hold">
                                          <p:stCondLst>
                                            <p:cond delay="1312"/>
                                          </p:stCondLst>
                                        </p:cTn>
                                        <p:tgtEl>
                                          <p:spTgt spid="84"/>
                                        </p:tgtEl>
                                      </p:cBhvr>
                                      <p:to x="100000" y="80000"/>
                                    </p:animScale>
                                    <p:animScale>
                                      <p:cBhvr>
                                        <p:cTn id="16" dur="166" fill="hold">
                                          <p:stCondLst>
                                            <p:cond delay="1338"/>
                                          </p:stCondLst>
                                        </p:cTn>
                                        <p:tgtEl>
                                          <p:spTgt spid="84"/>
                                        </p:tgtEl>
                                      </p:cBhvr>
                                      <p:to x="100000" y="100000"/>
                                    </p:animScale>
                                    <p:animScale>
                                      <p:cBhvr>
                                        <p:cTn id="17" dur="26" fill="hold">
                                          <p:stCondLst>
                                            <p:cond delay="1642"/>
                                          </p:stCondLst>
                                        </p:cTn>
                                        <p:tgtEl>
                                          <p:spTgt spid="84"/>
                                        </p:tgtEl>
                                      </p:cBhvr>
                                      <p:to x="100000" y="90000"/>
                                    </p:animScale>
                                    <p:animScale>
                                      <p:cBhvr>
                                        <p:cTn id="18" dur="166" fill="hold">
                                          <p:stCondLst>
                                            <p:cond delay="1668"/>
                                          </p:stCondLst>
                                        </p:cTn>
                                        <p:tgtEl>
                                          <p:spTgt spid="84"/>
                                        </p:tgtEl>
                                      </p:cBhvr>
                                      <p:to x="100000" y="100000"/>
                                    </p:animScale>
                                    <p:animScale>
                                      <p:cBhvr>
                                        <p:cTn id="19" dur="26" fill="hold">
                                          <p:stCondLst>
                                            <p:cond delay="1808"/>
                                          </p:stCondLst>
                                        </p:cTn>
                                        <p:tgtEl>
                                          <p:spTgt spid="84"/>
                                        </p:tgtEl>
                                      </p:cBhvr>
                                      <p:to x="100000" y="95000"/>
                                    </p:animScale>
                                    <p:animScale>
                                      <p:cBhvr>
                                        <p:cTn id="20" dur="166" fill="hold">
                                          <p:stCondLst>
                                            <p:cond delay="1834"/>
                                          </p:stCondLst>
                                        </p:cTn>
                                        <p:tgtEl>
                                          <p:spTgt spid="84"/>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buNone/>
            </a:pPr>
            <a:endParaRPr b="0" lang="el-GR" sz="4400" spc="-1" strike="noStrike">
              <a:solidFill>
                <a:srgbClr val="000000"/>
              </a:solidFill>
              <a:latin typeface="Aptos Display"/>
            </a:endParaRPr>
          </a:p>
        </p:txBody>
      </p:sp>
      <p:pic>
        <p:nvPicPr>
          <p:cNvPr id="86" name="Θέση περιεχομένου 3" descr=""/>
          <p:cNvPicPr/>
          <p:nvPr/>
        </p:nvPicPr>
        <p:blipFill>
          <a:blip r:embed="rId1"/>
          <a:stretch/>
        </p:blipFill>
        <p:spPr>
          <a:xfrm>
            <a:off x="0" y="-187920"/>
            <a:ext cx="12191760" cy="7027920"/>
          </a:xfrm>
          <a:prstGeom prst="rect">
            <a:avLst/>
          </a:prstGeom>
          <a:ln w="0">
            <a:noFill/>
          </a:ln>
        </p:spPr>
      </p:pic>
      <p:sp>
        <p:nvSpPr>
          <p:cNvPr id="87" name="TextBox 4"/>
          <p:cNvSpPr/>
          <p:nvPr/>
        </p:nvSpPr>
        <p:spPr>
          <a:xfrm>
            <a:off x="766800" y="137520"/>
            <a:ext cx="9595800" cy="4753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ptos"/>
              </a:rPr>
              <a:t>Την τρίτη μέρα στα Γιάννενα επισκεφθήκαμε πολλά ενδιαφέροντα μέρη. Το πρώτο από αυτά ήταν το Μέτσοβο.</a:t>
            </a:r>
            <a:endParaRPr b="0" lang="el-GR" sz="1800" spc="-1" strike="noStrike">
              <a:solidFill>
                <a:srgbClr val="000000"/>
              </a:solidFill>
              <a:latin typeface="Arial"/>
            </a:endParaRPr>
          </a:p>
          <a:p>
            <a:pPr>
              <a:lnSpc>
                <a:spcPct val="100000"/>
              </a:lnSpc>
            </a:pPr>
            <a:r>
              <a:rPr b="0" lang="el-GR" sz="1800" spc="-1" strike="noStrike">
                <a:solidFill>
                  <a:srgbClr val="000000"/>
                </a:solidFill>
                <a:latin typeface="Aptos"/>
              </a:rPr>
              <a:t>Το Μέτσοβο (βλάχικα: Aminciu) είναι ορεινή κωμόπολη του νομού Ιωαννίνων σε υψόμετρο 1.160μ.</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a:lnSpc>
                <a:spcPct val="100000"/>
              </a:lnSpc>
            </a:pPr>
            <a:r>
              <a:rPr b="0" lang="el-GR" sz="1800" spc="-1" strike="noStrike">
                <a:solidFill>
                  <a:srgbClr val="000000"/>
                </a:solidFill>
                <a:latin typeface="Aptos"/>
              </a:rPr>
              <a:t>Είναι παραδοσιακός οικισμός, ο οποίος βρίσκεται στο ανατολικό άκρο του νομού, κοντά στα όρια με το νομό Τρικάλων, στις βόρειες πλαγιές, ανάμεσα στα βουνά της μεγαλύτερης οροσειράς της Ελλάδος, της Πίνδου. Οι κάτοικοί του, που σύμφωνα με την απογραφή του 2021 ανέρχονται σε 2.337 κατοίκους, είναι κυρίως Βλάχικης καταγωγής, ασχολούνται λιγότερο με τη γεωργία και περισσότερο με την κτηνοτροφία. Στο Μέτσοβο έχουν χαρακτηριστεί διατηρητέα μνημεία το μοναστήρι της Θεοτόκου, κοντά στο Μετσοβίτικο ποταμό, το Μοναστήρι του Αγίου Νικολάου νότια της κωμόπολης και το μοναστήρι της Ζωοδόχου πηγής στη θέση Κιάτρα Ρόσσια (που σημαίνει στα Βλάχικα κόκκινος βράχος/λιθάρι).</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a:lnSpc>
                <a:spcPct val="100000"/>
              </a:lnSpc>
            </a:pPr>
            <a:r>
              <a:rPr b="0" lang="en-US" sz="1800" spc="-1" strike="noStrike">
                <a:solidFill>
                  <a:srgbClr val="000000"/>
                </a:solidFill>
                <a:latin typeface="Aptos"/>
              </a:rPr>
              <a:t>.</a:t>
            </a:r>
            <a:endParaRPr b="0" lang="el-GR" sz="1800" spc="-1" strike="noStrike">
              <a:solidFill>
                <a:srgbClr val="000000"/>
              </a:solidFill>
              <a:latin typeface="Arial"/>
            </a:endParaRPr>
          </a:p>
        </p:txBody>
      </p:sp>
    </p:spTree>
  </p:cSld>
  <mc:AlternateContent>
    <mc:Choice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buNone/>
            </a:pPr>
            <a:endParaRPr b="0" lang="el-GR" sz="4400" spc="-1" strike="noStrike">
              <a:solidFill>
                <a:srgbClr val="000000"/>
              </a:solidFill>
              <a:latin typeface="Aptos Display"/>
            </a:endParaRPr>
          </a:p>
        </p:txBody>
      </p:sp>
      <p:pic>
        <p:nvPicPr>
          <p:cNvPr id="89" name="Θέση περιεχομένου 4" descr=""/>
          <p:cNvPicPr/>
          <p:nvPr/>
        </p:nvPicPr>
        <p:blipFill>
          <a:blip r:embed="rId1"/>
          <a:stretch/>
        </p:blipFill>
        <p:spPr>
          <a:xfrm>
            <a:off x="0" y="-41760"/>
            <a:ext cx="12399480" cy="7012080"/>
          </a:xfrm>
          <a:prstGeom prst="rect">
            <a:avLst/>
          </a:prstGeom>
          <a:ln w="0">
            <a:noFill/>
          </a:ln>
        </p:spPr>
      </p:pic>
      <p:sp>
        <p:nvSpPr>
          <p:cNvPr id="90" name="TextBox 5"/>
          <p:cNvSpPr/>
          <p:nvPr/>
        </p:nvSpPr>
        <p:spPr>
          <a:xfrm>
            <a:off x="1779480" y="1166040"/>
            <a:ext cx="9025560" cy="447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ptos"/>
              </a:rPr>
              <a:t>Στο Μέτσοβο είχαμε την δυνατότητα να επισκεφτούμε το αρχοντικό Τοσίτσα. Το τριώροφο αρχοντικό Τοσίτσα σήμερα λειτουργεί ως λαογραφικό μουσείο. Για την ακρίβεια πρόκειται για ένα μουσείο μέσα στο οποίο το αρχοντικό χρονολογείται στον δέκατο έβδομο αιώνα ενώ με προσθήκες και επισκευές διατηρήθηκε μέχρι τη δεκαετία του 50, οπότε και ανακατασκευάστηκε εκ βάθρων χάρη στη χρηματοδότηση του ιδρύματος Βαρώνου Μιχαήλ Τοσίτσα και τις πρωτοβουλίες του Ευάγγελου Αβέρωφ ο οποίος ανέλαβε τη διαχείρισή του. Το μουσείο λαϊκής τέχνης βρίσκεται πολύ κοντά στο κέντρο του Μετσόβου και φιλοξενεί έναν ιδιαίτερα μεγάλο αριθμό παλαιών αντικειμένων που εξιστορούν την ελληνική λαογραφική τέχνη με ένα μοναδικό τρόπο καθώς και την ιδιαιτερότητα της περιοχής και την επιρροή της τουρκικής κατοχής ο επισκέπτης εκτός του ότι έχει τη δυνατότητα να περιεργαστεί να σειρά αντικειμένων καθημερινής χρήσης μπορεί να περιηγηθεί στους εσωτερικούς χώρους ενός πραγματικού μετσοβίτικου αρχοντικού </a:t>
            </a:r>
            <a:endParaRPr b="0" lang="el-GR" sz="1800" spc="-1" strike="noStrike">
              <a:solidFill>
                <a:srgbClr val="000000"/>
              </a:solidFill>
              <a:latin typeface="Arial"/>
            </a:endParaRPr>
          </a:p>
          <a:p>
            <a:pPr>
              <a:lnSpc>
                <a:spcPct val="100000"/>
              </a:lnSpc>
            </a:pPr>
            <a:r>
              <a:rPr b="0" lang="el-GR" sz="1800" spc="-1" strike="noStrike">
                <a:solidFill>
                  <a:srgbClr val="000000"/>
                </a:solidFill>
                <a:latin typeface="Aptos"/>
              </a:rPr>
              <a:t> </a:t>
            </a:r>
            <a:endParaRPr b="0" lang="el-GR" sz="1800" spc="-1" strike="noStrike">
              <a:solidFill>
                <a:srgbClr val="000000"/>
              </a:solidFill>
              <a:latin typeface="Arial"/>
            </a:endParaRPr>
          </a:p>
        </p:txBody>
      </p:sp>
    </p:spTree>
  </p:cSld>
  <mc:AlternateContent>
    <mc:Choice Requires="p14">
      <p:transition spd="slow" p14:dur="325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Rectangle 9"/>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ndParaRPr>
          </a:p>
        </p:txBody>
      </p:sp>
      <p:pic>
        <p:nvPicPr>
          <p:cNvPr id="92" name="Θέση περιεχομένου 4" descr="Εικόνα που περιέχει ρουχισμός, ζωγραφιά, παιδική τέχνη, σκίτσο/σχέδιο&#10;&#10;Το περιεχόμενο που δημιουργείται από τεχνολογία AI ενδέχεται να είναι εσφαλμένο."/>
          <p:cNvPicPr/>
          <p:nvPr/>
        </p:nvPicPr>
        <p:blipFill>
          <a:blip r:embed="rId1"/>
          <a:srcRect l="425" t="0" r="0" b="0"/>
          <a:stretch/>
        </p:blipFill>
        <p:spPr>
          <a:xfrm>
            <a:off x="1440" y="0"/>
            <a:ext cx="12191760" cy="6856200"/>
          </a:xfrm>
          <a:prstGeom prst="rect">
            <a:avLst/>
          </a:prstGeom>
          <a:ln w="0">
            <a:noFill/>
          </a:ln>
        </p:spPr>
      </p:pic>
      <p:sp>
        <p:nvSpPr>
          <p:cNvPr id="93" name="TextBox 5"/>
          <p:cNvSpPr/>
          <p:nvPr/>
        </p:nvSpPr>
        <p:spPr>
          <a:xfrm>
            <a:off x="1100520" y="3240000"/>
            <a:ext cx="8799480" cy="243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US" sz="1400" spc="-1" strike="noStrike">
                <a:solidFill>
                  <a:srgbClr val="000000"/>
                </a:solidFill>
                <a:latin typeface="Aptos"/>
              </a:rPr>
              <a:t>M</a:t>
            </a:r>
            <a:r>
              <a:rPr b="0" lang="el-GR" sz="1400" spc="-1" strike="noStrike">
                <a:solidFill>
                  <a:srgbClr val="000000"/>
                </a:solidFill>
                <a:latin typeface="Aptos"/>
              </a:rPr>
              <a:t>ετά από το Μέτσοβο επισκεφθήκαμε τα μετέωρα τα οποία είναι ένα σύμπλεγμα από σκοτεινόχρωμους βράχους από ψαμμίτη οι οποίοι υψώνονται έξω από την Καλαμπάκα στο νομό Τρικάλων στη θεσσαλία κοντά στα πρώτα υψώματα της Πίνδου και των Χασίων </a:t>
            </a:r>
            <a:r>
              <a:rPr b="0" lang="en-US" sz="1400" spc="-1" strike="noStrike">
                <a:solidFill>
                  <a:srgbClr val="000000"/>
                </a:solidFill>
                <a:latin typeface="Aptos"/>
              </a:rPr>
              <a:t>.Τ</a:t>
            </a:r>
            <a:r>
              <a:rPr b="0" lang="el-GR" sz="1400" spc="-1" strike="noStrike">
                <a:solidFill>
                  <a:srgbClr val="000000"/>
                </a:solidFill>
                <a:latin typeface="Aptos"/>
              </a:rPr>
              <a:t>α μοναστήρια των μετεώρων που είναι χτισμένα στις κορυφές κάποιων από τους βράχους είναι σήμερα το δεύτερο σημαντικότερο μοναστικό συγκρότημα στην Ελλάδα ύστερα από το άγιο όρος. Α</a:t>
            </a:r>
            <a:r>
              <a:rPr b="0" lang="el-GR" sz="1400" spc="-1" strike="noStrike">
                <a:solidFill>
                  <a:srgbClr val="000000"/>
                </a:solidFill>
                <a:latin typeface="Aptos"/>
              </a:rPr>
              <a:t>πό τα 30 που υπήρξαν ιστορικά σήμερα λειτουργούν μόνον 6 τα οποία από το 1988 περιλαμβάνονται στον κατάλογο μνημείων παγκόσμιας κληρονομιάς της UNESCO </a:t>
            </a:r>
            <a:r>
              <a:rPr b="0" lang="en-US" sz="1400" spc="-1" strike="noStrike">
                <a:solidFill>
                  <a:srgbClr val="000000"/>
                </a:solidFill>
                <a:latin typeface="Aptos"/>
              </a:rPr>
              <a:t>.</a:t>
            </a:r>
            <a:r>
              <a:rPr b="0" lang="el-GR" sz="1400" spc="-1" strike="noStrike">
                <a:solidFill>
                  <a:srgbClr val="000000"/>
                </a:solidFill>
                <a:latin typeface="Aptos"/>
              </a:rPr>
              <a:t> Η Μονή Αγίου Στεφάνου είναι γυναικείο μοναστήρι στα Μετέωρα (Θεσσαλία). Είναι ένα από τα έξι που συνεχίζουν να είναι ενεργά στα Μετέωρα, τα οποία από το 1988 συμπεριλαμβάνονται στα μνημεία παγκόσμιας κληρονομιάς της UNESCO</a:t>
            </a:r>
            <a:endParaRPr b="0" lang="el-GR" sz="1400" spc="-1" strike="noStrike">
              <a:solidFill>
                <a:srgbClr val="000000"/>
              </a:solidFill>
              <a:latin typeface="Arial"/>
            </a:endParaRPr>
          </a:p>
          <a:p>
            <a:pPr>
              <a:lnSpc>
                <a:spcPct val="100000"/>
              </a:lnSpc>
            </a:pPr>
            <a:endParaRPr b="0" lang="el-GR" sz="1400" spc="-1" strike="noStrike">
              <a:solidFill>
                <a:srgbClr val="000000"/>
              </a:solidFill>
              <a:latin typeface="Arial"/>
            </a:endParaRPr>
          </a:p>
        </p:txBody>
      </p:sp>
    </p:spTree>
  </p:cSld>
  <mc:AlternateContent>
    <mc:Choice Requires="p14">
      <p:transition spd="slow" p14:dur="125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Rectangle 9"/>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Aptos"/>
            </a:endParaRPr>
          </a:p>
        </p:txBody>
      </p:sp>
      <p:pic>
        <p:nvPicPr>
          <p:cNvPr id="95" name="Θέση περιεχομένου 4" descr=""/>
          <p:cNvPicPr/>
          <p:nvPr/>
        </p:nvPicPr>
        <p:blipFill>
          <a:blip r:embed="rId1"/>
          <a:srcRect l="0" t="902" r="0" b="0"/>
          <a:stretch/>
        </p:blipFill>
        <p:spPr>
          <a:xfrm>
            <a:off x="0" y="1440"/>
            <a:ext cx="12191760" cy="6856200"/>
          </a:xfrm>
          <a:prstGeom prst="rect">
            <a:avLst/>
          </a:prstGeom>
          <a:ln w="0">
            <a:noFill/>
          </a:ln>
        </p:spPr>
      </p:pic>
      <p:sp>
        <p:nvSpPr>
          <p:cNvPr id="96" name="TextBox 5"/>
          <p:cNvSpPr/>
          <p:nvPr/>
        </p:nvSpPr>
        <p:spPr>
          <a:xfrm>
            <a:off x="3125160" y="658800"/>
            <a:ext cx="696240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ptos"/>
              </a:rPr>
              <a:t>Τελευταίος προορισμός μας ήταν τα Τρίκαλα. Τα Τρίκαλα είναι πόλη της δυτικής Θεσσαλίας, πρωτεύουσα της Περιφερειακής Ενότητας Τρικάλων και του Δήμου Τρικκαίων. Η πόλη διασχίζεται από τον ποταμό Ληθαίο, ο οποίος αποτελεί παραπόταμο του Πηνειού.</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a:lnSpc>
                <a:spcPct val="100000"/>
              </a:lnSpc>
            </a:pPr>
            <a:r>
              <a:rPr b="0" lang="el-GR" sz="1800" spc="-1" strike="noStrike">
                <a:solidFill>
                  <a:srgbClr val="000000"/>
                </a:solidFill>
                <a:latin typeface="Aptos"/>
              </a:rPr>
              <a:t>Σύμφωνα με την Εθνική Στατιστική Υπηρεσία στην Απογραφή του 2021 η πόλη των Τρικάλων είχε πληθυσμό 85.608 κατοίκους, ενώ ο Δήμος Τρικκαίων 120.605 κατοίκους.</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a:lnSpc>
                <a:spcPct val="100000"/>
              </a:lnSpc>
            </a:pPr>
            <a:r>
              <a:rPr b="0" lang="el-GR" sz="1800" spc="-1" strike="noStrike">
                <a:solidFill>
                  <a:srgbClr val="000000"/>
                </a:solidFill>
                <a:latin typeface="Aptos"/>
              </a:rPr>
              <a:t>Βρίσκεται πολύ κοντά στα Μετέωρα και την Καλαμπάκα και στον ορεινό όγκο της νότιας Πίνδου όπου βρίσκονται γνωστοί προορισμοί (Ελάτη, Περτούλι και Πύλη). Η πόλη των Τρικάλων είναι ιδιαίτερα γραφική με χαρακτηριστικά αξιοθέατα και σημεία ενδιαφέροντος.</a:t>
            </a:r>
            <a:endParaRPr b="0" lang="el-GR" sz="1800" spc="-1" strike="noStrike">
              <a:solidFill>
                <a:srgbClr val="000000"/>
              </a:solidFill>
              <a:latin typeface="Arial"/>
            </a:endParaRPr>
          </a:p>
        </p:txBody>
      </p:sp>
    </p:spTree>
  </p:cSld>
  <mc:AlternateContent>
    <mc:Choice Requires="p14">
      <p:transition spd="slow" p14:dur="4000">
        <p14:vortex/>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TotalTime>
  <Application>LibreOffice/7.4.6.2$Windows_X86_64 LibreOffice_project/5b1f5509c2decdade7fda905e3e1429a67acd63d</Application>
  <AppVersion>15.0000</AppVersion>
  <Words>976</Words>
  <Paragraphs>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2025-05-13T13:36:57Z</dcterms:created>
  <dc:creator>Γιαννης Γιαννης</dc:creator>
  <dc:description/>
  <dc:language>el-GR</dc:language>
  <cp:lastModifiedBy/>
  <dcterms:modified xsi:type="dcterms:W3CDTF">2025-05-21T15:17:39Z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5</vt:i4>
  </property>
</Properties>
</file>