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10"/>
  </p:notesMasterIdLst>
  <p:sldIdLst>
    <p:sldId id="259" r:id="rId2"/>
    <p:sldId id="261" r:id="rId3"/>
    <p:sldId id="262" r:id="rId4"/>
    <p:sldId id="263" r:id="rId5"/>
    <p:sldId id="264" r:id="rId6"/>
    <p:sldId id="265" r:id="rId7"/>
    <p:sldId id="266" r:id="rId8"/>
    <p:sldId id="267" r:id="rId9"/>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14" y="230"/>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277365-8C0C-4FAA-BC28-C38CC64615DC}" type="datetimeFigureOut">
              <a:rPr lang="el-GR" smtClean="0"/>
              <a:pPr/>
              <a:t>20/5/2025</a:t>
            </a:fld>
            <a:endParaRPr lang="el-GR"/>
          </a:p>
        </p:txBody>
      </p:sp>
      <p:sp>
        <p:nvSpPr>
          <p:cNvPr id="4" name="3 - Θέση εικόνας διαφάνειας"/>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E360DC-D306-4906-8DCB-D858D6CFEC59}" type="slidenum">
              <a:rPr lang="el-GR" smtClean="0"/>
              <a:pPr/>
              <a:t>‹#›</a:t>
            </a:fld>
            <a:endParaRPr lang="el-GR"/>
          </a:p>
        </p:txBody>
      </p:sp>
    </p:spTree>
    <p:extLst>
      <p:ext uri="{BB962C8B-B14F-4D97-AF65-F5344CB8AC3E}">
        <p14:creationId xmlns:p14="http://schemas.microsoft.com/office/powerpoint/2010/main" val="1757504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23" name="22 - Ορθογώνιο"/>
          <p:cNvSpPr/>
          <p:nvPr/>
        </p:nvSpPr>
        <p:spPr>
          <a:xfrm flipV="1">
            <a:off x="7213577" y="3810001"/>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23 - Ορθογώνιο"/>
          <p:cNvSpPr/>
          <p:nvPr/>
        </p:nvSpPr>
        <p:spPr>
          <a:xfrm flipV="1">
            <a:off x="7213601" y="3897010"/>
            <a:ext cx="49784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24 - Ορθογώνιο"/>
          <p:cNvSpPr/>
          <p:nvPr/>
        </p:nvSpPr>
        <p:spPr>
          <a:xfrm flipV="1">
            <a:off x="7213601" y="4115167"/>
            <a:ext cx="49784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25 - Ορθογώνιο"/>
          <p:cNvSpPr/>
          <p:nvPr/>
        </p:nvSpPr>
        <p:spPr>
          <a:xfrm flipV="1">
            <a:off x="7213600" y="4164403"/>
            <a:ext cx="262128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26 - Ορθογώνιο"/>
          <p:cNvSpPr/>
          <p:nvPr/>
        </p:nvSpPr>
        <p:spPr>
          <a:xfrm flipV="1">
            <a:off x="7213600" y="4199572"/>
            <a:ext cx="262128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29 - Στρογγυλεμένο ορθογώνιο"/>
          <p:cNvSpPr/>
          <p:nvPr/>
        </p:nvSpPr>
        <p:spPr bwMode="white">
          <a:xfrm>
            <a:off x="7213600" y="3962400"/>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30 - Στρογγυλεμένο ορθογώνιο"/>
          <p:cNvSpPr/>
          <p:nvPr/>
        </p:nvSpPr>
        <p:spPr bwMode="white">
          <a:xfrm>
            <a:off x="9835343" y="406098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 Ορθογώνιο"/>
          <p:cNvSpPr/>
          <p:nvPr/>
        </p:nvSpPr>
        <p:spPr>
          <a:xfrm>
            <a:off x="1" y="3649662"/>
            <a:ext cx="12192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 Ορθογώνιο"/>
          <p:cNvSpPr/>
          <p:nvPr/>
        </p:nvSpPr>
        <p:spPr>
          <a:xfrm>
            <a:off x="1" y="3675528"/>
            <a:ext cx="12192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Ορθογώνιο"/>
          <p:cNvSpPr/>
          <p:nvPr/>
        </p:nvSpPr>
        <p:spPr>
          <a:xfrm flipV="1">
            <a:off x="8552068" y="3643090"/>
            <a:ext cx="3639933"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 Ορθογώνιο"/>
          <p:cNvSpPr/>
          <p:nvPr/>
        </p:nvSpPr>
        <p:spPr>
          <a:xfrm>
            <a:off x="0" y="0"/>
            <a:ext cx="12192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 Τίτλος"/>
          <p:cNvSpPr>
            <a:spLocks noGrp="1"/>
          </p:cNvSpPr>
          <p:nvPr>
            <p:ph type="ctrTitle"/>
          </p:nvPr>
        </p:nvSpPr>
        <p:spPr>
          <a:xfrm>
            <a:off x="609600" y="2401888"/>
            <a:ext cx="11277600" cy="1470025"/>
          </a:xfrm>
        </p:spPr>
        <p:txBody>
          <a:bodyPr anchor="b"/>
          <a:lstStyle>
            <a:lvl1pPr>
              <a:defRPr sz="4400">
                <a:solidFill>
                  <a:schemeClr val="bg1"/>
                </a:solidFill>
              </a:defRPr>
            </a:lvl1pPr>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609600" y="3899938"/>
            <a:ext cx="6604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a:xfrm>
            <a:off x="8940800" y="4206240"/>
            <a:ext cx="1280160" cy="457200"/>
          </a:xfrm>
        </p:spPr>
        <p:txBody>
          <a:bodyPr/>
          <a:lstStyle/>
          <a:p>
            <a:fld id="{7B1E56C2-FB46-3449-9EC5-7C4BCB226A19}" type="datetimeFigureOut">
              <a:rPr lang="el-GR" smtClean="0"/>
              <a:pPr/>
              <a:t>20/5/2025</a:t>
            </a:fld>
            <a:endParaRPr lang="el-GR"/>
          </a:p>
        </p:txBody>
      </p:sp>
      <p:sp>
        <p:nvSpPr>
          <p:cNvPr id="17" name="16 - Θέση υποσέλιδου"/>
          <p:cNvSpPr>
            <a:spLocks noGrp="1"/>
          </p:cNvSpPr>
          <p:nvPr>
            <p:ph type="ftr" sz="quarter" idx="11"/>
          </p:nvPr>
        </p:nvSpPr>
        <p:spPr>
          <a:xfrm>
            <a:off x="7213600" y="4205288"/>
            <a:ext cx="1727200" cy="457200"/>
          </a:xfrm>
        </p:spPr>
        <p:txBody>
          <a:bodyPr/>
          <a:lstStyle/>
          <a:p>
            <a:endParaRPr lang="el-GR"/>
          </a:p>
        </p:txBody>
      </p:sp>
      <p:sp>
        <p:nvSpPr>
          <p:cNvPr id="29" name="28 - Θέση αριθμού διαφάνειας"/>
          <p:cNvSpPr>
            <a:spLocks noGrp="1"/>
          </p:cNvSpPr>
          <p:nvPr>
            <p:ph type="sldNum" sz="quarter" idx="12"/>
          </p:nvPr>
        </p:nvSpPr>
        <p:spPr>
          <a:xfrm>
            <a:off x="11093451" y="1136"/>
            <a:ext cx="996949" cy="365760"/>
          </a:xfrm>
        </p:spPr>
        <p:txBody>
          <a:bodyPr/>
          <a:lstStyle>
            <a:lvl1pPr algn="r">
              <a:defRPr sz="1800">
                <a:solidFill>
                  <a:schemeClr val="bg1"/>
                </a:solidFill>
              </a:defRPr>
            </a:lvl1pPr>
          </a:lstStyle>
          <a:p>
            <a:fld id="{3FC4EA09-B221-5C49-B555-39DC9E1ECAE8}" type="slidenum">
              <a:rPr lang="el-GR" smtClean="0"/>
              <a:pPr/>
              <a:t>‹#›</a:t>
            </a:fld>
            <a:endParaRPr lang="el-GR"/>
          </a:p>
        </p:txBody>
      </p:sp>
    </p:spTree>
  </p:cSld>
  <p:clrMapOvr>
    <a:masterClrMapping/>
  </p:clrMapOvr>
  <p:transition>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7B1E56C2-FB46-3449-9EC5-7C4BCB226A19}" type="datetimeFigureOut">
              <a:rPr lang="el-GR" smtClean="0"/>
              <a:pPr/>
              <a:t>20/5/2025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FC4EA09-B221-5C49-B555-39DC9E1ECAE8}" type="slidenum">
              <a:rPr lang="el-GR" smtClean="0"/>
              <a:pPr/>
              <a:t>‹#›</a:t>
            </a:fld>
            <a:endParaRPr lang="el-GR"/>
          </a:p>
        </p:txBody>
      </p:sp>
    </p:spTree>
  </p:cSld>
  <p:clrMapOvr>
    <a:masterClrMapping/>
  </p:clrMapOvr>
  <p:transition>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9042400" y="1143000"/>
            <a:ext cx="2540000" cy="5486400"/>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609600" y="1143000"/>
            <a:ext cx="8331200" cy="5486400"/>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7B1E56C2-FB46-3449-9EC5-7C4BCB226A19}" type="datetimeFigureOut">
              <a:rPr lang="el-GR" smtClean="0"/>
              <a:pPr/>
              <a:t>20/5/2025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FC4EA09-B221-5C49-B555-39DC9E1ECAE8}" type="slidenum">
              <a:rPr lang="el-GR" smtClean="0"/>
              <a:pPr/>
              <a:t>‹#›</a:t>
            </a:fld>
            <a:endParaRPr lang="el-GR"/>
          </a:p>
        </p:txBody>
      </p:sp>
    </p:spTree>
  </p:cSld>
  <p:clrMapOvr>
    <a:masterClrMapping/>
  </p:clrMapOvr>
  <p:transition>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7B1E56C2-FB46-3449-9EC5-7C4BCB226A19}" type="datetimeFigureOut">
              <a:rPr lang="el-GR" smtClean="0"/>
              <a:pPr/>
              <a:t>20/5/2025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FC4EA09-B221-5C49-B555-39DC9E1ECAE8}" type="slidenum">
              <a:rPr lang="el-GR" smtClean="0"/>
              <a:pPr/>
              <a:t>‹#›</a:t>
            </a:fld>
            <a:endParaRPr lang="el-GR"/>
          </a:p>
        </p:txBody>
      </p:sp>
    </p:spTree>
  </p:cSld>
  <p:clrMapOvr>
    <a:masterClrMapping/>
  </p:clrMapOvr>
  <p:transition>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963084" y="1981201"/>
            <a:ext cx="103632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963084" y="3367088"/>
            <a:ext cx="103632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7B1E56C2-FB46-3449-9EC5-7C4BCB226A19}" type="datetimeFigureOut">
              <a:rPr lang="el-GR" smtClean="0"/>
              <a:pPr/>
              <a:t>20/5/2025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FC4EA09-B221-5C49-B555-39DC9E1ECAE8}" type="slidenum">
              <a:rPr lang="el-GR" smtClean="0"/>
              <a:pPr/>
              <a:t>‹#›</a:t>
            </a:fld>
            <a:endParaRPr lang="el-GR"/>
          </a:p>
        </p:txBody>
      </p:sp>
    </p:spTree>
  </p:cSld>
  <p:clrMapOvr>
    <a:masterClrMapping/>
  </p:clrMapOvr>
  <p:transition>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609600" y="2249425"/>
            <a:ext cx="53848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6197600" y="2249425"/>
            <a:ext cx="53848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7B1E56C2-FB46-3449-9EC5-7C4BCB226A19}" type="datetimeFigureOut">
              <a:rPr lang="el-GR" smtClean="0"/>
              <a:pPr/>
              <a:t>20/5/2025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FC4EA09-B221-5C49-B555-39DC9E1ECAE8}" type="slidenum">
              <a:rPr lang="el-GR" smtClean="0"/>
              <a:pPr/>
              <a:t>‹#›</a:t>
            </a:fld>
            <a:endParaRPr lang="el-GR"/>
          </a:p>
        </p:txBody>
      </p:sp>
    </p:spTree>
  </p:cSld>
  <p:clrMapOvr>
    <a:masterClrMapping/>
  </p:clrMapOvr>
  <p:transition>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508000" y="1143000"/>
            <a:ext cx="11176000" cy="1069848"/>
          </a:xfrm>
        </p:spPr>
        <p:txBody>
          <a:bodyPr anchor="ctr"/>
          <a:lstStyle>
            <a:lvl1pPr>
              <a:defRPr sz="4000" b="0" i="0" cap="none" baseline="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508000" y="2244970"/>
            <a:ext cx="5388864"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6294968" y="2244970"/>
            <a:ext cx="5389033"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508000" y="2708519"/>
            <a:ext cx="5388864"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6291073" y="2708519"/>
            <a:ext cx="5389033"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6" name="25 - Θέση ημερομηνίας"/>
          <p:cNvSpPr>
            <a:spLocks noGrp="1"/>
          </p:cNvSpPr>
          <p:nvPr>
            <p:ph type="dt" sz="half" idx="10"/>
          </p:nvPr>
        </p:nvSpPr>
        <p:spPr/>
        <p:txBody>
          <a:bodyPr rtlCol="0"/>
          <a:lstStyle/>
          <a:p>
            <a:fld id="{7B1E56C2-FB46-3449-9EC5-7C4BCB226A19}" type="datetimeFigureOut">
              <a:rPr lang="el-GR" smtClean="0"/>
              <a:pPr/>
              <a:t>20/5/2025</a:t>
            </a:fld>
            <a:endParaRPr lang="el-GR"/>
          </a:p>
        </p:txBody>
      </p:sp>
      <p:sp>
        <p:nvSpPr>
          <p:cNvPr id="27" name="26 - Θέση αριθμού διαφάνειας"/>
          <p:cNvSpPr>
            <a:spLocks noGrp="1"/>
          </p:cNvSpPr>
          <p:nvPr>
            <p:ph type="sldNum" sz="quarter" idx="11"/>
          </p:nvPr>
        </p:nvSpPr>
        <p:spPr/>
        <p:txBody>
          <a:bodyPr rtlCol="0"/>
          <a:lstStyle/>
          <a:p>
            <a:fld id="{3FC4EA09-B221-5C49-B555-39DC9E1ECAE8}" type="slidenum">
              <a:rPr lang="el-GR" smtClean="0"/>
              <a:pPr/>
              <a:t>‹#›</a:t>
            </a:fld>
            <a:endParaRPr lang="el-GR"/>
          </a:p>
        </p:txBody>
      </p:sp>
      <p:sp>
        <p:nvSpPr>
          <p:cNvPr id="28" name="27 - Θέση υποσέλιδου"/>
          <p:cNvSpPr>
            <a:spLocks noGrp="1"/>
          </p:cNvSpPr>
          <p:nvPr>
            <p:ph type="ftr" sz="quarter" idx="12"/>
          </p:nvPr>
        </p:nvSpPr>
        <p:spPr/>
        <p:txBody>
          <a:bodyPr rtlCol="0"/>
          <a:lstStyle/>
          <a:p>
            <a:endParaRPr lang="el-GR"/>
          </a:p>
        </p:txBody>
      </p:sp>
    </p:spTree>
  </p:cSld>
  <p:clrMapOvr>
    <a:masterClrMapping/>
  </p:clrMapOvr>
  <p:transition>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1143000"/>
            <a:ext cx="10972800" cy="1069848"/>
          </a:xfrm>
        </p:spPr>
        <p:txBody>
          <a:bodyPr anchor="ctr"/>
          <a:lstStyle>
            <a:lvl1pPr>
              <a:defRPr sz="4000">
                <a:solidFill>
                  <a:schemeClr val="tx2"/>
                </a:solidFill>
              </a:defRPr>
            </a:lvl1p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a:xfrm>
            <a:off x="8778240" y="612648"/>
            <a:ext cx="1276352" cy="457200"/>
          </a:xfrm>
        </p:spPr>
        <p:txBody>
          <a:bodyPr/>
          <a:lstStyle/>
          <a:p>
            <a:fld id="{7B1E56C2-FB46-3449-9EC5-7C4BCB226A19}" type="datetimeFigureOut">
              <a:rPr lang="el-GR" smtClean="0"/>
              <a:pPr/>
              <a:t>20/5/2025</a:t>
            </a:fld>
            <a:endParaRPr lang="el-GR"/>
          </a:p>
        </p:txBody>
      </p:sp>
      <p:sp>
        <p:nvSpPr>
          <p:cNvPr id="4" name="3 - Θέση υποσέλιδου"/>
          <p:cNvSpPr>
            <a:spLocks noGrp="1"/>
          </p:cNvSpPr>
          <p:nvPr>
            <p:ph type="ftr" sz="quarter" idx="11"/>
          </p:nvPr>
        </p:nvSpPr>
        <p:spPr>
          <a:xfrm>
            <a:off x="7010400" y="612648"/>
            <a:ext cx="1767840" cy="457200"/>
          </a:xfrm>
        </p:spPr>
        <p:txBody>
          <a:bodyPr/>
          <a:lstStyle/>
          <a:p>
            <a:endParaRPr lang="el-GR"/>
          </a:p>
        </p:txBody>
      </p:sp>
      <p:sp>
        <p:nvSpPr>
          <p:cNvPr id="5" name="4 - Θέση αριθμού διαφάνειας"/>
          <p:cNvSpPr>
            <a:spLocks noGrp="1"/>
          </p:cNvSpPr>
          <p:nvPr>
            <p:ph type="sldNum" sz="quarter" idx="12"/>
          </p:nvPr>
        </p:nvSpPr>
        <p:spPr>
          <a:xfrm>
            <a:off x="10899648" y="2272"/>
            <a:ext cx="1016000" cy="365760"/>
          </a:xfrm>
        </p:spPr>
        <p:txBody>
          <a:bodyPr/>
          <a:lstStyle/>
          <a:p>
            <a:fld id="{3FC4EA09-B221-5C49-B555-39DC9E1ECAE8}" type="slidenum">
              <a:rPr lang="el-GR" smtClean="0"/>
              <a:pPr/>
              <a:t>‹#›</a:t>
            </a:fld>
            <a:endParaRPr lang="el-GR"/>
          </a:p>
        </p:txBody>
      </p:sp>
    </p:spTree>
  </p:cSld>
  <p:clrMapOvr>
    <a:masterClrMapping/>
  </p:clrMapOvr>
  <p:transition>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7B1E56C2-FB46-3449-9EC5-7C4BCB226A19}" type="datetimeFigureOut">
              <a:rPr lang="el-GR" smtClean="0"/>
              <a:pPr/>
              <a:t>20/5/2025</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3FC4EA09-B221-5C49-B555-39DC9E1ECAE8}" type="slidenum">
              <a:rPr lang="el-GR" smtClean="0"/>
              <a:pPr/>
              <a:t>‹#›</a:t>
            </a:fld>
            <a:endParaRPr lang="el-GR"/>
          </a:p>
        </p:txBody>
      </p:sp>
    </p:spTree>
  </p:cSld>
  <p:clrMapOvr>
    <a:masterClrMapping/>
  </p:clrMapOvr>
  <p:transition>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7137995" y="1101970"/>
            <a:ext cx="4511040" cy="877824"/>
          </a:xfrm>
        </p:spPr>
        <p:txBody>
          <a:bodyPr anchor="b"/>
          <a:lstStyle>
            <a:lvl1pPr algn="l">
              <a:buNone/>
              <a:defRPr sz="1800" b="1"/>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7137995" y="2010727"/>
            <a:ext cx="451104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203200" y="776287"/>
            <a:ext cx="6803136"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7B1E56C2-FB46-3449-9EC5-7C4BCB226A19}" type="datetimeFigureOut">
              <a:rPr lang="el-GR" smtClean="0"/>
              <a:pPr/>
              <a:t>20/5/2025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FC4EA09-B221-5C49-B555-39DC9E1ECAE8}" type="slidenum">
              <a:rPr lang="el-GR" smtClean="0"/>
              <a:pPr/>
              <a:t>‹#›</a:t>
            </a:fld>
            <a:endParaRPr lang="el-GR"/>
          </a:p>
        </p:txBody>
      </p:sp>
    </p:spTree>
  </p:cSld>
  <p:clrMapOvr>
    <a:masterClrMapping/>
  </p:clrMapOvr>
  <p:transition>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7253913" y="1109161"/>
            <a:ext cx="782404" cy="4681637"/>
          </a:xfrm>
        </p:spPr>
        <p:txBody>
          <a:bodyPr vert="vert270" lIns="45720" tIns="0" rIns="45720" anchor="t"/>
          <a:lstStyle>
            <a:lvl1pPr algn="ctr">
              <a:buNone/>
              <a:defRPr sz="2000" b="1"/>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538228" y="1143000"/>
            <a:ext cx="6096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p:nvPr>
        </p:nvSpPr>
        <p:spPr>
          <a:xfrm>
            <a:off x="8117924" y="3274309"/>
            <a:ext cx="34544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7B1E56C2-FB46-3449-9EC5-7C4BCB226A19}" type="datetimeFigureOut">
              <a:rPr lang="el-GR" smtClean="0"/>
              <a:pPr/>
              <a:t>20/5/2025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FC4EA09-B221-5C49-B555-39DC9E1ECAE8}" type="slidenum">
              <a:rPr lang="el-GR" smtClean="0"/>
              <a:pPr/>
              <a:t>‹#›</a:t>
            </a:fld>
            <a:endParaRPr lang="el-GR"/>
          </a:p>
        </p:txBody>
      </p:sp>
    </p:spTree>
  </p:cSld>
  <p:clrMapOvr>
    <a:masterClrMapping/>
  </p:clrMapOvr>
  <p:transition>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27 - Ορθογώνιο"/>
          <p:cNvSpPr/>
          <p:nvPr/>
        </p:nvSpPr>
        <p:spPr>
          <a:xfrm>
            <a:off x="1" y="366819"/>
            <a:ext cx="12192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28 - Ορθογώνιο"/>
          <p:cNvSpPr/>
          <p:nvPr/>
        </p:nvSpPr>
        <p:spPr>
          <a:xfrm>
            <a:off x="0" y="-1"/>
            <a:ext cx="12192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29 - Ορθογώνιο"/>
          <p:cNvSpPr/>
          <p:nvPr/>
        </p:nvSpPr>
        <p:spPr>
          <a:xfrm>
            <a:off x="1" y="308277"/>
            <a:ext cx="12192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30 - Ορθογώνιο"/>
          <p:cNvSpPr/>
          <p:nvPr/>
        </p:nvSpPr>
        <p:spPr>
          <a:xfrm flipV="1">
            <a:off x="7213577" y="360247"/>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31 - Ορθογώνιο"/>
          <p:cNvSpPr/>
          <p:nvPr/>
        </p:nvSpPr>
        <p:spPr>
          <a:xfrm flipV="1">
            <a:off x="7213601" y="440113"/>
            <a:ext cx="49784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32 - Στρογγυλεμένο ορθογώνιο"/>
          <p:cNvSpPr/>
          <p:nvPr/>
        </p:nvSpPr>
        <p:spPr bwMode="white">
          <a:xfrm>
            <a:off x="7209785" y="497504"/>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33 - Στρογγυλεμένο ορθογώνιο"/>
          <p:cNvSpPr/>
          <p:nvPr/>
        </p:nvSpPr>
        <p:spPr bwMode="white">
          <a:xfrm>
            <a:off x="9831528" y="58894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34 - Ορθογώνιο"/>
          <p:cNvSpPr/>
          <p:nvPr/>
        </p:nvSpPr>
        <p:spPr bwMode="invGray">
          <a:xfrm>
            <a:off x="12113288" y="-2001"/>
            <a:ext cx="76835"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35 - Ορθογώνιο"/>
          <p:cNvSpPr/>
          <p:nvPr/>
        </p:nvSpPr>
        <p:spPr bwMode="invGray">
          <a:xfrm>
            <a:off x="12059308" y="-2001"/>
            <a:ext cx="3657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36 - Ορθογώνιο"/>
          <p:cNvSpPr/>
          <p:nvPr/>
        </p:nvSpPr>
        <p:spPr bwMode="invGray">
          <a:xfrm>
            <a:off x="12033904" y="-2001"/>
            <a:ext cx="12192"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37 - Ορθογώνιο"/>
          <p:cNvSpPr/>
          <p:nvPr/>
        </p:nvSpPr>
        <p:spPr bwMode="invGray">
          <a:xfrm>
            <a:off x="11967231" y="-2001"/>
            <a:ext cx="36576"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38 - Ορθογώνιο"/>
          <p:cNvSpPr/>
          <p:nvPr/>
        </p:nvSpPr>
        <p:spPr bwMode="invGray">
          <a:xfrm>
            <a:off x="11887569" y="380"/>
            <a:ext cx="73152"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39 - Ορθογώνιο"/>
          <p:cNvSpPr/>
          <p:nvPr/>
        </p:nvSpPr>
        <p:spPr bwMode="invGray">
          <a:xfrm>
            <a:off x="11831300" y="380"/>
            <a:ext cx="12192"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 Θέση τίτλου"/>
          <p:cNvSpPr>
            <a:spLocks noGrp="1"/>
          </p:cNvSpPr>
          <p:nvPr>
            <p:ph type="title"/>
          </p:nvPr>
        </p:nvSpPr>
        <p:spPr>
          <a:xfrm>
            <a:off x="609600" y="1143000"/>
            <a:ext cx="10972800" cy="1066800"/>
          </a:xfrm>
          <a:prstGeom prst="rect">
            <a:avLst/>
          </a:prstGeom>
        </p:spPr>
        <p:txBody>
          <a:bodyPr vert="horz" anchor="ctr">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609600" y="2249424"/>
            <a:ext cx="10972800" cy="4325112"/>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a:off x="8782048" y="612648"/>
            <a:ext cx="1276352" cy="457200"/>
          </a:xfrm>
          <a:prstGeom prst="rect">
            <a:avLst/>
          </a:prstGeom>
        </p:spPr>
        <p:txBody>
          <a:bodyPr vert="horz"/>
          <a:lstStyle>
            <a:lvl1pPr algn="l" eaLnBrk="1" latinLnBrk="0" hangingPunct="1">
              <a:defRPr kumimoji="0" sz="800">
                <a:solidFill>
                  <a:schemeClr val="accent2"/>
                </a:solidFill>
              </a:defRPr>
            </a:lvl1pPr>
          </a:lstStyle>
          <a:p>
            <a:fld id="{7B1E56C2-FB46-3449-9EC5-7C4BCB226A19}" type="datetimeFigureOut">
              <a:rPr lang="el-GR" smtClean="0"/>
              <a:pPr/>
              <a:t>20/5/2025</a:t>
            </a:fld>
            <a:endParaRPr lang="el-GR"/>
          </a:p>
        </p:txBody>
      </p:sp>
      <p:sp>
        <p:nvSpPr>
          <p:cNvPr id="3" name="2 - Θέση υποσέλιδου"/>
          <p:cNvSpPr>
            <a:spLocks noGrp="1"/>
          </p:cNvSpPr>
          <p:nvPr>
            <p:ph type="ftr" sz="quarter" idx="3"/>
          </p:nvPr>
        </p:nvSpPr>
        <p:spPr>
          <a:xfrm>
            <a:off x="7010400" y="612648"/>
            <a:ext cx="1767840" cy="457200"/>
          </a:xfrm>
          <a:prstGeom prst="rect">
            <a:avLst/>
          </a:prstGeom>
        </p:spPr>
        <p:txBody>
          <a:bodyPr vert="horz"/>
          <a:lstStyle>
            <a:lvl1pPr algn="r" eaLnBrk="1" latinLnBrk="0" hangingPunct="1">
              <a:defRPr kumimoji="0" sz="800">
                <a:solidFill>
                  <a:schemeClr val="accent2"/>
                </a:solidFill>
              </a:defRPr>
            </a:lvl1pPr>
          </a:lstStyle>
          <a:p>
            <a:endParaRPr lang="el-GR"/>
          </a:p>
        </p:txBody>
      </p:sp>
      <p:sp>
        <p:nvSpPr>
          <p:cNvPr id="23" name="22 - Θέση αριθμού διαφάνειας"/>
          <p:cNvSpPr>
            <a:spLocks noGrp="1"/>
          </p:cNvSpPr>
          <p:nvPr>
            <p:ph type="sldNum" sz="quarter" idx="4"/>
          </p:nvPr>
        </p:nvSpPr>
        <p:spPr>
          <a:xfrm>
            <a:off x="10899648" y="2272"/>
            <a:ext cx="1016000" cy="365760"/>
          </a:xfrm>
          <a:prstGeom prst="rect">
            <a:avLst/>
          </a:prstGeom>
        </p:spPr>
        <p:txBody>
          <a:bodyPr vert="horz" anchor="b"/>
          <a:lstStyle>
            <a:lvl1pPr algn="r" eaLnBrk="1" latinLnBrk="0" hangingPunct="1">
              <a:defRPr kumimoji="0" sz="1800">
                <a:solidFill>
                  <a:srgbClr val="FFFFFF"/>
                </a:solidFill>
              </a:defRPr>
            </a:lvl1pPr>
          </a:lstStyle>
          <a:p>
            <a:fld id="{3FC4EA09-B221-5C49-B555-39DC9E1ECAE8}"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ransition>
    <p:wipe dir="d"/>
  </p:transition>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09600" y="2362200"/>
            <a:ext cx="11277600" cy="1470025"/>
          </a:xfrm>
        </p:spPr>
        <p:txBody>
          <a:bodyPr/>
          <a:lstStyle/>
          <a:p>
            <a:pPr algn="ctr"/>
            <a:r>
              <a:rPr lang="el-GR" dirty="0" smtClean="0"/>
              <a:t>Ιωάννινα</a:t>
            </a:r>
            <a:endParaRPr lang="el-GR" dirty="0"/>
          </a:p>
        </p:txBody>
      </p:sp>
      <p:sp>
        <p:nvSpPr>
          <p:cNvPr id="4" name="3 - Υπότιτλος"/>
          <p:cNvSpPr>
            <a:spLocks noGrp="1"/>
          </p:cNvSpPr>
          <p:nvPr>
            <p:ph type="subTitle" idx="1"/>
          </p:nvPr>
        </p:nvSpPr>
        <p:spPr/>
        <p:txBody>
          <a:bodyPr/>
          <a:lstStyle/>
          <a:p>
            <a:r>
              <a:rPr lang="el-GR" dirty="0" smtClean="0"/>
              <a:t>Δεύτερη Μέρα της Εκπαιδευτικής Εκδρομής</a:t>
            </a:r>
            <a:endParaRPr lang="el-GR" dirty="0"/>
          </a:p>
        </p:txBody>
      </p:sp>
    </p:spTree>
  </p:cSld>
  <p:clrMapOvr>
    <a:masterClrMapping/>
  </p:clrMapOvr>
  <p:transition>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 Τίτλος"/>
          <p:cNvSpPr>
            <a:spLocks noGrp="1"/>
          </p:cNvSpPr>
          <p:nvPr>
            <p:ph type="title"/>
          </p:nvPr>
        </p:nvSpPr>
        <p:spPr/>
        <p:txBody>
          <a:bodyPr/>
          <a:lstStyle/>
          <a:p>
            <a:pPr algn="ctr"/>
            <a:r>
              <a:rPr lang="el-GR" dirty="0" smtClean="0"/>
              <a:t>Πανεπιστήμιο Ιωαννίνων</a:t>
            </a:r>
            <a:endParaRPr lang="el-GR" dirty="0"/>
          </a:p>
        </p:txBody>
      </p:sp>
      <p:sp>
        <p:nvSpPr>
          <p:cNvPr id="13" name="12 - Θέση περιεχομένου"/>
          <p:cNvSpPr>
            <a:spLocks noGrp="1"/>
          </p:cNvSpPr>
          <p:nvPr>
            <p:ph sz="half" idx="1"/>
          </p:nvPr>
        </p:nvSpPr>
        <p:spPr>
          <a:xfrm>
            <a:off x="609600" y="2249425"/>
            <a:ext cx="6705600" cy="4525963"/>
          </a:xfrm>
        </p:spPr>
        <p:txBody>
          <a:bodyPr/>
          <a:lstStyle/>
          <a:p>
            <a:pPr lvl="0"/>
            <a:r>
              <a:rPr lang="el-GR" dirty="0" smtClean="0">
                <a:latin typeface="Arial" pitchFamily="34" charset="0"/>
                <a:cs typeface="Arial" pitchFamily="34" charset="0"/>
              </a:rPr>
              <a:t>Ξεκινήσαμε την δεύτερη μέρα με το Πανεπιστήμιο των Ιωαννίνων. Το </a:t>
            </a:r>
            <a:r>
              <a:rPr lang="el-GR" b="1" dirty="0" smtClean="0">
                <a:latin typeface="Arial" pitchFamily="34" charset="0"/>
                <a:cs typeface="Arial" pitchFamily="34" charset="0"/>
              </a:rPr>
              <a:t>Πανεπιστήμιο Ιωαννίνων </a:t>
            </a:r>
            <a:r>
              <a:rPr lang="el-GR" dirty="0" smtClean="0">
                <a:latin typeface="Arial" pitchFamily="34" charset="0"/>
                <a:cs typeface="Arial" pitchFamily="34" charset="0"/>
              </a:rPr>
              <a:t>είναι ανώτατο εκπαιδευτικό ίδρυμα με έδρα τα Ιωάννινα που ιδρύθηκε το 1970. </a:t>
            </a:r>
          </a:p>
          <a:p>
            <a:pPr lvl="0"/>
            <a:r>
              <a:rPr lang="el-GR" dirty="0" smtClean="0">
                <a:latin typeface="Arial" pitchFamily="34" charset="0"/>
                <a:cs typeface="Arial" pitchFamily="34" charset="0"/>
              </a:rPr>
              <a:t>Τμήματά του είχαν αρχίσει να λειτουργούν ήδη από το 1964 ως παράρτημα του Αριστοτελείου Πανεπιστημίου Θεσσαλονίκης.</a:t>
            </a:r>
          </a:p>
          <a:p>
            <a:pPr lvl="0"/>
            <a:r>
              <a:rPr lang="el-GR" dirty="0" smtClean="0">
                <a:latin typeface="Arial" pitchFamily="34" charset="0"/>
                <a:cs typeface="Arial" pitchFamily="34" charset="0"/>
              </a:rPr>
              <a:t>Το πρώτο τμήμα που ιδρύθηκε ήταν το Τμήμα της Φιλοσοφικής στις 8 Μαΐου του 1964. Έχει την έδρα του στην Πανεπιστημιούπολη Ιωαννίνων, που βρίσκεται στην περιοχή Μονής Δουρούτης, κοντά στην πόλη των Ιωαννίνων.</a:t>
            </a:r>
            <a:endParaRPr lang="en-US" dirty="0" smtClean="0">
              <a:latin typeface="Arial" pitchFamily="34" charset="0"/>
              <a:cs typeface="Arial" pitchFamily="34" charset="0"/>
            </a:endParaRPr>
          </a:p>
          <a:p>
            <a:r>
              <a:rPr lang="el-GR" dirty="0" smtClean="0">
                <a:latin typeface="Arial" pitchFamily="34" charset="0"/>
                <a:cs typeface="Arial" pitchFamily="34" charset="0"/>
              </a:rPr>
              <a:t>Εμείς παρακολουθήσαμε το τμήμα Φυσικής και το τμήμα της Χημείας και είδαμε ωραία πειράματα.</a:t>
            </a:r>
            <a:endParaRPr lang="el-GR" dirty="0">
              <a:latin typeface="Arial" pitchFamily="34" charset="0"/>
              <a:cs typeface="Arial" pitchFamily="34" charset="0"/>
            </a:endParaRPr>
          </a:p>
        </p:txBody>
      </p:sp>
      <p:pic>
        <p:nvPicPr>
          <p:cNvPr id="15" name="Θέση περιεχομένου 3">
            <a:extLst>
              <a:ext uri="{FF2B5EF4-FFF2-40B4-BE49-F238E27FC236}">
                <a16:creationId xmlns:a16="http://schemas.microsoft.com/office/drawing/2014/main" xmlns="" id="{FE8BD722-3919-CC6A-F25A-A0DFD3608C2B}"/>
              </a:ext>
            </a:extLst>
          </p:cNvPr>
          <p:cNvPicPr>
            <a:picLocks noGrp="1" noChangeAspect="1"/>
          </p:cNvPicPr>
          <p:nvPr>
            <p:ph sz="half" idx="2"/>
          </p:nvPr>
        </p:nvPicPr>
        <p:blipFill>
          <a:blip r:embed="rId2" cstate="print"/>
          <a:srcRect l="32075" t="8839" r="32547"/>
          <a:stretch>
            <a:fillRect/>
          </a:stretch>
        </p:blipFill>
        <p:spPr>
          <a:xfrm>
            <a:off x="8001000" y="2057400"/>
            <a:ext cx="2743200" cy="471560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smtClean="0"/>
              <a:t>Σπήλαιο Περάματος</a:t>
            </a:r>
            <a:endParaRPr lang="el-GR" dirty="0"/>
          </a:p>
        </p:txBody>
      </p:sp>
      <p:sp>
        <p:nvSpPr>
          <p:cNvPr id="3" name="2 - Θέση περιεχομένου"/>
          <p:cNvSpPr>
            <a:spLocks noGrp="1"/>
          </p:cNvSpPr>
          <p:nvPr>
            <p:ph sz="half" idx="1"/>
          </p:nvPr>
        </p:nvSpPr>
        <p:spPr/>
        <p:txBody>
          <a:bodyPr>
            <a:normAutofit fontScale="92500" lnSpcReduction="10000"/>
          </a:bodyPr>
          <a:lstStyle/>
          <a:p>
            <a:r>
              <a:rPr lang="el-GR" sz="2000" dirty="0" smtClean="0">
                <a:solidFill>
                  <a:srgbClr val="202122"/>
                </a:solidFill>
                <a:latin typeface="Arial" panose="020B0604020202020204" pitchFamily="34" charset="0"/>
              </a:rPr>
              <a:t>Έπειτα προχωρήσαμε προς το </a:t>
            </a:r>
            <a:r>
              <a:rPr lang="el-GR" sz="2000" b="1" dirty="0" smtClean="0">
                <a:solidFill>
                  <a:srgbClr val="202122"/>
                </a:solidFill>
                <a:latin typeface="Arial" panose="020B0604020202020204" pitchFamily="34" charset="0"/>
              </a:rPr>
              <a:t>Σπήλαιο του Περάματος. </a:t>
            </a:r>
          </a:p>
          <a:p>
            <a:r>
              <a:rPr lang="el-GR" sz="2000" dirty="0" smtClean="0">
                <a:solidFill>
                  <a:srgbClr val="202122"/>
                </a:solidFill>
                <a:latin typeface="Arial" panose="020B0604020202020204" pitchFamily="34" charset="0"/>
              </a:rPr>
              <a:t>Το Σπήλαιο του Περάματος βρίσκεται πλάι στη λίμνη, τέσσερα χιλιόμετρα από την πόλη των Ιωαννίνων, στο </a:t>
            </a:r>
            <a:r>
              <a:rPr lang="el-GR" sz="2000" dirty="0" smtClean="0">
                <a:latin typeface="Arial" panose="020B0604020202020204" pitchFamily="34" charset="0"/>
              </a:rPr>
              <a:t>Πέραμα</a:t>
            </a:r>
            <a:r>
              <a:rPr lang="el-GR" sz="2000" dirty="0" smtClean="0">
                <a:solidFill>
                  <a:srgbClr val="202122"/>
                </a:solidFill>
                <a:latin typeface="Arial" pitchFamily="34" charset="0"/>
                <a:cs typeface="Arial" pitchFamily="34" charset="0"/>
              </a:rPr>
              <a:t>.</a:t>
            </a:r>
          </a:p>
          <a:p>
            <a:r>
              <a:rPr lang="el-GR" sz="2000" dirty="0" smtClean="0">
                <a:solidFill>
                  <a:srgbClr val="202122"/>
                </a:solidFill>
                <a:latin typeface="Arial" panose="020B0604020202020204" pitchFamily="34" charset="0"/>
              </a:rPr>
              <a:t>Το Σπήλαιο του Περάματο</a:t>
            </a:r>
            <a:r>
              <a:rPr lang="el-GR" sz="2000" b="1" dirty="0" smtClean="0">
                <a:solidFill>
                  <a:srgbClr val="202122"/>
                </a:solidFill>
                <a:latin typeface="Arial" panose="020B0604020202020204" pitchFamily="34" charset="0"/>
              </a:rPr>
              <a:t>ς </a:t>
            </a:r>
            <a:r>
              <a:rPr lang="el-GR" sz="2000" dirty="0" smtClean="0">
                <a:solidFill>
                  <a:srgbClr val="202122"/>
                </a:solidFill>
                <a:latin typeface="Arial" panose="020B0604020202020204" pitchFamily="34" charset="0"/>
              </a:rPr>
              <a:t>ανακαλύφθηκε τυχαία κατά τη διάρκεια του Β' Παγκοσμίου Πολέμου.</a:t>
            </a:r>
            <a:endParaRPr lang="el-GR" sz="2000" dirty="0" smtClean="0">
              <a:solidFill>
                <a:srgbClr val="202122"/>
              </a:solidFill>
              <a:latin typeface="Arial" pitchFamily="34" charset="0"/>
              <a:cs typeface="Arial" pitchFamily="34" charset="0"/>
            </a:endParaRPr>
          </a:p>
          <a:p>
            <a:r>
              <a:rPr lang="el-GR" sz="2000" dirty="0" smtClean="0">
                <a:latin typeface="Arial" pitchFamily="34" charset="0"/>
                <a:cs typeface="Arial" pitchFamily="34" charset="0"/>
              </a:rPr>
              <a:t>Αυτό αποτελείται από πολλές διαδοχικές αίθουσες και διαδρόμους με σταλακτίτες, σταλαγμίτες, κουρτίνες και εντυπωσιακές κολώνες σε συμπλέγματα. Το 1956 βρέθηκαν απολιθωμένα δόντια και οστά της αρκούδας των σπηλαίων. Καταλαμβάνει έκταση 14.800τ.μ. και η επισκέψιμη διαδρομή είναι συνολικά 1.100 μέτρα.</a:t>
            </a:r>
          </a:p>
          <a:p>
            <a:endParaRPr lang="el-GR" sz="2000" dirty="0" smtClean="0">
              <a:latin typeface="Arial" pitchFamily="34" charset="0"/>
              <a:cs typeface="Arial" pitchFamily="34" charset="0"/>
            </a:endParaRPr>
          </a:p>
          <a:p>
            <a:endParaRPr lang="el-GR" sz="2000" dirty="0">
              <a:latin typeface="Arial" pitchFamily="34" charset="0"/>
              <a:cs typeface="Arial" pitchFamily="34" charset="0"/>
            </a:endParaRPr>
          </a:p>
        </p:txBody>
      </p:sp>
      <p:pic>
        <p:nvPicPr>
          <p:cNvPr id="8194" name="Picture 2" descr="Σπήλαιο Περάματος Ιωαννίνων: Όταν η φύση δημιουργεί τέχνη"/>
          <p:cNvPicPr>
            <a:picLocks noChangeAspect="1" noChangeArrowheads="1"/>
          </p:cNvPicPr>
          <p:nvPr/>
        </p:nvPicPr>
        <p:blipFill>
          <a:blip r:embed="rId2" cstate="print"/>
          <a:srcRect/>
          <a:stretch>
            <a:fillRect/>
          </a:stretch>
        </p:blipFill>
        <p:spPr bwMode="auto">
          <a:xfrm>
            <a:off x="6400800" y="2438400"/>
            <a:ext cx="5476278" cy="3641725"/>
          </a:xfrm>
          <a:prstGeom prst="rect">
            <a:avLst/>
          </a:prstGeom>
          <a:noFill/>
        </p:spPr>
      </p:pic>
    </p:spTree>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 Τίτλος"/>
          <p:cNvSpPr>
            <a:spLocks noGrp="1"/>
          </p:cNvSpPr>
          <p:nvPr>
            <p:ph type="title"/>
          </p:nvPr>
        </p:nvSpPr>
        <p:spPr/>
        <p:txBody>
          <a:bodyPr/>
          <a:lstStyle/>
          <a:p>
            <a:pPr algn="ctr"/>
            <a:r>
              <a:rPr lang="el-GR" dirty="0" smtClean="0">
                <a:solidFill>
                  <a:schemeClr val="tx1"/>
                </a:solidFill>
              </a:rPr>
              <a:t>Κάστρο Ιωαννίνων</a:t>
            </a:r>
            <a:endParaRPr lang="el-GR" dirty="0">
              <a:solidFill>
                <a:schemeClr val="tx1"/>
              </a:solidFill>
            </a:endParaRPr>
          </a:p>
        </p:txBody>
      </p:sp>
      <p:sp>
        <p:nvSpPr>
          <p:cNvPr id="11" name="10 - Θέση κειμένου"/>
          <p:cNvSpPr>
            <a:spLocks noGrp="1"/>
          </p:cNvSpPr>
          <p:nvPr>
            <p:ph type="body" idx="1"/>
          </p:nvPr>
        </p:nvSpPr>
        <p:spPr/>
        <p:txBody>
          <a:bodyPr/>
          <a:lstStyle/>
          <a:p>
            <a:r>
              <a:rPr lang="el-GR" dirty="0" smtClean="0"/>
              <a:t>Το τελευταίο μέρος που είδαμε την δεύτερη μέρα ήταν το κάστρο των Ιωαννίνων. Εκεί είδαμε το Βυζαντινό μουσείο, το μουσείο της </a:t>
            </a:r>
            <a:r>
              <a:rPr lang="el-GR" dirty="0" err="1" smtClean="0"/>
              <a:t>Αργυροτεχνίας</a:t>
            </a:r>
            <a:r>
              <a:rPr lang="el-GR" smtClean="0"/>
              <a:t>, τον </a:t>
            </a:r>
            <a:r>
              <a:rPr lang="el-GR" dirty="0" smtClean="0"/>
              <a:t>τάφο του Αλή Πασά </a:t>
            </a:r>
            <a:r>
              <a:rPr lang="el-GR" smtClean="0"/>
              <a:t>και το </a:t>
            </a:r>
            <a:r>
              <a:rPr lang="el-GR" dirty="0" smtClean="0"/>
              <a:t>Τζαμί του.  </a:t>
            </a:r>
            <a:endParaRPr lang="el-GR" dirty="0"/>
          </a:p>
        </p:txBody>
      </p:sp>
    </p:spTree>
  </p:cSld>
  <p:clrMapOvr>
    <a:masterClrMapping/>
  </p:clrMapOvr>
  <p:transition>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lstStyle/>
          <a:p>
            <a:pPr algn="ctr"/>
            <a:r>
              <a:rPr lang="el-GR" dirty="0" smtClean="0"/>
              <a:t>Βυζαντινό Μουσείο</a:t>
            </a:r>
            <a:endParaRPr lang="el-GR" dirty="0"/>
          </a:p>
        </p:txBody>
      </p:sp>
      <p:sp>
        <p:nvSpPr>
          <p:cNvPr id="5" name="4 - Θέση περιεχομένου"/>
          <p:cNvSpPr>
            <a:spLocks noGrp="1"/>
          </p:cNvSpPr>
          <p:nvPr>
            <p:ph sz="half" idx="1"/>
          </p:nvPr>
        </p:nvSpPr>
        <p:spPr/>
        <p:txBody>
          <a:bodyPr>
            <a:normAutofit fontScale="85000" lnSpcReduction="10000"/>
          </a:bodyPr>
          <a:lstStyle/>
          <a:p>
            <a:r>
              <a:rPr lang="el-GR" sz="2000" dirty="0" smtClean="0"/>
              <a:t>Το Βυζαντινό Μουσείο βρίσκεται στο χώρο της Νοτιοανατολικής ακρόπολης (</a:t>
            </a:r>
            <a:r>
              <a:rPr lang="el-GR" sz="2000" dirty="0" err="1" smtClean="0"/>
              <a:t>Ιτς</a:t>
            </a:r>
            <a:r>
              <a:rPr lang="el-GR" sz="2000" dirty="0" smtClean="0"/>
              <a:t>-Καλέ) του κάστρου των Ιωαννίνων. Πρόκειται για διώροφο κτίριο, στο ισόγειο του οποίου στεγάζεται η κεντρική συλλογή του Μουσείου και η οποία φιλοξενεί ευρήματα (γλυπτά, νομίσματα, κεραμική, εικόνες, βημόθυρα, ευαγγέλια) από τον 4ο έως τον 19ο αιώνα. Η μόνιμη αυτή έκθεση αναπτύσσεται σε επτά αίθουσες που αντιστοιχούν σε τρεις εκθεσιακές ενότητες (Παλαιοχριστιανική, Βυζαντινή, Μεταβυζαντινή), με ευρήματα τα οποία προέρχονται από όλη την Ήπειρο και είναι ενδεικτικά για την ιστορία και την τέχνη της περιοχής της Ηπείρου κατά τις περιόδους αυτές. </a:t>
            </a:r>
          </a:p>
          <a:p>
            <a:r>
              <a:rPr lang="el-GR" sz="2000" dirty="0" smtClean="0"/>
              <a:t>Παράρτημα του μουσείου αποτελεί η Έκθεση Αργυροχοΐας, τέχνης παραδοσιακής και με ξεχωριστή άνθηση στην Ήπειρο, η οποία φιλοξενείται στο λεγόμενο ''θησαυροφυλάκιο''.</a:t>
            </a:r>
          </a:p>
          <a:p>
            <a:endParaRPr lang="el-GR" dirty="0"/>
          </a:p>
        </p:txBody>
      </p:sp>
      <p:pic>
        <p:nvPicPr>
          <p:cNvPr id="6146" name="Picture 2" descr="Byzantine Museum of Ioannina - reviews,open hours,photo spots,things to do  | WanderBoat AI Trip Planner"/>
          <p:cNvPicPr>
            <a:picLocks noChangeAspect="1" noChangeArrowheads="1"/>
          </p:cNvPicPr>
          <p:nvPr/>
        </p:nvPicPr>
        <p:blipFill>
          <a:blip r:embed="rId2" cstate="print"/>
          <a:srcRect t="19307" b="19562"/>
          <a:stretch>
            <a:fillRect/>
          </a:stretch>
        </p:blipFill>
        <p:spPr bwMode="auto">
          <a:xfrm>
            <a:off x="7086600" y="2133600"/>
            <a:ext cx="3962400" cy="4306225"/>
          </a:xfrm>
          <a:prstGeom prst="rect">
            <a:avLst/>
          </a:prstGeom>
          <a:noFill/>
        </p:spPr>
      </p:pic>
    </p:spTree>
  </p:cSld>
  <p:clrMapOvr>
    <a:masterClrMapping/>
  </p:clrMapOvr>
  <p:transition>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lstStyle/>
          <a:p>
            <a:pPr algn="ctr"/>
            <a:r>
              <a:rPr lang="el-GR" dirty="0" smtClean="0"/>
              <a:t>Μουσείο Αργυροτεχνίας</a:t>
            </a:r>
            <a:endParaRPr lang="el-GR" dirty="0"/>
          </a:p>
        </p:txBody>
      </p:sp>
      <p:sp>
        <p:nvSpPr>
          <p:cNvPr id="5" name="4 - Θέση περιεχομένου"/>
          <p:cNvSpPr>
            <a:spLocks noGrp="1"/>
          </p:cNvSpPr>
          <p:nvPr>
            <p:ph sz="half" idx="1"/>
          </p:nvPr>
        </p:nvSpPr>
        <p:spPr/>
        <p:txBody>
          <a:bodyPr>
            <a:normAutofit fontScale="85000" lnSpcReduction="10000"/>
          </a:bodyPr>
          <a:lstStyle/>
          <a:p>
            <a:r>
              <a:rPr lang="el-GR" sz="2000" dirty="0" smtClean="0"/>
              <a:t>Το Μουσείο Αργυροτεχνίας βρίσκεται στο κάστρο των Ιωαννίνων και συγκεκριμένα στον δυτικό προμαχώνα της νοτιανατολικής ακρόπολης (</a:t>
            </a:r>
            <a:r>
              <a:rPr lang="el-GR" sz="2000" dirty="0" err="1" smtClean="0"/>
              <a:t>Ιτς</a:t>
            </a:r>
            <a:r>
              <a:rPr lang="el-GR" sz="2000" dirty="0" smtClean="0"/>
              <a:t> Καλέ). Καταλαμβάνει τα δύο επίπεδα του προμαχώνα καθώς και το κτίσμα των παλαιών μαγειρείων που εφάπτεται σε αυτόν.</a:t>
            </a:r>
          </a:p>
          <a:p>
            <a:r>
              <a:rPr lang="el-GR" sz="2000" dirty="0" smtClean="0"/>
              <a:t>Πρόκειται για μουσείο θεματικό, αφού πραγματεύεται την τεχνολογία της αργυροχοΐας κατά την προβιομηχανική περίοδο, αλλά ταυτόχρονα  και μουσείο περιφερειακό, αφού εστιάζει κυρίως στην ιστορία της αργυροχοΐας στην περιοχή της Ηπείρου. Χρονικά, η έκθεση αναφέρεται κατά βάση στη Μεταβυζαντινή περίοδο, από τον 15ο αιώνα και έπειτα, χωρίς ωστόσο να λείπουν και αναφορές στο απώτερο παρελθόν, καθώς η τεχνολογία που χρησιμοποιείται για την παραγωγή των ασημικών ανάγεται συχνά σε πολύ παλαιότερες περιόδους.</a:t>
            </a:r>
            <a:endParaRPr lang="el-GR" sz="2000" dirty="0"/>
          </a:p>
        </p:txBody>
      </p:sp>
      <p:pic>
        <p:nvPicPr>
          <p:cNvPr id="5122" name="Picture 2" descr="Μουσείο Αργυροτεχνίας - Museum Finder"/>
          <p:cNvPicPr>
            <a:picLocks noChangeAspect="1" noChangeArrowheads="1"/>
          </p:cNvPicPr>
          <p:nvPr/>
        </p:nvPicPr>
        <p:blipFill>
          <a:blip r:embed="rId2" cstate="print"/>
          <a:srcRect/>
          <a:stretch>
            <a:fillRect/>
          </a:stretch>
        </p:blipFill>
        <p:spPr bwMode="auto">
          <a:xfrm>
            <a:off x="6477000" y="2590800"/>
            <a:ext cx="4905319" cy="3276600"/>
          </a:xfrm>
          <a:prstGeom prst="rect">
            <a:avLst/>
          </a:prstGeom>
          <a:noFill/>
        </p:spPr>
      </p:pic>
    </p:spTree>
  </p:cSld>
  <p:clrMapOvr>
    <a:masterClrMapping/>
  </p:clrMapOvr>
  <p:transition>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lstStyle/>
          <a:p>
            <a:pPr algn="ctr"/>
            <a:r>
              <a:rPr lang="el-GR" dirty="0" smtClean="0"/>
              <a:t>Τάφος Αλή Πασά</a:t>
            </a:r>
            <a:endParaRPr lang="el-GR" dirty="0"/>
          </a:p>
        </p:txBody>
      </p:sp>
      <p:sp>
        <p:nvSpPr>
          <p:cNvPr id="10" name="9 - Θέση περιεχομένου"/>
          <p:cNvSpPr>
            <a:spLocks noGrp="1"/>
          </p:cNvSpPr>
          <p:nvPr>
            <p:ph sz="half" idx="1"/>
          </p:nvPr>
        </p:nvSpPr>
        <p:spPr/>
        <p:txBody>
          <a:bodyPr/>
          <a:lstStyle/>
          <a:p>
            <a:r>
              <a:rPr lang="el-GR" dirty="0" smtClean="0"/>
              <a:t>Στο μνημείο περιλαμβάνονται δύο κτιστοί τάφοι που ανήκουν στον Αλή Πασά και σε μία από τις συζύγους του. Μετά τη δολοφονία του στο Νησί των Ιωαννίνων το 1822, </a:t>
            </a:r>
            <a:r>
              <a:rPr lang="el-GR" dirty="0" err="1" smtClean="0"/>
              <a:t>τάφηκε</a:t>
            </a:r>
            <a:r>
              <a:rPr lang="el-GR" dirty="0" smtClean="0"/>
              <a:t> μόνον το σώμα του, ενώ το κεφάλι του μεταφέρθηκε στην Κωνσταντινούπολη.</a:t>
            </a:r>
          </a:p>
          <a:p>
            <a:r>
              <a:rPr lang="el-GR" dirty="0" smtClean="0"/>
              <a:t>Το σφυρήλατο σιδερένιο κιγκλίδωμα αποτελεί αντίγραφο του αυθεντικού που σωζόταν έως το 1940.</a:t>
            </a:r>
          </a:p>
          <a:p>
            <a:endParaRPr lang="el-GR" dirty="0"/>
          </a:p>
        </p:txBody>
      </p:sp>
      <p:sp>
        <p:nvSpPr>
          <p:cNvPr id="1026" name="AutoShape 2" descr="Τάφος Αλή Πασά"/>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028" name="AutoShape 4" descr="Τάφος Αλή Πασά"/>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030" name="AutoShape 6" descr="Τάφος Αλή Πασά"/>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032" name="AutoShape 8" descr="Τάφος Αλή Πασά"/>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034" name="AutoShape 10" descr="Τάφος Αλή Πασά Travel Ioannina OLD.NEW.YO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036" name="AutoShape 12" descr="Τάφος Αλή Πασά Travel Ioannina OLD.NEW.YO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038" name="AutoShape 14" descr="Τάφος Αλή Πασά Travel Ioannina OLD.NEW.YO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1039" name="Picture 15"/>
          <p:cNvPicPr>
            <a:picLocks noChangeAspect="1" noChangeArrowheads="1"/>
          </p:cNvPicPr>
          <p:nvPr/>
        </p:nvPicPr>
        <p:blipFill>
          <a:blip r:embed="rId2" cstate="print"/>
          <a:srcRect t="38494" r="34697" b="13448"/>
          <a:stretch>
            <a:fillRect/>
          </a:stretch>
        </p:blipFill>
        <p:spPr bwMode="auto">
          <a:xfrm>
            <a:off x="7239000" y="2362200"/>
            <a:ext cx="3334552" cy="373380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smtClean="0"/>
              <a:t>Τζαμί του Αλή Πασά </a:t>
            </a:r>
            <a:endParaRPr lang="el-GR" dirty="0"/>
          </a:p>
        </p:txBody>
      </p:sp>
      <p:sp>
        <p:nvSpPr>
          <p:cNvPr id="3" name="2 - Θέση περιεχομένου"/>
          <p:cNvSpPr>
            <a:spLocks noGrp="1"/>
          </p:cNvSpPr>
          <p:nvPr>
            <p:ph sz="half" idx="1"/>
          </p:nvPr>
        </p:nvSpPr>
        <p:spPr/>
        <p:txBody>
          <a:bodyPr>
            <a:noAutofit/>
          </a:bodyPr>
          <a:lstStyle/>
          <a:p>
            <a:r>
              <a:rPr lang="el-GR" dirty="0" smtClean="0"/>
              <a:t>Το </a:t>
            </a:r>
            <a:r>
              <a:rPr lang="el-GR" dirty="0" err="1" smtClean="0"/>
              <a:t>Φετιχιέ</a:t>
            </a:r>
            <a:r>
              <a:rPr lang="el-GR" dirty="0" smtClean="0"/>
              <a:t> Τζαμί αποτελείται από την αίθουσα προσευχής και την ανοιχτή στοά (</a:t>
            </a:r>
            <a:r>
              <a:rPr lang="el-GR" dirty="0" err="1" smtClean="0"/>
              <a:t>ρεβάκ</a:t>
            </a:r>
            <a:r>
              <a:rPr lang="el-GR" dirty="0" smtClean="0"/>
              <a:t>). Η αίθουσα προσευχής είναι </a:t>
            </a:r>
            <a:r>
              <a:rPr lang="el-GR" dirty="0" err="1" smtClean="0"/>
              <a:t>μονόχωρη</a:t>
            </a:r>
            <a:r>
              <a:rPr lang="el-GR" dirty="0" smtClean="0"/>
              <a:t>, με θόλο. Στο ανώτερο τμήμα της βάσης του είναι εντοιχισμένες πλάκες με </a:t>
            </a:r>
            <a:r>
              <a:rPr lang="el-GR" dirty="0" err="1" smtClean="0"/>
              <a:t>λιθανάγλυφη</a:t>
            </a:r>
            <a:r>
              <a:rPr lang="el-GR" dirty="0" smtClean="0"/>
              <a:t> διακόσμηση, ανάμεσα στις οποίες ξεχωρίζουν σχηματική παράσταση μουσουλμανικής πόλης και πτηνών. Στο εσωτερικό, η διακόσμηση του θόλου και της </a:t>
            </a:r>
            <a:r>
              <a:rPr lang="el-GR" dirty="0" err="1" smtClean="0"/>
              <a:t>τοξοστοιχίας</a:t>
            </a:r>
            <a:r>
              <a:rPr lang="el-GR" dirty="0" smtClean="0"/>
              <a:t> με συνθέσεις ανθέων αναδεικνύουν τον χώρο, ενώ ανάμεσά τους υπάρχουν επιγραφές από το Ιερό Κοράνιο.</a:t>
            </a:r>
            <a:endParaRPr lang="el-GR" dirty="0"/>
          </a:p>
        </p:txBody>
      </p:sp>
      <p:pic>
        <p:nvPicPr>
          <p:cNvPr id="20482" name="Picture 2"/>
          <p:cNvPicPr>
            <a:picLocks noChangeAspect="1" noChangeArrowheads="1"/>
          </p:cNvPicPr>
          <p:nvPr/>
        </p:nvPicPr>
        <p:blipFill>
          <a:blip r:embed="rId2" cstate="print"/>
          <a:srcRect b="12172"/>
          <a:stretch>
            <a:fillRect/>
          </a:stretch>
        </p:blipFill>
        <p:spPr bwMode="auto">
          <a:xfrm>
            <a:off x="7010400" y="2133600"/>
            <a:ext cx="3476625" cy="4576187"/>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Αστικό">
  <a:themeElements>
    <a:clrScheme name="Αστικό">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Αστικό">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Αστικό">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99</TotalTime>
  <Words>477</Words>
  <Application>Microsoft Office PowerPoint</Application>
  <PresentationFormat>Προσαρμογή</PresentationFormat>
  <Paragraphs>25</Paragraphs>
  <Slides>8</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8</vt:i4>
      </vt:variant>
    </vt:vector>
  </HeadingPairs>
  <TitlesOfParts>
    <vt:vector size="9" baseType="lpstr">
      <vt:lpstr>Αστικό</vt:lpstr>
      <vt:lpstr>Ιωάννινα</vt:lpstr>
      <vt:lpstr>Πανεπιστήμιο Ιωαννίνων</vt:lpstr>
      <vt:lpstr>Σπήλαιο Περάματος</vt:lpstr>
      <vt:lpstr>Κάστρο Ιωαννίνων</vt:lpstr>
      <vt:lpstr>Βυζαντινό Μουσείο</vt:lpstr>
      <vt:lpstr>Μουσείο Αργυροτεχνίας</vt:lpstr>
      <vt:lpstr>Τάφος Αλή Πασά</vt:lpstr>
      <vt:lpstr>Τζαμί του Αλή Πασά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ΙΩΑΝΝΙΝΑ!</dc:title>
  <dc:creator>Χρήστης-επισκέπτης</dc:creator>
  <cp:lastModifiedBy>Ηρώ</cp:lastModifiedBy>
  <cp:revision>24</cp:revision>
  <dcterms:created xsi:type="dcterms:W3CDTF">2025-03-17T14:36:41Z</dcterms:created>
  <dcterms:modified xsi:type="dcterms:W3CDTF">2025-05-20T20:05:48Z</dcterms:modified>
</cp:coreProperties>
</file>