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73" r:id="rId3"/>
    <p:sldId id="275" r:id="rId4"/>
    <p:sldId id="276" r:id="rId5"/>
    <p:sldId id="258" r:id="rId6"/>
    <p:sldId id="257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62" r:id="rId18"/>
    <p:sldId id="270" r:id="rId19"/>
    <p:sldId id="271" r:id="rId20"/>
    <p:sldId id="272" r:id="rId21"/>
    <p:sldId id="274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43D57-B283-4368-AEFA-C2FE6C87B71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l-GR"/>
        </a:p>
      </dgm:t>
    </dgm:pt>
    <dgm:pt modelId="{3B176F16-4E3C-41CA-BE7F-9441BB705314}">
      <dgm:prSet/>
      <dgm:spPr/>
      <dgm:t>
        <a:bodyPr/>
        <a:lstStyle/>
        <a:p>
          <a:pPr rtl="0"/>
          <a:r>
            <a:rPr lang="el-GR" dirty="0" smtClean="0"/>
            <a:t>Πρωτεΐνες (</a:t>
          </a:r>
          <a:r>
            <a:rPr lang="el-GR" b="1" dirty="0" smtClean="0"/>
            <a:t>4</a:t>
          </a:r>
          <a:r>
            <a:rPr lang="en-US" b="1" dirty="0" smtClean="0"/>
            <a:t> kcal/</a:t>
          </a:r>
          <a:r>
            <a:rPr lang="en-US" b="1" dirty="0" err="1" smtClean="0"/>
            <a:t>gr</a:t>
          </a:r>
          <a:r>
            <a:rPr lang="en-US" dirty="0" smtClean="0"/>
            <a:t>)</a:t>
          </a:r>
          <a:endParaRPr lang="el-GR" dirty="0"/>
        </a:p>
      </dgm:t>
    </dgm:pt>
    <dgm:pt modelId="{8CB0BD13-E0F4-43F8-BCF6-B102671E8102}" type="parTrans" cxnId="{2971994C-4343-463E-BB46-67FF131E187C}">
      <dgm:prSet/>
      <dgm:spPr/>
      <dgm:t>
        <a:bodyPr/>
        <a:lstStyle/>
        <a:p>
          <a:endParaRPr lang="el-GR"/>
        </a:p>
      </dgm:t>
    </dgm:pt>
    <dgm:pt modelId="{DFB1B3FD-A5AA-48FE-9A68-1B3AD5166FB8}" type="sibTrans" cxnId="{2971994C-4343-463E-BB46-67FF131E187C}">
      <dgm:prSet/>
      <dgm:spPr/>
      <dgm:t>
        <a:bodyPr/>
        <a:lstStyle/>
        <a:p>
          <a:endParaRPr lang="el-GR"/>
        </a:p>
      </dgm:t>
    </dgm:pt>
    <dgm:pt modelId="{ECE52396-D723-4DA8-842C-222FC840C944}">
      <dgm:prSet/>
      <dgm:spPr/>
      <dgm:t>
        <a:bodyPr/>
        <a:lstStyle/>
        <a:p>
          <a:pPr rtl="0"/>
          <a:r>
            <a:rPr lang="el-GR" dirty="0" smtClean="0"/>
            <a:t>Υδατάνθρακες (</a:t>
          </a:r>
          <a:r>
            <a:rPr lang="el-GR" b="1" dirty="0" smtClean="0"/>
            <a:t>4</a:t>
          </a:r>
          <a:r>
            <a:rPr lang="en-US" b="1" dirty="0" smtClean="0"/>
            <a:t> kcal/</a:t>
          </a:r>
          <a:r>
            <a:rPr lang="en-US" b="1" dirty="0" err="1" smtClean="0"/>
            <a:t>gr</a:t>
          </a:r>
          <a:r>
            <a:rPr lang="en-US" dirty="0" smtClean="0"/>
            <a:t>)</a:t>
          </a:r>
          <a:endParaRPr lang="el-GR" dirty="0"/>
        </a:p>
      </dgm:t>
    </dgm:pt>
    <dgm:pt modelId="{E6D9F623-EC9C-4797-A117-762FD34DB3DF}" type="parTrans" cxnId="{835C57D9-9BB0-4D94-9A23-68DD8CB9B307}">
      <dgm:prSet/>
      <dgm:spPr/>
      <dgm:t>
        <a:bodyPr/>
        <a:lstStyle/>
        <a:p>
          <a:endParaRPr lang="el-GR"/>
        </a:p>
      </dgm:t>
    </dgm:pt>
    <dgm:pt modelId="{1036C2A0-6F77-406C-8F4B-4CC014BC23BE}" type="sibTrans" cxnId="{835C57D9-9BB0-4D94-9A23-68DD8CB9B307}">
      <dgm:prSet/>
      <dgm:spPr/>
      <dgm:t>
        <a:bodyPr/>
        <a:lstStyle/>
        <a:p>
          <a:endParaRPr lang="el-GR"/>
        </a:p>
      </dgm:t>
    </dgm:pt>
    <dgm:pt modelId="{3D90E288-139A-4431-A046-91AD80C0134F}">
      <dgm:prSet/>
      <dgm:spPr/>
      <dgm:t>
        <a:bodyPr/>
        <a:lstStyle/>
        <a:p>
          <a:pPr rtl="0"/>
          <a:r>
            <a:rPr lang="el-GR" dirty="0" smtClean="0"/>
            <a:t>Λιπίδια (</a:t>
          </a:r>
          <a:r>
            <a:rPr lang="el-GR" b="1" dirty="0" smtClean="0"/>
            <a:t>9</a:t>
          </a:r>
          <a:r>
            <a:rPr lang="en-US" b="1" dirty="0" smtClean="0"/>
            <a:t> kcal/</a:t>
          </a:r>
          <a:r>
            <a:rPr lang="en-US" b="1" dirty="0" err="1" smtClean="0"/>
            <a:t>gr</a:t>
          </a:r>
          <a:r>
            <a:rPr lang="en-US" dirty="0" smtClean="0"/>
            <a:t>)</a:t>
          </a:r>
          <a:endParaRPr lang="el-GR" dirty="0"/>
        </a:p>
      </dgm:t>
    </dgm:pt>
    <dgm:pt modelId="{81970EA5-53D6-4037-A30B-4D1D040E697F}" type="parTrans" cxnId="{98F0C4AC-8595-49D3-8DFF-AE47F0A8E799}">
      <dgm:prSet/>
      <dgm:spPr/>
      <dgm:t>
        <a:bodyPr/>
        <a:lstStyle/>
        <a:p>
          <a:endParaRPr lang="el-GR"/>
        </a:p>
      </dgm:t>
    </dgm:pt>
    <dgm:pt modelId="{B7763E1D-B3E5-40DD-8A14-B95E1954100C}" type="sibTrans" cxnId="{98F0C4AC-8595-49D3-8DFF-AE47F0A8E799}">
      <dgm:prSet/>
      <dgm:spPr/>
      <dgm:t>
        <a:bodyPr/>
        <a:lstStyle/>
        <a:p>
          <a:endParaRPr lang="el-GR"/>
        </a:p>
      </dgm:t>
    </dgm:pt>
    <dgm:pt modelId="{B9D3C8E4-7C33-4FB0-8900-550CDD3FF22C}" type="pres">
      <dgm:prSet presAssocID="{BC443D57-B283-4368-AEFA-C2FE6C87B7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DCCE9880-6497-4286-8B64-1E3C8371ABCB}" type="pres">
      <dgm:prSet presAssocID="{BC443D57-B283-4368-AEFA-C2FE6C87B718}" presName="Name1" presStyleCnt="0"/>
      <dgm:spPr/>
    </dgm:pt>
    <dgm:pt modelId="{5AE2917A-8A63-4946-81F0-F33248F0E378}" type="pres">
      <dgm:prSet presAssocID="{BC443D57-B283-4368-AEFA-C2FE6C87B718}" presName="cycle" presStyleCnt="0"/>
      <dgm:spPr/>
    </dgm:pt>
    <dgm:pt modelId="{7D1C5F14-B82A-41D5-8D57-BD8C1A6F50C8}" type="pres">
      <dgm:prSet presAssocID="{BC443D57-B283-4368-AEFA-C2FE6C87B718}" presName="srcNode" presStyleLbl="node1" presStyleIdx="0" presStyleCnt="3"/>
      <dgm:spPr/>
    </dgm:pt>
    <dgm:pt modelId="{137F2299-2A85-4D58-A04B-079CE79DAAC4}" type="pres">
      <dgm:prSet presAssocID="{BC443D57-B283-4368-AEFA-C2FE6C87B718}" presName="conn" presStyleLbl="parChTrans1D2" presStyleIdx="0" presStyleCnt="1"/>
      <dgm:spPr/>
      <dgm:t>
        <a:bodyPr/>
        <a:lstStyle/>
        <a:p>
          <a:endParaRPr lang="el-GR"/>
        </a:p>
      </dgm:t>
    </dgm:pt>
    <dgm:pt modelId="{62E5B398-FEC0-4FDD-B6C0-3D643B1A6460}" type="pres">
      <dgm:prSet presAssocID="{BC443D57-B283-4368-AEFA-C2FE6C87B718}" presName="extraNode" presStyleLbl="node1" presStyleIdx="0" presStyleCnt="3"/>
      <dgm:spPr/>
    </dgm:pt>
    <dgm:pt modelId="{F7B72537-97C1-42BC-B2E4-9C88B5535B76}" type="pres">
      <dgm:prSet presAssocID="{BC443D57-B283-4368-AEFA-C2FE6C87B718}" presName="dstNode" presStyleLbl="node1" presStyleIdx="0" presStyleCnt="3"/>
      <dgm:spPr/>
    </dgm:pt>
    <dgm:pt modelId="{3FCEA664-C46F-4BD6-80C4-67F0C59A6FBD}" type="pres">
      <dgm:prSet presAssocID="{3B176F16-4E3C-41CA-BE7F-9441BB70531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8CA834D-51CE-4D61-A2C3-670A95F32981}" type="pres">
      <dgm:prSet presAssocID="{3B176F16-4E3C-41CA-BE7F-9441BB705314}" presName="accent_1" presStyleCnt="0"/>
      <dgm:spPr/>
    </dgm:pt>
    <dgm:pt modelId="{6C4067ED-7F77-4207-A9A6-F36C31C67BCD}" type="pres">
      <dgm:prSet presAssocID="{3B176F16-4E3C-41CA-BE7F-9441BB705314}" presName="accentRepeatNode" presStyleLbl="solidFgAcc1" presStyleIdx="0" presStyleCnt="3"/>
      <dgm:spPr/>
    </dgm:pt>
    <dgm:pt modelId="{4311C4D3-F006-4942-B19A-9C67B2A4C0BD}" type="pres">
      <dgm:prSet presAssocID="{ECE52396-D723-4DA8-842C-222FC840C9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911B62-7D2B-4F3C-A475-0CB4BD894089}" type="pres">
      <dgm:prSet presAssocID="{ECE52396-D723-4DA8-842C-222FC840C944}" presName="accent_2" presStyleCnt="0"/>
      <dgm:spPr/>
    </dgm:pt>
    <dgm:pt modelId="{13BDBFEC-F2FD-488F-A55D-69A8BC2E1578}" type="pres">
      <dgm:prSet presAssocID="{ECE52396-D723-4DA8-842C-222FC840C944}" presName="accentRepeatNode" presStyleLbl="solidFgAcc1" presStyleIdx="1" presStyleCnt="3"/>
      <dgm:spPr/>
    </dgm:pt>
    <dgm:pt modelId="{1354E2C6-7696-4832-BB98-AAE102C0B3E7}" type="pres">
      <dgm:prSet presAssocID="{3D90E288-139A-4431-A046-91AD80C0134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DA6A02-87B5-463F-B9EC-46EA6899F4C7}" type="pres">
      <dgm:prSet presAssocID="{3D90E288-139A-4431-A046-91AD80C0134F}" presName="accent_3" presStyleCnt="0"/>
      <dgm:spPr/>
    </dgm:pt>
    <dgm:pt modelId="{4E562625-46AF-4EBF-AE00-50A873D6BC1B}" type="pres">
      <dgm:prSet presAssocID="{3D90E288-139A-4431-A046-91AD80C0134F}" presName="accentRepeatNode" presStyleLbl="solidFgAcc1" presStyleIdx="2" presStyleCnt="3"/>
      <dgm:spPr/>
    </dgm:pt>
  </dgm:ptLst>
  <dgm:cxnLst>
    <dgm:cxn modelId="{302D662B-A5C8-4ECE-9AF4-3F2EE2D25709}" type="presOf" srcId="{BC443D57-B283-4368-AEFA-C2FE6C87B718}" destId="{B9D3C8E4-7C33-4FB0-8900-550CDD3FF22C}" srcOrd="0" destOrd="0" presId="urn:microsoft.com/office/officeart/2008/layout/VerticalCurvedList"/>
    <dgm:cxn modelId="{09AA97D8-89E2-4B25-B12E-83B72F735869}" type="presOf" srcId="{3B176F16-4E3C-41CA-BE7F-9441BB705314}" destId="{3FCEA664-C46F-4BD6-80C4-67F0C59A6FBD}" srcOrd="0" destOrd="0" presId="urn:microsoft.com/office/officeart/2008/layout/VerticalCurvedList"/>
    <dgm:cxn modelId="{C0535928-20D2-472B-BB1E-6B29AF9C00CE}" type="presOf" srcId="{3D90E288-139A-4431-A046-91AD80C0134F}" destId="{1354E2C6-7696-4832-BB98-AAE102C0B3E7}" srcOrd="0" destOrd="0" presId="urn:microsoft.com/office/officeart/2008/layout/VerticalCurvedList"/>
    <dgm:cxn modelId="{6BAF6169-B5DE-476A-9822-0A9156661009}" type="presOf" srcId="{ECE52396-D723-4DA8-842C-222FC840C944}" destId="{4311C4D3-F006-4942-B19A-9C67B2A4C0BD}" srcOrd="0" destOrd="0" presId="urn:microsoft.com/office/officeart/2008/layout/VerticalCurvedList"/>
    <dgm:cxn modelId="{98F0C4AC-8595-49D3-8DFF-AE47F0A8E799}" srcId="{BC443D57-B283-4368-AEFA-C2FE6C87B718}" destId="{3D90E288-139A-4431-A046-91AD80C0134F}" srcOrd="2" destOrd="0" parTransId="{81970EA5-53D6-4037-A30B-4D1D040E697F}" sibTransId="{B7763E1D-B3E5-40DD-8A14-B95E1954100C}"/>
    <dgm:cxn modelId="{835C57D9-9BB0-4D94-9A23-68DD8CB9B307}" srcId="{BC443D57-B283-4368-AEFA-C2FE6C87B718}" destId="{ECE52396-D723-4DA8-842C-222FC840C944}" srcOrd="1" destOrd="0" parTransId="{E6D9F623-EC9C-4797-A117-762FD34DB3DF}" sibTransId="{1036C2A0-6F77-406C-8F4B-4CC014BC23BE}"/>
    <dgm:cxn modelId="{2971994C-4343-463E-BB46-67FF131E187C}" srcId="{BC443D57-B283-4368-AEFA-C2FE6C87B718}" destId="{3B176F16-4E3C-41CA-BE7F-9441BB705314}" srcOrd="0" destOrd="0" parTransId="{8CB0BD13-E0F4-43F8-BCF6-B102671E8102}" sibTransId="{DFB1B3FD-A5AA-48FE-9A68-1B3AD5166FB8}"/>
    <dgm:cxn modelId="{3BC1EA36-DF09-4594-90B7-3F34ACF8F2C8}" type="presOf" srcId="{DFB1B3FD-A5AA-48FE-9A68-1B3AD5166FB8}" destId="{137F2299-2A85-4D58-A04B-079CE79DAAC4}" srcOrd="0" destOrd="0" presId="urn:microsoft.com/office/officeart/2008/layout/VerticalCurvedList"/>
    <dgm:cxn modelId="{24587B82-5131-43CD-8B5F-9D5B8E272635}" type="presParOf" srcId="{B9D3C8E4-7C33-4FB0-8900-550CDD3FF22C}" destId="{DCCE9880-6497-4286-8B64-1E3C8371ABCB}" srcOrd="0" destOrd="0" presId="urn:microsoft.com/office/officeart/2008/layout/VerticalCurvedList"/>
    <dgm:cxn modelId="{322736FF-E190-4734-8725-6F62A0BF3FAF}" type="presParOf" srcId="{DCCE9880-6497-4286-8B64-1E3C8371ABCB}" destId="{5AE2917A-8A63-4946-81F0-F33248F0E378}" srcOrd="0" destOrd="0" presId="urn:microsoft.com/office/officeart/2008/layout/VerticalCurvedList"/>
    <dgm:cxn modelId="{8E888597-27F7-4F44-B222-020C191B89F8}" type="presParOf" srcId="{5AE2917A-8A63-4946-81F0-F33248F0E378}" destId="{7D1C5F14-B82A-41D5-8D57-BD8C1A6F50C8}" srcOrd="0" destOrd="0" presId="urn:microsoft.com/office/officeart/2008/layout/VerticalCurvedList"/>
    <dgm:cxn modelId="{E5FF0D79-7DBD-446F-9DFA-C06A9672035F}" type="presParOf" srcId="{5AE2917A-8A63-4946-81F0-F33248F0E378}" destId="{137F2299-2A85-4D58-A04B-079CE79DAAC4}" srcOrd="1" destOrd="0" presId="urn:microsoft.com/office/officeart/2008/layout/VerticalCurvedList"/>
    <dgm:cxn modelId="{ABC40D30-D144-4B6E-A0A3-EA87A7853FA8}" type="presParOf" srcId="{5AE2917A-8A63-4946-81F0-F33248F0E378}" destId="{62E5B398-FEC0-4FDD-B6C0-3D643B1A6460}" srcOrd="2" destOrd="0" presId="urn:microsoft.com/office/officeart/2008/layout/VerticalCurvedList"/>
    <dgm:cxn modelId="{70190D47-76D8-4559-9A99-530D4FCA96A6}" type="presParOf" srcId="{5AE2917A-8A63-4946-81F0-F33248F0E378}" destId="{F7B72537-97C1-42BC-B2E4-9C88B5535B76}" srcOrd="3" destOrd="0" presId="urn:microsoft.com/office/officeart/2008/layout/VerticalCurvedList"/>
    <dgm:cxn modelId="{C11084EF-3E26-4F80-8D78-03B93B7B2391}" type="presParOf" srcId="{DCCE9880-6497-4286-8B64-1E3C8371ABCB}" destId="{3FCEA664-C46F-4BD6-80C4-67F0C59A6FBD}" srcOrd="1" destOrd="0" presId="urn:microsoft.com/office/officeart/2008/layout/VerticalCurvedList"/>
    <dgm:cxn modelId="{5A015736-6862-45F2-B86C-E929DB26D31D}" type="presParOf" srcId="{DCCE9880-6497-4286-8B64-1E3C8371ABCB}" destId="{68CA834D-51CE-4D61-A2C3-670A95F32981}" srcOrd="2" destOrd="0" presId="urn:microsoft.com/office/officeart/2008/layout/VerticalCurvedList"/>
    <dgm:cxn modelId="{AC35CCF3-0EBF-45BF-B08A-BD308353D64C}" type="presParOf" srcId="{68CA834D-51CE-4D61-A2C3-670A95F32981}" destId="{6C4067ED-7F77-4207-A9A6-F36C31C67BCD}" srcOrd="0" destOrd="0" presId="urn:microsoft.com/office/officeart/2008/layout/VerticalCurvedList"/>
    <dgm:cxn modelId="{ADC388AE-89AA-4F40-B4E2-0723B51835B6}" type="presParOf" srcId="{DCCE9880-6497-4286-8B64-1E3C8371ABCB}" destId="{4311C4D3-F006-4942-B19A-9C67B2A4C0BD}" srcOrd="3" destOrd="0" presId="urn:microsoft.com/office/officeart/2008/layout/VerticalCurvedList"/>
    <dgm:cxn modelId="{48C66644-E543-4314-9D59-6366AF0A7B65}" type="presParOf" srcId="{DCCE9880-6497-4286-8B64-1E3C8371ABCB}" destId="{25911B62-7D2B-4F3C-A475-0CB4BD894089}" srcOrd="4" destOrd="0" presId="urn:microsoft.com/office/officeart/2008/layout/VerticalCurvedList"/>
    <dgm:cxn modelId="{D355FE72-2F95-4275-AA84-14720DCD1A2E}" type="presParOf" srcId="{25911B62-7D2B-4F3C-A475-0CB4BD894089}" destId="{13BDBFEC-F2FD-488F-A55D-69A8BC2E1578}" srcOrd="0" destOrd="0" presId="urn:microsoft.com/office/officeart/2008/layout/VerticalCurvedList"/>
    <dgm:cxn modelId="{15E13CCC-C6DA-4AB9-BF81-9E7BA64120FC}" type="presParOf" srcId="{DCCE9880-6497-4286-8B64-1E3C8371ABCB}" destId="{1354E2C6-7696-4832-BB98-AAE102C0B3E7}" srcOrd="5" destOrd="0" presId="urn:microsoft.com/office/officeart/2008/layout/VerticalCurvedList"/>
    <dgm:cxn modelId="{68663935-CA2B-4FF7-B55B-D2B6ADB148F2}" type="presParOf" srcId="{DCCE9880-6497-4286-8B64-1E3C8371ABCB}" destId="{14DA6A02-87B5-463F-B9EC-46EA6899F4C7}" srcOrd="6" destOrd="0" presId="urn:microsoft.com/office/officeart/2008/layout/VerticalCurvedList"/>
    <dgm:cxn modelId="{B8EC60D5-A728-421D-8EC6-748F88B1D71D}" type="presParOf" srcId="{14DA6A02-87B5-463F-B9EC-46EA6899F4C7}" destId="{4E562625-46AF-4EBF-AE00-50A873D6BC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3701B-4711-4AAD-8ADC-CC7C93A50AF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A64070-2511-4A49-85B6-47C94A7EFD4E}">
      <dgm:prSet/>
      <dgm:spPr/>
      <dgm:t>
        <a:bodyPr/>
        <a:lstStyle/>
        <a:p>
          <a:pPr rtl="0"/>
          <a:r>
            <a:rPr lang="el-GR" dirty="0" smtClean="0"/>
            <a:t>Φυσική δραστηριότητα</a:t>
          </a:r>
          <a:endParaRPr lang="en-US" dirty="0"/>
        </a:p>
      </dgm:t>
    </dgm:pt>
    <dgm:pt modelId="{DAA46382-66A1-4AA3-B7E5-39666C48C1F4}" type="parTrans" cxnId="{B67D99CC-69AC-4ACB-B4C0-F7D8DA3EEDA9}">
      <dgm:prSet/>
      <dgm:spPr/>
      <dgm:t>
        <a:bodyPr/>
        <a:lstStyle/>
        <a:p>
          <a:endParaRPr lang="en-US"/>
        </a:p>
      </dgm:t>
    </dgm:pt>
    <dgm:pt modelId="{4FA46F41-D33E-4A54-BD95-75A8806E4370}" type="sibTrans" cxnId="{B67D99CC-69AC-4ACB-B4C0-F7D8DA3EEDA9}">
      <dgm:prSet/>
      <dgm:spPr/>
      <dgm:t>
        <a:bodyPr/>
        <a:lstStyle/>
        <a:p>
          <a:endParaRPr lang="en-US"/>
        </a:p>
      </dgm:t>
    </dgm:pt>
    <dgm:pt modelId="{F2BB37ED-ABC7-4A2A-8108-6F28DBB04C49}">
      <dgm:prSet/>
      <dgm:spPr/>
      <dgm:t>
        <a:bodyPr/>
        <a:lstStyle/>
        <a:p>
          <a:pPr rtl="0"/>
          <a:r>
            <a:rPr lang="el-GR" dirty="0" smtClean="0"/>
            <a:t>Βασικός μεταβολισμός</a:t>
          </a:r>
          <a:endParaRPr lang="en-US" dirty="0"/>
        </a:p>
      </dgm:t>
    </dgm:pt>
    <dgm:pt modelId="{213B30EA-5556-44EE-B3C0-E55B4C73AF3B}" type="parTrans" cxnId="{6DCA27E6-C53F-478F-A14C-7AD2CBAD10BE}">
      <dgm:prSet/>
      <dgm:spPr/>
      <dgm:t>
        <a:bodyPr/>
        <a:lstStyle/>
        <a:p>
          <a:endParaRPr lang="en-US"/>
        </a:p>
      </dgm:t>
    </dgm:pt>
    <dgm:pt modelId="{63F8BD5B-0733-46BD-9075-D866A7E322B3}" type="sibTrans" cxnId="{6DCA27E6-C53F-478F-A14C-7AD2CBAD10BE}">
      <dgm:prSet/>
      <dgm:spPr/>
      <dgm:t>
        <a:bodyPr/>
        <a:lstStyle/>
        <a:p>
          <a:endParaRPr lang="en-US"/>
        </a:p>
      </dgm:t>
    </dgm:pt>
    <dgm:pt modelId="{BE1A332A-F443-449A-9EF0-94F1AC12A118}" type="pres">
      <dgm:prSet presAssocID="{9033701B-4711-4AAD-8ADC-CC7C93A50AF2}" presName="compositeShape" presStyleCnt="0">
        <dgm:presLayoutVars>
          <dgm:chMax val="7"/>
          <dgm:dir/>
          <dgm:resizeHandles val="exact"/>
        </dgm:presLayoutVars>
      </dgm:prSet>
      <dgm:spPr/>
    </dgm:pt>
    <dgm:pt modelId="{D18D666B-AAD0-4025-8FDF-E320C0CC0DD2}" type="pres">
      <dgm:prSet presAssocID="{27A64070-2511-4A49-85B6-47C94A7EFD4E}" presName="circ1" presStyleLbl="vennNode1" presStyleIdx="0" presStyleCnt="2"/>
      <dgm:spPr/>
    </dgm:pt>
    <dgm:pt modelId="{55E197C2-F956-4F0A-8FD1-D1ED36C5C307}" type="pres">
      <dgm:prSet presAssocID="{27A64070-2511-4A49-85B6-47C94A7EFD4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5F3F8C-1D26-44E2-AFCB-2074000F49A3}" type="pres">
      <dgm:prSet presAssocID="{F2BB37ED-ABC7-4A2A-8108-6F28DBB04C49}" presName="circ2" presStyleLbl="vennNode1" presStyleIdx="1" presStyleCnt="2"/>
      <dgm:spPr/>
    </dgm:pt>
    <dgm:pt modelId="{4EB1DB95-3B41-4519-BF8E-0C1B11F9098A}" type="pres">
      <dgm:prSet presAssocID="{F2BB37ED-ABC7-4A2A-8108-6F28DBB04C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1913CF3-6CF3-4374-9193-5AF72D09863B}" type="presOf" srcId="{27A64070-2511-4A49-85B6-47C94A7EFD4E}" destId="{D18D666B-AAD0-4025-8FDF-E320C0CC0DD2}" srcOrd="0" destOrd="0" presId="urn:microsoft.com/office/officeart/2005/8/layout/venn1"/>
    <dgm:cxn modelId="{6DCA27E6-C53F-478F-A14C-7AD2CBAD10BE}" srcId="{9033701B-4711-4AAD-8ADC-CC7C93A50AF2}" destId="{F2BB37ED-ABC7-4A2A-8108-6F28DBB04C49}" srcOrd="1" destOrd="0" parTransId="{213B30EA-5556-44EE-B3C0-E55B4C73AF3B}" sibTransId="{63F8BD5B-0733-46BD-9075-D866A7E322B3}"/>
    <dgm:cxn modelId="{6406D192-EF48-4EE5-A2C7-8655301ADA42}" type="presOf" srcId="{27A64070-2511-4A49-85B6-47C94A7EFD4E}" destId="{55E197C2-F956-4F0A-8FD1-D1ED36C5C307}" srcOrd="1" destOrd="0" presId="urn:microsoft.com/office/officeart/2005/8/layout/venn1"/>
    <dgm:cxn modelId="{B67D99CC-69AC-4ACB-B4C0-F7D8DA3EEDA9}" srcId="{9033701B-4711-4AAD-8ADC-CC7C93A50AF2}" destId="{27A64070-2511-4A49-85B6-47C94A7EFD4E}" srcOrd="0" destOrd="0" parTransId="{DAA46382-66A1-4AA3-B7E5-39666C48C1F4}" sibTransId="{4FA46F41-D33E-4A54-BD95-75A8806E4370}"/>
    <dgm:cxn modelId="{8231839B-6E50-4775-AE63-D6F19BAC9D35}" type="presOf" srcId="{9033701B-4711-4AAD-8ADC-CC7C93A50AF2}" destId="{BE1A332A-F443-449A-9EF0-94F1AC12A118}" srcOrd="0" destOrd="0" presId="urn:microsoft.com/office/officeart/2005/8/layout/venn1"/>
    <dgm:cxn modelId="{BD151262-5805-4336-85E0-DF4CBF3B9AB8}" type="presOf" srcId="{F2BB37ED-ABC7-4A2A-8108-6F28DBB04C49}" destId="{4EB1DB95-3B41-4519-BF8E-0C1B11F9098A}" srcOrd="1" destOrd="0" presId="urn:microsoft.com/office/officeart/2005/8/layout/venn1"/>
    <dgm:cxn modelId="{C772A546-BC4D-4E8A-8FE1-B3D1AEEC1D7F}" type="presOf" srcId="{F2BB37ED-ABC7-4A2A-8108-6F28DBB04C49}" destId="{6D5F3F8C-1D26-44E2-AFCB-2074000F49A3}" srcOrd="0" destOrd="0" presId="urn:microsoft.com/office/officeart/2005/8/layout/venn1"/>
    <dgm:cxn modelId="{29D3FAAC-B54B-4BB2-85B1-B904325F8362}" type="presParOf" srcId="{BE1A332A-F443-449A-9EF0-94F1AC12A118}" destId="{D18D666B-AAD0-4025-8FDF-E320C0CC0DD2}" srcOrd="0" destOrd="0" presId="urn:microsoft.com/office/officeart/2005/8/layout/venn1"/>
    <dgm:cxn modelId="{387FA3F0-F3D2-429B-9A69-598F04C583F6}" type="presParOf" srcId="{BE1A332A-F443-449A-9EF0-94F1AC12A118}" destId="{55E197C2-F956-4F0A-8FD1-D1ED36C5C307}" srcOrd="1" destOrd="0" presId="urn:microsoft.com/office/officeart/2005/8/layout/venn1"/>
    <dgm:cxn modelId="{E4CE54AD-F6EA-4219-8B5B-A4BD76ECFC14}" type="presParOf" srcId="{BE1A332A-F443-449A-9EF0-94F1AC12A118}" destId="{6D5F3F8C-1D26-44E2-AFCB-2074000F49A3}" srcOrd="2" destOrd="0" presId="urn:microsoft.com/office/officeart/2005/8/layout/venn1"/>
    <dgm:cxn modelId="{F91B7478-8798-4DA2-ACCE-C3165E21EC02}" type="presParOf" srcId="{BE1A332A-F443-449A-9EF0-94F1AC12A118}" destId="{4EB1DB95-3B41-4519-BF8E-0C1B11F9098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7F2299-2A85-4D58-A04B-079CE79DAAC4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EA664-C46F-4BD6-80C4-67F0C59A6FBD}">
      <dsp:nvSpPr>
        <dsp:cNvPr id="0" name=""/>
        <dsp:cNvSpPr/>
      </dsp:nvSpPr>
      <dsp:spPr>
        <a:xfrm>
          <a:off x="472003" y="338437"/>
          <a:ext cx="7713144" cy="6768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8900" rIns="88900" bIns="8890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Πρωτεΐνες (</a:t>
          </a:r>
          <a:r>
            <a:rPr lang="el-GR" sz="3500" b="1" kern="1200" dirty="0" smtClean="0"/>
            <a:t>4</a:t>
          </a:r>
          <a:r>
            <a:rPr lang="en-US" sz="3500" b="1" kern="1200" dirty="0" smtClean="0"/>
            <a:t> kcal/</a:t>
          </a:r>
          <a:r>
            <a:rPr lang="en-US" sz="3500" b="1" kern="1200" dirty="0" err="1" smtClean="0"/>
            <a:t>gr</a:t>
          </a:r>
          <a:r>
            <a:rPr lang="en-US" sz="3500" kern="1200" dirty="0" smtClean="0"/>
            <a:t>)</a:t>
          </a:r>
          <a:endParaRPr lang="el-GR" sz="3500" kern="1200" dirty="0"/>
        </a:p>
      </dsp:txBody>
      <dsp:txXfrm>
        <a:off x="472003" y="338437"/>
        <a:ext cx="7713144" cy="676875"/>
      </dsp:txXfrm>
    </dsp:sp>
    <dsp:sp modelId="{6C4067ED-7F77-4207-A9A6-F36C31C67BCD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1C4D3-F006-4942-B19A-9C67B2A4C0BD}">
      <dsp:nvSpPr>
        <dsp:cNvPr id="0" name=""/>
        <dsp:cNvSpPr/>
      </dsp:nvSpPr>
      <dsp:spPr>
        <a:xfrm>
          <a:off x="718047" y="1353750"/>
          <a:ext cx="7467100" cy="676875"/>
        </a:xfrm>
        <a:prstGeom prst="rect">
          <a:avLst/>
        </a:prstGeom>
        <a:solidFill>
          <a:schemeClr val="accent4">
            <a:hueOff val="-2900276"/>
            <a:satOff val="42783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8900" rIns="88900" bIns="8890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Υδατάνθρακες (</a:t>
          </a:r>
          <a:r>
            <a:rPr lang="el-GR" sz="3500" b="1" kern="1200" dirty="0" smtClean="0"/>
            <a:t>4</a:t>
          </a:r>
          <a:r>
            <a:rPr lang="en-US" sz="3500" b="1" kern="1200" dirty="0" smtClean="0"/>
            <a:t> kcal/</a:t>
          </a:r>
          <a:r>
            <a:rPr lang="en-US" sz="3500" b="1" kern="1200" dirty="0" err="1" smtClean="0"/>
            <a:t>gr</a:t>
          </a:r>
          <a:r>
            <a:rPr lang="en-US" sz="3500" kern="1200" dirty="0" smtClean="0"/>
            <a:t>)</a:t>
          </a:r>
          <a:endParaRPr lang="el-GR" sz="3500" kern="1200" dirty="0"/>
        </a:p>
      </dsp:txBody>
      <dsp:txXfrm>
        <a:off x="718047" y="1353750"/>
        <a:ext cx="7467100" cy="676875"/>
      </dsp:txXfrm>
    </dsp:sp>
    <dsp:sp modelId="{13BDBFEC-F2FD-488F-A55D-69A8BC2E1578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900276"/>
              <a:satOff val="4278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4E2C6-7696-4832-BB98-AAE102C0B3E7}">
      <dsp:nvSpPr>
        <dsp:cNvPr id="0" name=""/>
        <dsp:cNvSpPr/>
      </dsp:nvSpPr>
      <dsp:spPr>
        <a:xfrm>
          <a:off x="472003" y="2369063"/>
          <a:ext cx="7713144" cy="676875"/>
        </a:xfrm>
        <a:prstGeom prst="rect">
          <a:avLst/>
        </a:prstGeom>
        <a:solidFill>
          <a:schemeClr val="accent4">
            <a:hueOff val="-5800551"/>
            <a:satOff val="85567"/>
            <a:lumOff val="-64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8900" rIns="88900" bIns="8890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500" kern="1200" dirty="0" smtClean="0"/>
            <a:t>Λιπίδια (</a:t>
          </a:r>
          <a:r>
            <a:rPr lang="el-GR" sz="3500" b="1" kern="1200" dirty="0" smtClean="0"/>
            <a:t>9</a:t>
          </a:r>
          <a:r>
            <a:rPr lang="en-US" sz="3500" b="1" kern="1200" dirty="0" smtClean="0"/>
            <a:t> kcal/</a:t>
          </a:r>
          <a:r>
            <a:rPr lang="en-US" sz="3500" b="1" kern="1200" dirty="0" err="1" smtClean="0"/>
            <a:t>gr</a:t>
          </a:r>
          <a:r>
            <a:rPr lang="en-US" sz="3500" kern="1200" dirty="0" smtClean="0"/>
            <a:t>)</a:t>
          </a:r>
          <a:endParaRPr lang="el-GR" sz="3500" kern="1200" dirty="0"/>
        </a:p>
      </dsp:txBody>
      <dsp:txXfrm>
        <a:off x="472003" y="2369063"/>
        <a:ext cx="7713144" cy="676875"/>
      </dsp:txXfrm>
    </dsp:sp>
    <dsp:sp modelId="{4E562625-46AF-4EBF-AE00-50A873D6BC1B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5800551"/>
              <a:satOff val="85567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D666B-AAD0-4025-8FDF-E320C0CC0DD2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Φυσική δραστηριότητα</a:t>
          </a:r>
          <a:endParaRPr lang="en-US" sz="3200" kern="1200" dirty="0"/>
        </a:p>
      </dsp:txBody>
      <dsp:txXfrm>
        <a:off x="870589" y="543115"/>
        <a:ext cx="2595368" cy="3439731"/>
      </dsp:txXfrm>
    </dsp:sp>
    <dsp:sp modelId="{6D5F3F8C-1D26-44E2-AFCB-2074000F49A3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Βασικός μεταβολισμός</a:t>
          </a:r>
          <a:endParaRPr lang="en-US" sz="3200" kern="1200" dirty="0"/>
        </a:p>
      </dsp:txBody>
      <dsp:txXfrm>
        <a:off x="4763642" y="543115"/>
        <a:ext cx="2595368" cy="343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05274D6-CB8D-40F8-9966-EAD95CC0D63B}" type="datetimeFigureOut">
              <a:rPr lang="el-GR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96E5A9C-12CE-40D0-9AA1-7CEE9F1E21F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8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0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1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3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5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6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0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1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2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3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4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5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6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7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8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9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0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1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2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3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4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5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6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7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8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9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70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1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2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3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4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5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6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7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8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9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0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1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2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3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4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5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6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9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90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1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93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4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5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ABFC-8B3D-45E2-8CED-A833849474FD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9DC7-2490-4A0A-B8BB-D7D1598741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1B2E-ECE5-4E97-AE5A-B04967E95DC0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4034-B1E1-4673-A48D-0B99EBA15B2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8C2FE-1CBF-458A-B765-3B2CF76A9453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062C-1CAB-4CBE-886F-138FBE4B6C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1611-FF70-4916-AD3B-DDCBFE2C9978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29E44-7051-475B-A06F-E3F026E11FC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8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5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6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7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0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1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3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5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6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7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9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0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1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2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3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4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7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8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9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40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1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2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3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4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5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6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7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8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9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50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1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2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3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4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5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6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7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8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9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0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1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2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3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4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5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6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7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8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9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70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1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2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3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4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5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6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7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8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9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80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2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3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4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5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6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7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8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9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90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1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2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3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7146-BB2E-4986-AC02-17BCD7F135C3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4803-3E05-4CB0-8B3A-649A2C178D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07E2-093E-4198-8E08-C13DF4D013CC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9DC2-B4A1-49E2-A9D0-9A6A1F8E67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D457-D0F2-4AF3-B178-FC339A379BC3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B018-31D3-4434-BC57-BA002D3F064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A54CF-7FF7-4DC7-AEF8-C8995225F17E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BBA1-245E-4CE2-B998-23BE890A98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45D9-44CC-4D22-A089-636C27943716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0639C-52CC-4302-AF40-CA7998BD98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9EAA-A116-400D-85E9-9F2468EFC4E0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CE7D-6F2D-41D1-A34E-C69AAC793B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2268-6B02-463E-B35F-28299251D955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FC3C-7923-4269-9F1A-74989238D4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024C4-1667-4835-9AF4-C718DE980883}" type="datetime1">
              <a:rPr lang="el-GR" smtClean="0"/>
              <a:pPr>
                <a:defRPr/>
              </a:pPr>
              <a:t>15/1/2022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ΧΟΥΝΤΗ Ε. (ΠΕ80 ΟΙΚΟΝΟΜΙΑΣ)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83853-B885-415C-ADA7-833A06A5D2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23" r:id="rId2"/>
    <p:sldLayoutId id="2147483831" r:id="rId3"/>
    <p:sldLayoutId id="2147483824" r:id="rId4"/>
    <p:sldLayoutId id="2147483825" r:id="rId5"/>
    <p:sldLayoutId id="2147483826" r:id="rId6"/>
    <p:sldLayoutId id="2147483827" r:id="rId7"/>
    <p:sldLayoutId id="2147483832" r:id="rId8"/>
    <p:sldLayoutId id="2147483833" r:id="rId9"/>
    <p:sldLayoutId id="2147483828" r:id="rId10"/>
    <p:sldLayoutId id="2147483829" r:id="rId11"/>
  </p:sldLayoutIdLst>
  <p:transition spd="med">
    <p:wip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4865"/>
            <a:ext cx="4559424" cy="151216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5.2 ΠΡΟΣΛΗΨΗ &amp; ΔΑΠΑΝΗ ΕΝΕΡΓΕΙΑΣ</a:t>
            </a:r>
            <a:br>
              <a:rPr lang="el-GR" dirty="0" smtClean="0"/>
            </a:br>
            <a:r>
              <a:rPr lang="el-GR" sz="2200" dirty="0" smtClean="0"/>
              <a:t>ΣΥΓΚΡΙΣΗ </a:t>
            </a:r>
            <a:r>
              <a:rPr lang="el-GR" sz="2200" dirty="0" smtClean="0"/>
              <a:t>ΘΕΡΜΙΔΩΝ ΤΡΟΦΙΜΩΝ</a:t>
            </a:r>
            <a:endParaRPr lang="el-GR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863" y="3933056"/>
            <a:ext cx="4419600" cy="86409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l-GR" dirty="0" smtClean="0"/>
              <a:t>ΟΙΚΙΑΚΗ ΟΙΚΟΝΟΜΙΑ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l-GR" dirty="0" smtClean="0"/>
              <a:t>Α’ ΓΥΜΝΑΣΙΟΥ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l-GR" dirty="0" smtClean="0"/>
              <a:t>ΧΟΥΝΤΗ Ε.</a:t>
            </a:r>
            <a:endParaRPr lang="el-GR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387" y="438150"/>
            <a:ext cx="5991225" cy="59817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8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2100" y="433387"/>
            <a:ext cx="6019800" cy="59912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9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25" y="452437"/>
            <a:ext cx="6000750" cy="59531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2" y="428625"/>
            <a:ext cx="5972175" cy="600075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675" y="457200"/>
            <a:ext cx="5962650" cy="59436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50" y="428625"/>
            <a:ext cx="5981700" cy="600075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β-758x7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420" y="332656"/>
            <a:ext cx="6848964" cy="6165304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8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2" y="452437"/>
            <a:ext cx="5972175" cy="59531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25" y="428625"/>
            <a:ext cx="6000750" cy="600075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2" y="433387"/>
            <a:ext cx="5972175" cy="599122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>
              <a:defRPr/>
            </a:pPr>
            <a:r>
              <a:rPr lang="el-GR" sz="4400" u="sng" dirty="0" smtClean="0"/>
              <a:t>ΕΝΕΡΓΕΙΑΚΟ ΙΣΟΖΥΓΙΟ</a:t>
            </a:r>
            <a:endParaRPr lang="el-GR" sz="44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1412875"/>
            <a:ext cx="7921625" cy="352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8300" y="5232400"/>
            <a:ext cx="84248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                              </a:t>
            </a:r>
            <a:r>
              <a:rPr lang="el-GR" sz="2000" b="1"/>
              <a:t>ΠΡΟΣΛΗΨΗ</a:t>
            </a:r>
            <a:r>
              <a:rPr lang="el-GR"/>
              <a:t>		         </a:t>
            </a:r>
            <a:r>
              <a:rPr lang="el-GR" sz="2000" b="1"/>
              <a:t>ΔΑΠΑΝΗ</a:t>
            </a:r>
          </a:p>
          <a:p>
            <a:r>
              <a:rPr lang="el-GR"/>
              <a:t>	</a:t>
            </a:r>
          </a:p>
          <a:p>
            <a:r>
              <a:rPr lang="el-GR"/>
              <a:t>		   </a:t>
            </a:r>
            <a:r>
              <a:rPr lang="el-GR" sz="2000"/>
              <a:t>+ Τροφή	</a:t>
            </a:r>
            <a:r>
              <a:rPr lang="el-GR"/>
              <a:t>	</a:t>
            </a:r>
            <a:r>
              <a:rPr lang="el-GR" sz="2000"/>
              <a:t>- Φυσική Δραστηριότητα</a:t>
            </a:r>
          </a:p>
          <a:p>
            <a:r>
              <a:rPr lang="el-GR" sz="2000"/>
              <a:t>					- Βασικός Μεταβολισμός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5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50" y="481012"/>
            <a:ext cx="5981700" cy="58959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ΔΑΠΑΝΗ ΕΝΕΡΓΕΙΑΣ</a:t>
            </a:r>
            <a:endParaRPr lang="en-US" sz="44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5.3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396394"/>
            <a:ext cx="5486017" cy="4128950"/>
          </a:xfrm>
        </p:spPr>
      </p:pic>
      <p:sp>
        <p:nvSpPr>
          <p:cNvPr id="5" name="4 - TextBox"/>
          <p:cNvSpPr txBox="1"/>
          <p:nvPr/>
        </p:nvSpPr>
        <p:spPr>
          <a:xfrm>
            <a:off x="323528" y="3326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Ο </a:t>
            </a:r>
            <a:r>
              <a:rPr lang="el-GR" sz="2400" dirty="0" smtClean="0">
                <a:solidFill>
                  <a:srgbClr val="00B0F0"/>
                </a:solidFill>
                <a:latin typeface="+mj-lt"/>
              </a:rPr>
              <a:t>Βασικός Μεταβολισμός </a:t>
            </a:r>
            <a:r>
              <a:rPr lang="el-GR" sz="2400" dirty="0" smtClean="0">
                <a:latin typeface="+mj-lt"/>
              </a:rPr>
              <a:t>αποτελεί το μεγαλύτερο ποσοστό </a:t>
            </a:r>
            <a:r>
              <a:rPr lang="el-GR" sz="2400" dirty="0" smtClean="0">
                <a:latin typeface="+mj-lt"/>
              </a:rPr>
              <a:t>     (</a:t>
            </a:r>
            <a:r>
              <a:rPr lang="el-GR" sz="2400" dirty="0" smtClean="0">
                <a:latin typeface="+mj-lt"/>
              </a:rPr>
              <a:t>60-70%) των συνολικών καθημερινών ενεργειακών </a:t>
            </a:r>
            <a:r>
              <a:rPr lang="el-GR" sz="2400" dirty="0" smtClean="0">
                <a:latin typeface="+mj-lt"/>
              </a:rPr>
              <a:t>δαπανών.</a:t>
            </a:r>
          </a:p>
          <a:p>
            <a:endParaRPr lang="el-GR" sz="2400" dirty="0" smtClean="0">
              <a:latin typeface="+mj-lt"/>
            </a:endParaRPr>
          </a:p>
          <a:p>
            <a:pPr algn="ctr"/>
            <a:r>
              <a:rPr lang="el-GR" sz="2400" dirty="0" smtClean="0">
                <a:latin typeface="+mj-lt"/>
              </a:rPr>
              <a:t>Για </a:t>
            </a:r>
            <a:r>
              <a:rPr lang="el-GR" sz="2400" dirty="0" smtClean="0">
                <a:latin typeface="+mj-lt"/>
              </a:rPr>
              <a:t>τις </a:t>
            </a:r>
            <a:r>
              <a:rPr lang="el-GR" sz="2400" dirty="0" smtClean="0">
                <a:solidFill>
                  <a:srgbClr val="FF00FF"/>
                </a:solidFill>
                <a:latin typeface="+mj-lt"/>
              </a:rPr>
              <a:t>φυσικές δραστηριότητες </a:t>
            </a:r>
            <a:r>
              <a:rPr lang="el-GR" sz="2400" dirty="0" smtClean="0">
                <a:latin typeface="+mj-lt"/>
              </a:rPr>
              <a:t>απαιτείται ενέργεια που αποτελεί το 20-40% των συνολικών καθημερινών ενεργειακών </a:t>
            </a:r>
            <a:r>
              <a:rPr lang="el-GR" sz="2400" dirty="0" smtClean="0">
                <a:latin typeface="+mj-lt"/>
              </a:rPr>
              <a:t>δαπανών.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ΕΝΕΡΓΕΙΑ ΓΙΑ ΦΥΣΙΚΕΣ ΔΡΑΣΤΗΡΙΟΤΗΤΕΣ</a:t>
            </a:r>
            <a:br>
              <a:rPr lang="el-GR" dirty="0" smtClean="0"/>
            </a:br>
            <a:r>
              <a:rPr lang="el-GR" sz="2200" dirty="0" smtClean="0"/>
              <a:t> Φυσικές δραστηριότητες </a:t>
            </a:r>
            <a:r>
              <a:rPr lang="el-GR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l-GR" sz="2200" dirty="0" smtClean="0"/>
              <a:t>Δαπάνη </a:t>
            </a:r>
            <a:r>
              <a:rPr lang="el-GR" sz="2200" dirty="0" smtClean="0"/>
              <a:t>ενέργειας (</a:t>
            </a:r>
            <a:r>
              <a:rPr lang="en-US" sz="2200" dirty="0" smtClean="0"/>
              <a:t>kcal </a:t>
            </a:r>
            <a:r>
              <a:rPr lang="el-GR" sz="2200" dirty="0" smtClean="0"/>
              <a:t>ανά ώρα) </a:t>
            </a:r>
            <a:endParaRPr lang="en-US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el-GR" sz="2200" dirty="0" smtClean="0">
                <a:solidFill>
                  <a:srgbClr val="FFFF00"/>
                </a:solidFill>
              </a:rPr>
              <a:t>Χαμηλής έντασης</a:t>
            </a:r>
            <a:endParaRPr lang="en-US" sz="2200" dirty="0" smtClean="0">
              <a:solidFill>
                <a:srgbClr val="FFFF00"/>
              </a:solidFill>
            </a:endParaRPr>
          </a:p>
          <a:p>
            <a:r>
              <a:rPr lang="el-GR" sz="2200" dirty="0" smtClean="0"/>
              <a:t> </a:t>
            </a:r>
            <a:r>
              <a:rPr lang="el-GR" sz="2200" dirty="0" smtClean="0"/>
              <a:t>Ύπνος </a:t>
            </a:r>
            <a:r>
              <a:rPr lang="el-GR" sz="2200" dirty="0" smtClean="0"/>
              <a:t>					60 </a:t>
            </a:r>
            <a:endParaRPr lang="en-US" sz="2200" dirty="0" smtClean="0"/>
          </a:p>
          <a:p>
            <a:r>
              <a:rPr lang="el-GR" sz="2200" dirty="0" smtClean="0"/>
              <a:t>Τηλεόραση </a:t>
            </a:r>
            <a:r>
              <a:rPr lang="el-GR" sz="2200" dirty="0" smtClean="0"/>
              <a:t>/ κινηματογράφος </a:t>
            </a:r>
            <a:r>
              <a:rPr lang="el-GR" sz="2200" dirty="0" smtClean="0"/>
              <a:t>		60 </a:t>
            </a:r>
            <a:endParaRPr lang="en-US" sz="2200" dirty="0" smtClean="0"/>
          </a:p>
          <a:p>
            <a:r>
              <a:rPr lang="el-GR" sz="2200" dirty="0" smtClean="0"/>
              <a:t>Διάβασμα 					90 </a:t>
            </a:r>
            <a:endParaRPr lang="en-US" sz="2200" dirty="0" smtClean="0"/>
          </a:p>
          <a:p>
            <a:r>
              <a:rPr lang="el-GR" sz="2200" dirty="0" smtClean="0"/>
              <a:t>Μέτριο </a:t>
            </a:r>
            <a:r>
              <a:rPr lang="el-GR" sz="2200" dirty="0" smtClean="0"/>
              <a:t>περπάτημα </a:t>
            </a:r>
            <a:r>
              <a:rPr lang="el-GR" sz="2200" dirty="0" smtClean="0"/>
              <a:t>				160 </a:t>
            </a:r>
          </a:p>
          <a:p>
            <a:r>
              <a:rPr lang="el-GR" sz="2200" dirty="0" smtClean="0">
                <a:solidFill>
                  <a:srgbClr val="FFC000"/>
                </a:solidFill>
              </a:rPr>
              <a:t>Μέτριας </a:t>
            </a:r>
            <a:r>
              <a:rPr lang="el-GR" sz="2200" dirty="0" smtClean="0">
                <a:solidFill>
                  <a:srgbClr val="FFC000"/>
                </a:solidFill>
              </a:rPr>
              <a:t>έντασης </a:t>
            </a:r>
            <a:endParaRPr lang="el-GR" sz="2200" dirty="0" smtClean="0">
              <a:solidFill>
                <a:srgbClr val="FFC000"/>
              </a:solidFill>
            </a:endParaRPr>
          </a:p>
          <a:p>
            <a:r>
              <a:rPr lang="el-GR" sz="2200" dirty="0" smtClean="0"/>
              <a:t>Καθαριότητα </a:t>
            </a:r>
            <a:r>
              <a:rPr lang="el-GR" sz="2200" dirty="0" smtClean="0"/>
              <a:t>σπιτιού </a:t>
            </a:r>
            <a:r>
              <a:rPr lang="el-GR" sz="2200" dirty="0" smtClean="0"/>
              <a:t>			180 </a:t>
            </a:r>
          </a:p>
          <a:p>
            <a:r>
              <a:rPr lang="el-GR" sz="2200" dirty="0" smtClean="0"/>
              <a:t>Κηπουρική 					220 </a:t>
            </a:r>
          </a:p>
          <a:p>
            <a:r>
              <a:rPr lang="el-GR" sz="2200" dirty="0" smtClean="0"/>
              <a:t>Χορός 					240 </a:t>
            </a:r>
          </a:p>
          <a:p>
            <a:r>
              <a:rPr lang="el-GR" sz="2200" dirty="0" smtClean="0">
                <a:solidFill>
                  <a:srgbClr val="FF0000"/>
                </a:solidFill>
              </a:rPr>
              <a:t>Υψηλής </a:t>
            </a:r>
            <a:r>
              <a:rPr lang="el-GR" sz="2200" dirty="0" smtClean="0">
                <a:solidFill>
                  <a:srgbClr val="FF0000"/>
                </a:solidFill>
              </a:rPr>
              <a:t>έντασης </a:t>
            </a:r>
            <a:endParaRPr lang="el-GR" sz="2200" dirty="0" smtClean="0">
              <a:solidFill>
                <a:srgbClr val="FF0000"/>
              </a:solidFill>
            </a:endParaRPr>
          </a:p>
          <a:p>
            <a:r>
              <a:rPr lang="el-GR" sz="2200" dirty="0" smtClean="0"/>
              <a:t>Αεροβική </a:t>
            </a:r>
            <a:r>
              <a:rPr lang="el-GR" sz="2200" dirty="0" smtClean="0"/>
              <a:t>άσκηση </a:t>
            </a:r>
            <a:r>
              <a:rPr lang="el-GR" sz="2200" dirty="0" smtClean="0"/>
              <a:t>				390 </a:t>
            </a:r>
          </a:p>
          <a:p>
            <a:r>
              <a:rPr lang="el-GR" sz="2200" dirty="0" smtClean="0"/>
              <a:t>Κολύμπι 					420 </a:t>
            </a:r>
          </a:p>
          <a:p>
            <a:r>
              <a:rPr lang="el-GR" sz="2200" dirty="0" smtClean="0"/>
              <a:t>Βαριά χειρωνακτική </a:t>
            </a:r>
            <a:r>
              <a:rPr lang="el-GR" sz="2200" dirty="0" smtClean="0"/>
              <a:t>εργασία </a:t>
            </a:r>
            <a:r>
              <a:rPr lang="el-GR" sz="2200" dirty="0" smtClean="0"/>
              <a:t>			480</a:t>
            </a:r>
            <a:endParaRPr lang="en-US" sz="22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ΣΥΝΟΛΙΚΕΣ ΑΝΑΓΚΕΣ ΣΕ ΕΝΕΡΓΕΙΑ </a:t>
            </a:r>
            <a:br>
              <a:rPr lang="el-GR" dirty="0" smtClean="0"/>
            </a:br>
            <a:r>
              <a:rPr lang="el-GR" dirty="0" smtClean="0"/>
              <a:t>ΚΑΤΑ Μ.Ο. ΚΑΘΗΜΕΡΙΝΑ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709120"/>
          </a:xfrm>
        </p:spPr>
        <p:txBody>
          <a:bodyPr/>
          <a:lstStyle/>
          <a:p>
            <a:r>
              <a:rPr lang="el-GR" dirty="0" smtClean="0"/>
              <a:t>Στα άτομα ηλικίας </a:t>
            </a:r>
            <a:r>
              <a:rPr lang="el-GR" b="1" dirty="0" smtClean="0"/>
              <a:t>11-18 ετών</a:t>
            </a:r>
            <a:r>
              <a:rPr lang="el-GR" dirty="0" smtClean="0"/>
              <a:t>, που αναπτύσσονται κανονικά και έχουν φυσιολογική φυσική δραστηριότητα, οι συνολικές καθημερινές ανάγκες σε ενέργεια κατά μέσο όρο είναι: </a:t>
            </a:r>
            <a:endParaRPr lang="el-GR" dirty="0" smtClean="0"/>
          </a:p>
          <a:p>
            <a:r>
              <a:rPr lang="el-GR" b="1" dirty="0" smtClean="0">
                <a:solidFill>
                  <a:srgbClr val="92D050"/>
                </a:solidFill>
              </a:rPr>
              <a:t>Αγόρια:  2500 </a:t>
            </a:r>
            <a:r>
              <a:rPr lang="el-GR" b="1" dirty="0" smtClean="0">
                <a:solidFill>
                  <a:srgbClr val="92D050"/>
                </a:solidFill>
              </a:rPr>
              <a:t>– 3000 </a:t>
            </a:r>
            <a:r>
              <a:rPr lang="el-GR" b="1" dirty="0" err="1" smtClean="0">
                <a:solidFill>
                  <a:srgbClr val="92D050"/>
                </a:solidFill>
              </a:rPr>
              <a:t>kcal</a:t>
            </a:r>
            <a:r>
              <a:rPr lang="el-GR" b="1" dirty="0" smtClean="0">
                <a:solidFill>
                  <a:srgbClr val="92D050"/>
                </a:solidFill>
              </a:rPr>
              <a:t> </a:t>
            </a:r>
            <a:r>
              <a:rPr lang="el-GR" dirty="0" smtClean="0"/>
              <a:t>την ημέρα </a:t>
            </a:r>
          </a:p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>
                <a:solidFill>
                  <a:srgbClr val="FFFF00"/>
                </a:solidFill>
              </a:rPr>
              <a:t>Κορίτσια:  2000 </a:t>
            </a:r>
            <a:r>
              <a:rPr lang="el-GR" b="1" dirty="0" smtClean="0">
                <a:solidFill>
                  <a:srgbClr val="FFFF00"/>
                </a:solidFill>
              </a:rPr>
              <a:t>– 2150 </a:t>
            </a:r>
            <a:r>
              <a:rPr lang="el-GR" b="1" dirty="0" err="1" smtClean="0">
                <a:solidFill>
                  <a:srgbClr val="FFFF00"/>
                </a:solidFill>
              </a:rPr>
              <a:t>kcal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την ημέρα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Στους </a:t>
            </a:r>
            <a:r>
              <a:rPr lang="el-GR" dirty="0" smtClean="0"/>
              <a:t>υγιείς </a:t>
            </a:r>
            <a:r>
              <a:rPr lang="el-GR" b="1" dirty="0" smtClean="0"/>
              <a:t>ενήλικες</a:t>
            </a:r>
            <a:r>
              <a:rPr lang="el-GR" dirty="0" smtClean="0"/>
              <a:t> ανθρώπους με φυσιολογικά επίπεδα φυσικής δραστηριότητας, οι συνολικές ανάγκες σε ενέργεια κατά μέσο όρο είναι: </a:t>
            </a:r>
            <a:endParaRPr lang="el-GR" dirty="0" smtClean="0"/>
          </a:p>
          <a:p>
            <a:r>
              <a:rPr lang="el-GR" b="1" dirty="0" smtClean="0">
                <a:solidFill>
                  <a:srgbClr val="92D050"/>
                </a:solidFill>
              </a:rPr>
              <a:t>Άντρες </a:t>
            </a:r>
            <a:r>
              <a:rPr lang="el-GR" b="1" dirty="0" smtClean="0">
                <a:solidFill>
                  <a:srgbClr val="92D050"/>
                </a:solidFill>
              </a:rPr>
              <a:t>ηλικίας 19-50 </a:t>
            </a:r>
            <a:r>
              <a:rPr lang="el-GR" b="1" dirty="0" smtClean="0">
                <a:solidFill>
                  <a:srgbClr val="92D050"/>
                </a:solidFill>
              </a:rPr>
              <a:t>ετών:  2700 </a:t>
            </a:r>
            <a:r>
              <a:rPr lang="el-GR" b="1" dirty="0" smtClean="0">
                <a:solidFill>
                  <a:srgbClr val="92D050"/>
                </a:solidFill>
              </a:rPr>
              <a:t>– 2900 </a:t>
            </a:r>
            <a:r>
              <a:rPr lang="el-GR" b="1" dirty="0" err="1" smtClean="0">
                <a:solidFill>
                  <a:srgbClr val="92D050"/>
                </a:solidFill>
              </a:rPr>
              <a:t>kcal</a:t>
            </a:r>
            <a:r>
              <a:rPr lang="el-GR" b="1" dirty="0" smtClean="0">
                <a:solidFill>
                  <a:srgbClr val="92D050"/>
                </a:solidFill>
              </a:rPr>
              <a:t> </a:t>
            </a:r>
            <a:r>
              <a:rPr lang="el-GR" smtClean="0"/>
              <a:t>την </a:t>
            </a:r>
            <a:r>
              <a:rPr lang="el-GR" smtClean="0"/>
              <a:t>ημέρα</a:t>
            </a:r>
          </a:p>
          <a:p>
            <a:r>
              <a:rPr lang="el-GR" smtClean="0">
                <a:solidFill>
                  <a:srgbClr val="FFFF00"/>
                </a:solidFill>
              </a:rPr>
              <a:t>Γυναίκες </a:t>
            </a:r>
            <a:r>
              <a:rPr lang="el-GR" dirty="0" smtClean="0">
                <a:solidFill>
                  <a:srgbClr val="FFFF00"/>
                </a:solidFill>
              </a:rPr>
              <a:t>ηλικίας 19-50 </a:t>
            </a:r>
            <a:r>
              <a:rPr lang="el-GR" dirty="0" smtClean="0">
                <a:solidFill>
                  <a:srgbClr val="FFFF00"/>
                </a:solidFill>
              </a:rPr>
              <a:t>ετών:  2000 </a:t>
            </a:r>
            <a:r>
              <a:rPr lang="el-GR" dirty="0" smtClean="0">
                <a:solidFill>
                  <a:srgbClr val="FFFF00"/>
                </a:solidFill>
              </a:rPr>
              <a:t>– 2150 </a:t>
            </a:r>
            <a:r>
              <a:rPr lang="el-GR" dirty="0" err="1" smtClean="0">
                <a:solidFill>
                  <a:srgbClr val="FFFF00"/>
                </a:solidFill>
              </a:rPr>
              <a:t>kcal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την ημέρα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5922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Kcal</a:t>
            </a:r>
            <a:r>
              <a:rPr lang="en-US" dirty="0" smtClean="0"/>
              <a:t> (</a:t>
            </a:r>
            <a:r>
              <a:rPr lang="el-GR" dirty="0" smtClean="0"/>
              <a:t>κιλοκάλ) = χιλιοθερμίδα </a:t>
            </a:r>
            <a:br>
              <a:rPr lang="el-GR" dirty="0" smtClean="0"/>
            </a:br>
            <a:r>
              <a:rPr lang="el-GR" sz="3100" dirty="0" smtClean="0">
                <a:sym typeface="Wingdings" pitchFamily="2" charset="2"/>
              </a:rPr>
              <a:t> μονάδα μέτρησης της ενέργειας</a:t>
            </a:r>
            <a:r>
              <a:rPr lang="el-GR" sz="3100" dirty="0" smtClean="0"/>
              <a:t> </a:t>
            </a:r>
            <a:br>
              <a:rPr lang="el-GR" sz="3100" dirty="0" smtClean="0"/>
            </a:b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3100" dirty="0" smtClean="0"/>
              <a:t>ΠΡΟΣΟΧΗ: </a:t>
            </a:r>
            <a:r>
              <a:rPr lang="el-GR" sz="2800" dirty="0" smtClean="0"/>
              <a:t>Ενέργεια δίνουν </a:t>
            </a:r>
            <a:r>
              <a:rPr lang="el-GR" sz="2800" u="sng" dirty="0" smtClean="0"/>
              <a:t>μόνο</a:t>
            </a:r>
            <a:r>
              <a:rPr lang="el-GR" sz="2800" dirty="0" smtClean="0"/>
              <a:t> τα </a:t>
            </a:r>
            <a:r>
              <a:rPr lang="el-GR" sz="2800" dirty="0"/>
              <a:t>θερμιδογόνα</a:t>
            </a:r>
            <a:r>
              <a:rPr lang="el-GR" sz="2800" dirty="0" smtClean="0"/>
              <a:t> θρεπτικά συστατικά των τροφίμων, δηλαδή:</a:t>
            </a:r>
            <a:br>
              <a:rPr lang="el-GR" sz="2800" dirty="0" smtClean="0"/>
            </a:br>
            <a:endParaRPr lang="el-GR" sz="31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924944"/>
          <a:ext cx="82296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30513" y="6237288"/>
            <a:ext cx="3482975" cy="365125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ΧΟΥΝΤΗ Ε. (ΠΕ80 ΟΙΚΟΝΟΜΙΑΣ)</a:t>
            </a:r>
            <a:endParaRPr lang="el-GR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63467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Πώς βρίσκουμε την ενέργεια των τροφίμων;</a:t>
            </a:r>
            <a:br>
              <a:rPr lang="el-GR" dirty="0" smtClean="0"/>
            </a:br>
            <a:r>
              <a:rPr lang="el-GR" sz="2700" dirty="0" smtClean="0"/>
              <a:t>Αν γνωρίζουμε τη σύστασή τους σε υδατάνθρακες, πρωτεΐνες και λιπίδια, τότε:</a:t>
            </a:r>
            <a:endParaRPr lang="en-US" sz="2700" dirty="0"/>
          </a:p>
        </p:txBody>
      </p:sp>
      <p:pic>
        <p:nvPicPr>
          <p:cNvPr id="5" name="4 - Θέση περιεχομένου" descr="5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1844824"/>
            <a:ext cx="2123406" cy="3888432"/>
          </a:xfrm>
        </p:spPr>
      </p:pic>
      <p:sp>
        <p:nvSpPr>
          <p:cNvPr id="6" name="5 - TextBox"/>
          <p:cNvSpPr txBox="1"/>
          <p:nvPr/>
        </p:nvSpPr>
        <p:spPr>
          <a:xfrm>
            <a:off x="251520" y="1881490"/>
            <a:ext cx="6336704" cy="3779758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Πρωτεΐνες: 3,2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 * </a:t>
            </a:r>
            <a:r>
              <a:rPr lang="en-US" sz="24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kcal/g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12,8 kcal</a:t>
            </a:r>
          </a:p>
          <a:p>
            <a:r>
              <a:rPr lang="el-G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Υδατάνθρακες:  4,6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 * </a:t>
            </a:r>
            <a:r>
              <a:rPr lang="en-US" sz="24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kcal/g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18,4 kcal</a:t>
            </a:r>
          </a:p>
          <a:p>
            <a:r>
              <a:rPr lang="el-G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Λιπίδια:  3,5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 * </a:t>
            </a:r>
            <a:r>
              <a:rPr lang="en-US" sz="24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kcal/g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31,5 kcal</a:t>
            </a:r>
          </a:p>
          <a:p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Αθροίζοντας τις παραπάνω θερμίδες, βρίσκουμε  τη </a:t>
            </a:r>
            <a:r>
              <a:rPr lang="el-GR" sz="24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Συνολική  Ενέργεια</a:t>
            </a:r>
            <a:r>
              <a:rPr lang="el-G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των 100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ml</a:t>
            </a:r>
            <a:r>
              <a:rPr lang="el-G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γάλακτος, δηλαδή: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l-GR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l-G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,8 + 18,4 + 31,5 = </a:t>
            </a:r>
            <a:r>
              <a:rPr lang="en-US" sz="24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62,7</a:t>
            </a:r>
            <a:r>
              <a:rPr lang="el-GR" sz="24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kcal</a:t>
            </a:r>
            <a:endParaRPr lang="en-US" sz="2400" b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creenshot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015340" cy="453650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115616" y="828001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ΣΥΓΚΡΙΣΗ ΘΕΡΜΙΔΩΝ ΤΡΟΦΙΜΩΝ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912" y="442913"/>
            <a:ext cx="5972175" cy="57944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3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675" y="442912"/>
            <a:ext cx="5962650" cy="59721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4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387" y="442912"/>
            <a:ext cx="5991225" cy="59721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7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337" y="438150"/>
            <a:ext cx="6029325" cy="5981700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592</TotalTime>
  <Words>195</Words>
  <Application>Microsoft Office PowerPoint</Application>
  <PresentationFormat>Προβολή στην οθόνη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Thatch</vt:lpstr>
      <vt:lpstr>5.2 ΠΡΟΣΛΗΨΗ &amp; ΔΑΠΑΝΗ ΕΝΕΡΓΕΙΑΣ ΣΥΓΚΡΙΣΗ ΘΕΡΜΙΔΩΝ ΤΡΟΦΙΜΩΝ</vt:lpstr>
      <vt:lpstr>ΕΝΕΡΓΕΙΑΚΟ ΙΣΟΖΥΓΙΟ</vt:lpstr>
      <vt:lpstr>Kcal (κιλοκάλ) = χιλιοθερμίδα   μονάδα μέτρησης της ενέργειας   ΠΡΟΣΟΧΗ: Ενέργεια δίνουν μόνο τα θερμιδογόνα θρεπτικά συστατικά των τροφίμων, δηλαδή: </vt:lpstr>
      <vt:lpstr>Πώς βρίσκουμε την ενέργεια των τροφίμων; Αν γνωρίζουμε τη σύστασή τους σε υδατάνθρακες, πρωτεΐνες και λιπίδια, τότε: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ΔΑΠΑΝΗ ΕΝΕΡΓΕΙΑΣ</vt:lpstr>
      <vt:lpstr>Διαφάνεια 22</vt:lpstr>
      <vt:lpstr>ΕΝΕΡΓΕΙΑ ΓΙΑ ΦΥΣΙΚΕΣ ΔΡΑΣΤΗΡΙΟΤΗΤΕΣ  Φυσικές δραστηριότητες  Δαπάνη ενέργειας (kcal ανά ώρα) </vt:lpstr>
      <vt:lpstr>ΣΥΝΟΛΙΚΕΣ ΑΝΑΓΚΕΣ ΣΕ ΕΝΕΡΓΕΙΑ  ΚΑΤΑ Μ.Ο. ΚΑΘΗΜΕΡΙΝΑ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 ΤΡΟΦΗ &amp; ΤΡΟΦΙΜΑ</dc:title>
  <dc:creator>efi chounti</dc:creator>
  <cp:lastModifiedBy>efi chounti</cp:lastModifiedBy>
  <cp:revision>41</cp:revision>
  <dcterms:created xsi:type="dcterms:W3CDTF">2016-01-10T16:54:07Z</dcterms:created>
  <dcterms:modified xsi:type="dcterms:W3CDTF">2022-01-15T10:54:59Z</dcterms:modified>
</cp:coreProperties>
</file>