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89" r:id="rId4"/>
    <p:sldMasterId id="2147483706" r:id="rId5"/>
  </p:sldMasterIdLst>
  <p:sldIdLst>
    <p:sldId id="256" r:id="rId6"/>
    <p:sldId id="257" r:id="rId7"/>
    <p:sldId id="266" r:id="rId8"/>
    <p:sldId id="265" r:id="rId9"/>
    <p:sldId id="258" r:id="rId10"/>
    <p:sldId id="260" r:id="rId11"/>
    <p:sldId id="261" r:id="rId12"/>
    <p:sldId id="273" r:id="rId13"/>
    <p:sldId id="274" r:id="rId14"/>
    <p:sldId id="275" r:id="rId15"/>
    <p:sldId id="276" r:id="rId16"/>
    <p:sldId id="280" r:id="rId17"/>
    <p:sldId id="277" r:id="rId18"/>
    <p:sldId id="281" r:id="rId19"/>
    <p:sldId id="278" r:id="rId20"/>
    <p:sldId id="263" r:id="rId21"/>
    <p:sldId id="264" r:id="rId22"/>
    <p:sldId id="268" r:id="rId23"/>
    <p:sldId id="262" r:id="rId24"/>
    <p:sldId id="267" r:id="rId25"/>
    <p:sldId id="269" r:id="rId26"/>
    <p:sldId id="270" r:id="rId27"/>
    <p:sldId id="259" r:id="rId28"/>
    <p:sldId id="271" r:id="rId29"/>
    <p:sldId id="272" r:id="rId3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33CCCC"/>
    <a:srgbClr val="2D8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00" d="100"/>
          <a:sy n="100" d="100"/>
        </p:scale>
        <p:origin x="96"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4F05C-77DC-6B82-E205-3BFAAF6C6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92510D1F-FD6E-BE02-E650-5082186C53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AD012300-CD22-FBCA-457E-3879F48000BE}"/>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5" name="Footer Placeholder 4">
            <a:extLst>
              <a:ext uri="{FF2B5EF4-FFF2-40B4-BE49-F238E27FC236}">
                <a16:creationId xmlns:a16="http://schemas.microsoft.com/office/drawing/2014/main" id="{1BF25F46-D1CB-53B9-3ED3-DB5763970AA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4C44CD8-A43C-10DC-B5BB-2433F9267FF3}"/>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1393071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C309-DD64-655D-7364-2FEB4F4F9327}"/>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D7BAFA49-9C0B-212F-BD15-91DB2FCB9C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43C05D5-3AAE-D48A-B3C0-777AB8794E03}"/>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5" name="Footer Placeholder 4">
            <a:extLst>
              <a:ext uri="{FF2B5EF4-FFF2-40B4-BE49-F238E27FC236}">
                <a16:creationId xmlns:a16="http://schemas.microsoft.com/office/drawing/2014/main" id="{5E256658-82DA-D9E0-E0D3-CB17BF8E9EF1}"/>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FA267CB-DA25-7A17-EA7E-CC6B08AC091D}"/>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343036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1AE3B4-E38A-0DF4-A1A1-74CDB5CFC7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9F6BEEEF-0E6B-6071-B894-2F41BDB83F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C456005-E410-87F8-CB2B-D740556D4572}"/>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5" name="Footer Placeholder 4">
            <a:extLst>
              <a:ext uri="{FF2B5EF4-FFF2-40B4-BE49-F238E27FC236}">
                <a16:creationId xmlns:a16="http://schemas.microsoft.com/office/drawing/2014/main" id="{ACFAC604-763D-4C51-E6D3-9005AEEB15A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18F94ED-B2AE-B283-180D-814BDD2A23A7}"/>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4013690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60594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Στυλ κύριου τίτλου</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69844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20988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6479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l-GR"/>
              <a:t>Στυλ κύριου τίτλου</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854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5933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8304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Στυλ κύριου τίτλου</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2716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6680-73EC-CBB7-A5CD-CAF00EA5673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7E68F6F0-BC31-7F0F-DD5A-7016035A29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D8B6DC11-9A62-3CB4-B418-95F7819B4312}"/>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5" name="Footer Placeholder 4">
            <a:extLst>
              <a:ext uri="{FF2B5EF4-FFF2-40B4-BE49-F238E27FC236}">
                <a16:creationId xmlns:a16="http://schemas.microsoft.com/office/drawing/2014/main" id="{A4A7EA15-8ADA-3A53-45BF-0C0D1370CD3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50C6FD1-9C2C-4C52-D964-68EAE183F48D}"/>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112243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26370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Στυλ κύριου τίτλου</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567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Στυλ κύριου τίτλου</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48309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Στυλ κύριου τίτλου</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0943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57903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461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29819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062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8370B84D-A496-444D-9F87-100EA4AE3DA5}" type="datetime1">
              <a:rPr lang="en-US" smtClean="0"/>
              <a:t>5/8/2026</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0764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2FF3FB7-13AA-4FB6-BAFC-22EA1738C629}" type="datetime1">
              <a:rPr lang="en-US" smtClean="0"/>
              <a:t>5/8/2026</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847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D06D-7159-1E71-D452-9C51D5AF0F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2BB31A47-AD6A-A755-484A-812F615EAF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0E903-655F-110E-A087-FB8468904F4F}"/>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5" name="Footer Placeholder 4">
            <a:extLst>
              <a:ext uri="{FF2B5EF4-FFF2-40B4-BE49-F238E27FC236}">
                <a16:creationId xmlns:a16="http://schemas.microsoft.com/office/drawing/2014/main" id="{9799BC37-3A6B-FCCE-6F28-A19D4635AD6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4804F16-9A56-E671-3AAE-7112C094B0E3}"/>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869668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E3500526-0B32-4248-88CC-C0001458C3BD}" type="datetime1">
              <a:rPr lang="en-US" smtClean="0"/>
              <a:t>5/8/2026</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9048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37CD0A8E-D1E0-4CC2-A7CA-0B936E95F157}" type="datetime1">
              <a:rPr lang="en-US" smtClean="0"/>
              <a:t>5/8/2026</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4183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00FE008C-D803-4A96-88E5-F935803909E9}" type="datetime1">
              <a:rPr lang="en-US" smtClean="0"/>
              <a:t>5/8/2026</a:t>
            </a:fld>
            <a:endParaRPr lang="en-US" dirty="0"/>
          </a:p>
        </p:txBody>
      </p:sp>
      <p:sp>
        <p:nvSpPr>
          <p:cNvPr id="8" name="Θέση υποσέλιδου 7"/>
          <p:cNvSpPr>
            <a:spLocks noGrp="1"/>
          </p:cNvSpPr>
          <p:nvPr>
            <p:ph type="ftr" sz="quarter" idx="11"/>
          </p:nvPr>
        </p:nvSpPr>
        <p:spPr/>
        <p:txBody>
          <a:bodyPr/>
          <a:lstStyle/>
          <a:p>
            <a:endParaRPr lang="en-US" dirty="0"/>
          </a:p>
        </p:txBody>
      </p:sp>
      <p:sp>
        <p:nvSpPr>
          <p:cNvPr id="9" name="Θέση αριθμού διαφάνειας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4029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589BC767-30F0-4AED-9998-288444EC20E8}" type="datetime1">
              <a:rPr lang="en-US" smtClean="0"/>
              <a:t>5/8/2026</a:t>
            </a:fld>
            <a:endParaRPr lang="en-US" dirty="0"/>
          </a:p>
        </p:txBody>
      </p:sp>
      <p:sp>
        <p:nvSpPr>
          <p:cNvPr id="4" name="Θέση υποσέλιδου 3"/>
          <p:cNvSpPr>
            <a:spLocks noGrp="1"/>
          </p:cNvSpPr>
          <p:nvPr>
            <p:ph type="ftr" sz="quarter" idx="11"/>
          </p:nvPr>
        </p:nvSpPr>
        <p:spPr/>
        <p:txBody>
          <a:bodyPr/>
          <a:lstStyle/>
          <a:p>
            <a:endParaRPr lang="en-US" dirty="0"/>
          </a:p>
        </p:txBody>
      </p:sp>
      <p:sp>
        <p:nvSpPr>
          <p:cNvPr id="5" name="Θέση αριθμού διαφάνειας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3690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1177121-E5B7-45B5-9656-A8322FDF6C56}" type="datetime1">
              <a:rPr lang="en-US" smtClean="0"/>
              <a:t>5/8/2026</a:t>
            </a:fld>
            <a:endParaRPr lang="en-US" dirty="0"/>
          </a:p>
        </p:txBody>
      </p:sp>
      <p:sp>
        <p:nvSpPr>
          <p:cNvPr id="3" name="Θέση υποσέλιδου 2"/>
          <p:cNvSpPr>
            <a:spLocks noGrp="1"/>
          </p:cNvSpPr>
          <p:nvPr>
            <p:ph type="ftr" sz="quarter" idx="11"/>
          </p:nvPr>
        </p:nvSpPr>
        <p:spPr/>
        <p:txBody>
          <a:bodyPr/>
          <a:lstStyle/>
          <a:p>
            <a:endParaRPr lang="en-US" dirty="0"/>
          </a:p>
        </p:txBody>
      </p:sp>
      <p:sp>
        <p:nvSpPr>
          <p:cNvPr id="4" name="Θέση αριθμού διαφάνειας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8989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F0B53998-D409-4E64-A71A-7DF51372A84B}" type="datetime1">
              <a:rPr lang="en-US" smtClean="0"/>
              <a:t>5/8/2026</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3048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60CBDCAC-6814-48EC-96CE-D6D0CD211E08}" type="datetime1">
              <a:rPr lang="en-US" smtClean="0"/>
              <a:t>5/8/2026</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6758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CE4E480-6093-4FE8-9513-ECDCA36DE366}" type="datetime1">
              <a:rPr lang="en-US" smtClean="0"/>
              <a:t>5/8/2026</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8698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4274769-0068-4945-95C1-F9B83F1A7977}" type="datetime1">
              <a:rPr lang="en-US" smtClean="0"/>
              <a:t>5/8/2026</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1826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l-GR"/>
              <a:t>Στυλ κύριου τίτλου</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1741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497B-8951-31A9-99CB-045508AA2D68}"/>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9531C0AC-9151-7E44-3614-EC02AD644F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1B501F7-DA22-DAB3-6E03-14D6C607CF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DDD5765A-6079-18D5-6BC4-BCB86AEE320E}"/>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6" name="Footer Placeholder 5">
            <a:extLst>
              <a:ext uri="{FF2B5EF4-FFF2-40B4-BE49-F238E27FC236}">
                <a16:creationId xmlns:a16="http://schemas.microsoft.com/office/drawing/2014/main" id="{1ECEAE89-3E6F-4987-5D01-FAF4039599D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7ABDFDD-BCFF-254D-FCF9-BAC4CC9FC429}"/>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2691507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1369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10759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11502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4232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3439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30367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Στυλ κύριου τίτλου</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2A54C80-263E-416B-A8E0-580EDEADCBDC}" type="datetimeFigureOut">
              <a:rPr lang="en-US" dirty="0"/>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269881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72651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Στυλ κύριου τίτλου</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5449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Στυλ κύριου τίτλου</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7357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ADDD-CB8D-D536-3ADC-FD83A726623F}"/>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8B3940C5-0DB7-2E88-B91F-7735B0A4A5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7800EA-DFA8-9D98-9254-3C44DDF3C8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9B4764AE-0A07-3093-57AA-DD2E071B42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1587EA-E129-38AB-1A0A-679465AA4E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8397B76-91D0-6EC1-444B-93FA2D41EFF2}"/>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8" name="Footer Placeholder 7">
            <a:extLst>
              <a:ext uri="{FF2B5EF4-FFF2-40B4-BE49-F238E27FC236}">
                <a16:creationId xmlns:a16="http://schemas.microsoft.com/office/drawing/2014/main" id="{F3E5AB50-B488-C4EE-BEB7-EF66C81B7740}"/>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7508A8BE-73C0-9E46-459F-9470E26C3A90}"/>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3455806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Στυλ κύριου τίτλου</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4892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Στυλ κύριου τίτλου</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17855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Στυλ κύριου τίτλου</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076596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10056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8853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Στρογγύλεμα διαγώνιας γωνίας του ορθογωνίου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Τίτλος 7"/>
          <p:cNvSpPr>
            <a:spLocks noGrp="1"/>
          </p:cNvSpPr>
          <p:nvPr>
            <p:ph type="ctrTitle"/>
          </p:nvPr>
        </p:nvSpPr>
        <p:spPr>
          <a:xfrm>
            <a:off x="618979" y="381001"/>
            <a:ext cx="10972800" cy="2209800"/>
          </a:xfrm>
        </p:spPr>
        <p:txBody>
          <a:bodyPr lIns="45720" rIns="228600" anchor="b">
            <a:normAutofit/>
          </a:bodyPr>
          <a:lstStyle>
            <a:lvl1pPr marL="0" algn="r">
              <a:defRPr sz="4800"/>
            </a:lvl1pPr>
            <a:extLst/>
          </a:lstStyle>
          <a:p>
            <a:r>
              <a:rPr kumimoji="0" lang="el-GR"/>
              <a:t>Στυλ κύριου τίτλου</a:t>
            </a:r>
            <a:endParaRPr kumimoji="0" lang="en-US"/>
          </a:p>
        </p:txBody>
      </p:sp>
      <p:sp>
        <p:nvSpPr>
          <p:cNvPr id="9" name="Υπότιτλος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a:t>Στυλ κύριου υπότιτλου</a:t>
            </a:r>
            <a:endParaRPr kumimoji="0" lang="en-US"/>
          </a:p>
        </p:txBody>
      </p:sp>
      <p:sp>
        <p:nvSpPr>
          <p:cNvPr id="10" name="Θέση ημερομηνίας 9"/>
          <p:cNvSpPr>
            <a:spLocks noGrp="1"/>
          </p:cNvSpPr>
          <p:nvPr>
            <p:ph type="dt" sz="half" idx="10"/>
          </p:nvPr>
        </p:nvSpPr>
        <p:spPr>
          <a:xfrm>
            <a:off x="7416800" y="6509004"/>
            <a:ext cx="4003040" cy="274320"/>
          </a:xfrm>
        </p:spPr>
        <p:txBody>
          <a:bodyPr vert="horz" rtlCol="0"/>
          <a:lstStyle/>
          <a:p>
            <a:fld id="{5BCAD085-E8A6-8845-BD4E-CB4CCA059FC4}" type="datetimeFigureOut">
              <a:rPr lang="en-US" smtClean="0"/>
              <a:t>5/8/2026</a:t>
            </a:fld>
            <a:endParaRPr lang="en-US"/>
          </a:p>
        </p:txBody>
      </p:sp>
      <p:sp>
        <p:nvSpPr>
          <p:cNvPr id="11" name="Θέση αριθμού διαφάνειας 10"/>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C1FF6DA9-008F-8B48-92A6-B652298478BF}" type="slidenum">
              <a:rPr lang="en-US" smtClean="0"/>
              <a:t>‹#›</a:t>
            </a:fld>
            <a:endParaRPr lang="en-US"/>
          </a:p>
        </p:txBody>
      </p:sp>
      <p:sp>
        <p:nvSpPr>
          <p:cNvPr id="12" name="Θέση υποσέλιδου 11"/>
          <p:cNvSpPr>
            <a:spLocks noGrp="1"/>
          </p:cNvSpPr>
          <p:nvPr>
            <p:ph type="ftr" sz="quarter" idx="12"/>
          </p:nvPr>
        </p:nvSpPr>
        <p:spPr>
          <a:xfrm>
            <a:off x="2133600" y="6509004"/>
            <a:ext cx="5209952" cy="274320"/>
          </a:xfrm>
        </p:spPr>
        <p:txBody>
          <a:bodyPr vert="horz" rtlCol="0"/>
          <a:lstStyle/>
          <a:p>
            <a:endParaRPr lang="en-US"/>
          </a:p>
        </p:txBody>
      </p:sp>
    </p:spTree>
    <p:extLst>
      <p:ext uri="{BB962C8B-B14F-4D97-AF65-F5344CB8AC3E}">
        <p14:creationId xmlns:p14="http://schemas.microsoft.com/office/powerpoint/2010/main" val="2863036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7" name="Ορθογώνιο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3" name="Θέση περιεχομένου 2"/>
          <p:cNvSpPr>
            <a:spLocks noGrp="1"/>
          </p:cNvSpPr>
          <p:nvPr>
            <p:ph idx="1"/>
          </p:nvPr>
        </p:nvSpPr>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ημερομηνίας 3"/>
          <p:cNvSpPr>
            <a:spLocks noGrp="1"/>
          </p:cNvSpPr>
          <p:nvPr>
            <p:ph type="dt" sz="half" idx="10"/>
          </p:nvPr>
        </p:nvSpPr>
        <p:spPr/>
        <p:txBody>
          <a:bodyPr/>
          <a:lstStyle/>
          <a:p>
            <a:fld id="{5BCAD085-E8A6-8845-BD4E-CB4CCA059FC4}" type="datetimeFigureOut">
              <a:rPr lang="en-US" smtClean="0"/>
              <a:t>5/8/2026</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79704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7" name="Ορθογώνιο 6"/>
          <p:cNvSpPr/>
          <p:nvPr/>
        </p:nvSpPr>
        <p:spPr>
          <a:xfrm>
            <a:off x="1333504" y="3267456"/>
            <a:ext cx="98755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Τίτλος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kumimoji="0" lang="el-GR"/>
              <a:t>Στυλ κύριου τίτλου</a:t>
            </a:r>
            <a:endParaRPr kumimoji="0" lang="en-US"/>
          </a:p>
        </p:txBody>
      </p:sp>
      <p:sp>
        <p:nvSpPr>
          <p:cNvPr id="3" name="Θέση κειμένου 2"/>
          <p:cNvSpPr>
            <a:spLocks noGrp="1"/>
          </p:cNvSpPr>
          <p:nvPr>
            <p:ph type="body" idx="1"/>
          </p:nvPr>
        </p:nvSpPr>
        <p:spPr>
          <a:xfrm>
            <a:off x="963084" y="3287713"/>
            <a:ext cx="103632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a:t>Στυλ υποδείγματος κειμένου</a:t>
            </a:r>
          </a:p>
        </p:txBody>
      </p:sp>
      <p:sp>
        <p:nvSpPr>
          <p:cNvPr id="8" name="Θέση ημερομηνίας 7"/>
          <p:cNvSpPr>
            <a:spLocks noGrp="1"/>
          </p:cNvSpPr>
          <p:nvPr>
            <p:ph type="dt" sz="half" idx="10"/>
          </p:nvPr>
        </p:nvSpPr>
        <p:spPr>
          <a:xfrm>
            <a:off x="7416800" y="6513670"/>
            <a:ext cx="4003040" cy="274320"/>
          </a:xfrm>
        </p:spPr>
        <p:txBody>
          <a:bodyPr vert="horz" rtlCol="0"/>
          <a:lstStyle/>
          <a:p>
            <a:fld id="{5BCAD085-E8A6-8845-BD4E-CB4CCA059FC4}" type="datetimeFigureOut">
              <a:rPr lang="en-US" smtClean="0"/>
              <a:t>5/8/2026</a:t>
            </a:fld>
            <a:endParaRPr lang="en-US"/>
          </a:p>
        </p:txBody>
      </p:sp>
      <p:sp>
        <p:nvSpPr>
          <p:cNvPr id="9" name="Θέση αριθμού διαφάνειας 8"/>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C1FF6DA9-008F-8B48-92A6-B652298478BF}" type="slidenum">
              <a:rPr lang="en-US" smtClean="0"/>
              <a:t>‹#›</a:t>
            </a:fld>
            <a:endParaRPr lang="en-US"/>
          </a:p>
        </p:txBody>
      </p:sp>
      <p:sp>
        <p:nvSpPr>
          <p:cNvPr id="10" name="Θέση υποσέλιδου 9"/>
          <p:cNvSpPr>
            <a:spLocks noGrp="1"/>
          </p:cNvSpPr>
          <p:nvPr>
            <p:ph type="ftr" sz="quarter" idx="12"/>
          </p:nvPr>
        </p:nvSpPr>
        <p:spPr>
          <a:xfrm>
            <a:off x="2133600" y="6513670"/>
            <a:ext cx="5209952" cy="274320"/>
          </a:xfrm>
        </p:spPr>
        <p:txBody>
          <a:bodyPr vert="horz" rtlCol="0"/>
          <a:lstStyle/>
          <a:p>
            <a:endParaRPr lang="en-US"/>
          </a:p>
        </p:txBody>
      </p:sp>
    </p:spTree>
    <p:extLst>
      <p:ext uri="{BB962C8B-B14F-4D97-AF65-F5344CB8AC3E}">
        <p14:creationId xmlns:p14="http://schemas.microsoft.com/office/powerpoint/2010/main" val="1851611687"/>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3" name="Θέση περιεχομένου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περιεχομένου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Θέση ημερομηνίας 4"/>
          <p:cNvSpPr>
            <a:spLocks noGrp="1"/>
          </p:cNvSpPr>
          <p:nvPr>
            <p:ph type="dt" sz="half" idx="10"/>
          </p:nvPr>
        </p:nvSpPr>
        <p:spPr/>
        <p:txBody>
          <a:bodyPr/>
          <a:lstStyle/>
          <a:p>
            <a:fld id="{5BCAD085-E8A6-8845-BD4E-CB4CCA059FC4}" type="datetimeFigureOut">
              <a:rPr lang="en-US" smtClean="0"/>
              <a:t>5/8/2026</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a:xfrm>
            <a:off x="11521440" y="6514568"/>
            <a:ext cx="619051" cy="274320"/>
          </a:xfrm>
        </p:spPr>
        <p:txBody>
          <a:bodyPr/>
          <a:lstStyle/>
          <a:p>
            <a:fld id="{C1FF6DA9-008F-8B48-92A6-B652298478BF}" type="slidenum">
              <a:rPr lang="en-US" smtClean="0"/>
              <a:t>‹#›</a:t>
            </a:fld>
            <a:endParaRPr lang="en-US"/>
          </a:p>
        </p:txBody>
      </p:sp>
      <p:sp>
        <p:nvSpPr>
          <p:cNvPr id="10" name="Ορθογώνιο 9"/>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40271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Ορθογώνιο 9"/>
          <p:cNvSpPr/>
          <p:nvPr/>
        </p:nvSpPr>
        <p:spPr>
          <a:xfrm>
            <a:off x="822325"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sz="1800"/>
          </a:p>
        </p:txBody>
      </p:sp>
      <p:sp>
        <p:nvSpPr>
          <p:cNvPr id="11" name="Ορθογώνιο 10"/>
          <p:cNvSpPr/>
          <p:nvPr/>
        </p:nvSpPr>
        <p:spPr>
          <a:xfrm>
            <a:off x="6400800"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sz="1800"/>
          </a:p>
        </p:txBody>
      </p:sp>
      <p:sp>
        <p:nvSpPr>
          <p:cNvPr id="2" name="Τίτλος 1"/>
          <p:cNvSpPr>
            <a:spLocks noGrp="1"/>
          </p:cNvSpPr>
          <p:nvPr>
            <p:ph type="title"/>
          </p:nvPr>
        </p:nvSpPr>
        <p:spPr>
          <a:xfrm>
            <a:off x="609600" y="251948"/>
            <a:ext cx="10972800" cy="1143000"/>
          </a:xfrm>
        </p:spPr>
        <p:txBody>
          <a:bodyPr anchor="b"/>
          <a:lstStyle>
            <a:lvl1pPr>
              <a:defRPr/>
            </a:lvl1pPr>
            <a:extLst/>
          </a:lstStyle>
          <a:p>
            <a:r>
              <a:rPr kumimoji="0" lang="el-GR"/>
              <a:t>Στυλ κύριου τίτλου</a:t>
            </a:r>
            <a:endParaRPr kumimoji="0" lang="en-US"/>
          </a:p>
        </p:txBody>
      </p:sp>
      <p:sp>
        <p:nvSpPr>
          <p:cNvPr id="3" name="Θέση κειμένου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Στυλ υποδείγματος κειμένου</a:t>
            </a:r>
          </a:p>
        </p:txBody>
      </p:sp>
      <p:sp>
        <p:nvSpPr>
          <p:cNvPr id="4" name="Θέση κειμένου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Στυλ υποδείγματος κειμένου</a:t>
            </a:r>
          </a:p>
        </p:txBody>
      </p:sp>
      <p:sp>
        <p:nvSpPr>
          <p:cNvPr id="5" name="Θέση περιεχομένου 4"/>
          <p:cNvSpPr>
            <a:spLocks noGrp="1"/>
          </p:cNvSpPr>
          <p:nvPr>
            <p:ph sz="quarter" idx="2"/>
          </p:nvPr>
        </p:nvSpPr>
        <p:spPr>
          <a:xfrm>
            <a:off x="609600" y="2362201"/>
            <a:ext cx="5386917"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Θέση περιεχομένου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Θέση ημερομηνίας 6"/>
          <p:cNvSpPr>
            <a:spLocks noGrp="1"/>
          </p:cNvSpPr>
          <p:nvPr>
            <p:ph type="dt" sz="half" idx="10"/>
          </p:nvPr>
        </p:nvSpPr>
        <p:spPr/>
        <p:txBody>
          <a:bodyPr/>
          <a:lstStyle/>
          <a:p>
            <a:fld id="{5BCAD085-E8A6-8845-BD4E-CB4CCA059FC4}" type="datetimeFigureOut">
              <a:rPr lang="en-US" smtClean="0"/>
              <a:t>5/8/2026</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a:xfrm>
            <a:off x="11521440" y="6514568"/>
            <a:ext cx="619051" cy="274320"/>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1568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E8E9-EA62-96D9-E232-46FD96B01E39}"/>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E1A15EB6-8490-945E-773E-5FB8C2D26223}"/>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4" name="Footer Placeholder 3">
            <a:extLst>
              <a:ext uri="{FF2B5EF4-FFF2-40B4-BE49-F238E27FC236}">
                <a16:creationId xmlns:a16="http://schemas.microsoft.com/office/drawing/2014/main" id="{05DD11D1-63EB-07F6-00D1-A77AF471BFF1}"/>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D6C947C5-8675-C5AA-F865-319C524CCF54}"/>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37959358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53218"/>
            <a:ext cx="10972800" cy="1143000"/>
          </a:xfrm>
        </p:spPr>
        <p:txBody>
          <a:bodyPr/>
          <a:lstStyle/>
          <a:p>
            <a:r>
              <a:rPr kumimoji="0" lang="el-GR"/>
              <a:t>Στυλ κύριου τίτλου</a:t>
            </a:r>
            <a:endParaRPr kumimoji="0" lang="en-US"/>
          </a:p>
        </p:txBody>
      </p:sp>
      <p:sp>
        <p:nvSpPr>
          <p:cNvPr id="3" name="Θέση ημερομηνίας 2"/>
          <p:cNvSpPr>
            <a:spLocks noGrp="1"/>
          </p:cNvSpPr>
          <p:nvPr>
            <p:ph type="dt" sz="half" idx="10"/>
          </p:nvPr>
        </p:nvSpPr>
        <p:spPr/>
        <p:txBody>
          <a:bodyPr/>
          <a:lstStyle/>
          <a:p>
            <a:fld id="{5BCAD085-E8A6-8845-BD4E-CB4CCA059FC4}" type="datetimeFigureOut">
              <a:rPr lang="en-US" smtClean="0"/>
              <a:t>5/8/2026</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C1FF6DA9-008F-8B48-92A6-B652298478BF}" type="slidenum">
              <a:rPr lang="en-US" smtClean="0"/>
              <a:t>‹#›</a:t>
            </a:fld>
            <a:endParaRPr lang="en-US"/>
          </a:p>
        </p:txBody>
      </p:sp>
      <p:sp>
        <p:nvSpPr>
          <p:cNvPr id="7" name="Ορθογώνιο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036041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5BCAD085-E8A6-8845-BD4E-CB4CCA059FC4}" type="datetimeFigureOut">
              <a:rPr lang="en-US" smtClean="0"/>
              <a:t>5/8/2026</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493466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2"/>
      </p:bgRef>
    </p:bg>
    <p:spTree>
      <p:nvGrpSpPr>
        <p:cNvPr id="1" name=""/>
        <p:cNvGrpSpPr/>
        <p:nvPr/>
      </p:nvGrpSpPr>
      <p:grpSpPr>
        <a:xfrm>
          <a:off x="0" y="0"/>
          <a:ext cx="0" cy="0"/>
          <a:chOff x="0" y="0"/>
          <a:chExt cx="0" cy="0"/>
        </a:xfrm>
      </p:grpSpPr>
      <p:sp>
        <p:nvSpPr>
          <p:cNvPr id="8" name="Ορθογώνιο 7"/>
          <p:cNvSpPr/>
          <p:nvPr/>
        </p:nvSpPr>
        <p:spPr>
          <a:xfrm>
            <a:off x="6743403" y="105765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Τίτλος 1"/>
          <p:cNvSpPr>
            <a:spLocks noGrp="1"/>
          </p:cNvSpPr>
          <p:nvPr>
            <p:ph type="title"/>
          </p:nvPr>
        </p:nvSpPr>
        <p:spPr>
          <a:xfrm>
            <a:off x="6617515" y="304800"/>
            <a:ext cx="5242560" cy="762000"/>
          </a:xfrm>
        </p:spPr>
        <p:txBody>
          <a:bodyPr anchor="b"/>
          <a:lstStyle>
            <a:lvl1pPr marL="0" algn="r">
              <a:buNone/>
              <a:defRPr sz="2000" b="1"/>
            </a:lvl1pPr>
            <a:extLst/>
          </a:lstStyle>
          <a:p>
            <a:r>
              <a:rPr kumimoji="0" lang="el-GR"/>
              <a:t>Στυλ κύριου τίτλου</a:t>
            </a:r>
            <a:endParaRPr kumimoji="0" lang="en-US"/>
          </a:p>
        </p:txBody>
      </p:sp>
      <p:sp>
        <p:nvSpPr>
          <p:cNvPr id="3" name="Θέση κειμένου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l-GR"/>
              <a:t>Στυλ υποδείγματος κειμένου</a:t>
            </a:r>
          </a:p>
        </p:txBody>
      </p:sp>
      <p:sp>
        <p:nvSpPr>
          <p:cNvPr id="4" name="Θέση περιεχομένου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9" name="Θέση ημερομηνίας 8"/>
          <p:cNvSpPr>
            <a:spLocks noGrp="1"/>
          </p:cNvSpPr>
          <p:nvPr>
            <p:ph type="dt" sz="half" idx="10"/>
          </p:nvPr>
        </p:nvSpPr>
        <p:spPr>
          <a:xfrm>
            <a:off x="7416800" y="6513670"/>
            <a:ext cx="4003040" cy="274320"/>
          </a:xfrm>
        </p:spPr>
        <p:txBody>
          <a:bodyPr vert="horz" rtlCol="0"/>
          <a:lstStyle/>
          <a:p>
            <a:fld id="{5BCAD085-E8A6-8845-BD4E-CB4CCA059FC4}" type="datetimeFigureOut">
              <a:rPr lang="en-US" smtClean="0"/>
              <a:t>5/8/2026</a:t>
            </a:fld>
            <a:endParaRPr lang="en-US"/>
          </a:p>
        </p:txBody>
      </p:sp>
      <p:sp>
        <p:nvSpPr>
          <p:cNvPr id="10" name="Θέση αριθμού διαφάνειας 9"/>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C1FF6DA9-008F-8B48-92A6-B652298478BF}" type="slidenum">
              <a:rPr lang="en-US" smtClean="0"/>
              <a:t>‹#›</a:t>
            </a:fld>
            <a:endParaRPr lang="en-US"/>
          </a:p>
        </p:txBody>
      </p:sp>
      <p:sp>
        <p:nvSpPr>
          <p:cNvPr id="11" name="Θέση υποσέλιδου 10"/>
          <p:cNvSpPr>
            <a:spLocks noGrp="1"/>
          </p:cNvSpPr>
          <p:nvPr>
            <p:ph type="ftr" sz="quarter" idx="12"/>
          </p:nvPr>
        </p:nvSpPr>
        <p:spPr>
          <a:xfrm>
            <a:off x="2133600" y="6513670"/>
            <a:ext cx="5209952" cy="274320"/>
          </a:xfrm>
        </p:spPr>
        <p:txBody>
          <a:bodyPr vert="horz" rtlCol="0"/>
          <a:lstStyle/>
          <a:p>
            <a:endParaRPr lang="en-US"/>
          </a:p>
        </p:txBody>
      </p:sp>
    </p:spTree>
    <p:extLst>
      <p:ext uri="{BB962C8B-B14F-4D97-AF65-F5344CB8AC3E}">
        <p14:creationId xmlns:p14="http://schemas.microsoft.com/office/powerpoint/2010/main" val="580954165"/>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053924" y="4724400"/>
            <a:ext cx="7315200" cy="664536"/>
          </a:xfrm>
        </p:spPr>
        <p:txBody>
          <a:bodyPr anchor="b"/>
          <a:lstStyle>
            <a:lvl1pPr marL="0" algn="r">
              <a:buNone/>
              <a:defRPr sz="2000" b="1"/>
            </a:lvl1pPr>
            <a:extLst/>
          </a:lstStyle>
          <a:p>
            <a:r>
              <a:rPr kumimoji="0" lang="el-GR"/>
              <a:t>Στυλ κύριου τίτλου</a:t>
            </a:r>
            <a:endParaRPr kumimoji="0" lang="en-US"/>
          </a:p>
        </p:txBody>
      </p:sp>
      <p:sp>
        <p:nvSpPr>
          <p:cNvPr id="4" name="Θέση κειμένου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l-GR"/>
              <a:t>Στυλ υποδείγματος κειμένου</a:t>
            </a:r>
          </a:p>
        </p:txBody>
      </p:sp>
      <p:sp>
        <p:nvSpPr>
          <p:cNvPr id="13" name="Θέση εικόνας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extLst/>
          </a:lstStyle>
          <a:p>
            <a:pPr marL="0" algn="l" rtl="0" eaLnBrk="1" latinLnBrk="0" hangingPunct="1"/>
            <a:r>
              <a:rPr kumimoji="0" lang="el-GR">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8" name="Θέση ημερομηνίας 7"/>
          <p:cNvSpPr>
            <a:spLocks noGrp="1"/>
          </p:cNvSpPr>
          <p:nvPr>
            <p:ph type="dt" sz="half" idx="10"/>
          </p:nvPr>
        </p:nvSpPr>
        <p:spPr>
          <a:xfrm>
            <a:off x="7416800" y="6509004"/>
            <a:ext cx="4003040" cy="274320"/>
          </a:xfrm>
        </p:spPr>
        <p:txBody>
          <a:bodyPr vert="horz" rtlCol="0"/>
          <a:lstStyle/>
          <a:p>
            <a:fld id="{5BCAD085-E8A6-8845-BD4E-CB4CCA059FC4}" type="datetimeFigureOut">
              <a:rPr lang="en-US" smtClean="0"/>
              <a:t>5/8/2026</a:t>
            </a:fld>
            <a:endParaRPr lang="en-US"/>
          </a:p>
        </p:txBody>
      </p:sp>
      <p:sp>
        <p:nvSpPr>
          <p:cNvPr id="9" name="Θέση αριθμού διαφάνειας 8"/>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C1FF6DA9-008F-8B48-92A6-B652298478BF}" type="slidenum">
              <a:rPr lang="en-US" smtClean="0"/>
              <a:t>‹#›</a:t>
            </a:fld>
            <a:endParaRPr lang="en-US"/>
          </a:p>
        </p:txBody>
      </p:sp>
      <p:sp>
        <p:nvSpPr>
          <p:cNvPr id="10" name="Θέση υποσέλιδου 9"/>
          <p:cNvSpPr>
            <a:spLocks noGrp="1"/>
          </p:cNvSpPr>
          <p:nvPr>
            <p:ph type="ftr" sz="quarter" idx="12"/>
          </p:nvPr>
        </p:nvSpPr>
        <p:spPr>
          <a:xfrm>
            <a:off x="2133600" y="6509004"/>
            <a:ext cx="5209952" cy="274320"/>
          </a:xfrm>
        </p:spPr>
        <p:txBody>
          <a:bodyPr vert="horz" rtlCol="0"/>
          <a:lstStyle/>
          <a:p>
            <a:endParaRPr lang="en-US"/>
          </a:p>
        </p:txBody>
      </p:sp>
    </p:spTree>
    <p:extLst>
      <p:ext uri="{BB962C8B-B14F-4D97-AF65-F5344CB8AC3E}">
        <p14:creationId xmlns:p14="http://schemas.microsoft.com/office/powerpoint/2010/main" val="585035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ημερομηνίας 3"/>
          <p:cNvSpPr>
            <a:spLocks noGrp="1"/>
          </p:cNvSpPr>
          <p:nvPr>
            <p:ph type="dt" sz="half" idx="10"/>
          </p:nvPr>
        </p:nvSpPr>
        <p:spPr/>
        <p:txBody>
          <a:bodyPr/>
          <a:lstStyle/>
          <a:p>
            <a:fld id="{5BCAD085-E8A6-8845-BD4E-CB4CCA059FC4}" type="datetimeFigureOut">
              <a:rPr lang="en-US" smtClean="0"/>
              <a:t>5/8/2026</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27708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lvl1pPr algn="l">
              <a:defRPr/>
            </a:lvl1pPr>
            <a:extLst/>
          </a:lstStyle>
          <a:p>
            <a:r>
              <a:rPr kumimoji="0" lang="el-GR"/>
              <a:t>Στυλ κύριου τίτλου</a:t>
            </a:r>
            <a:endParaRPr kumimoji="0" lang="en-US"/>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ημερομηνίας 3"/>
          <p:cNvSpPr>
            <a:spLocks noGrp="1"/>
          </p:cNvSpPr>
          <p:nvPr>
            <p:ph type="dt" sz="half" idx="10"/>
          </p:nvPr>
        </p:nvSpPr>
        <p:spPr/>
        <p:txBody>
          <a:bodyPr/>
          <a:lstStyle/>
          <a:p>
            <a:fld id="{5BCAD085-E8A6-8845-BD4E-CB4CCA059FC4}" type="datetimeFigureOut">
              <a:rPr lang="en-US" smtClean="0"/>
              <a:t>5/8/2026</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6343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9F5A3B-8B41-3650-2B15-E84BF53BB0D9}"/>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3" name="Footer Placeholder 2">
            <a:extLst>
              <a:ext uri="{FF2B5EF4-FFF2-40B4-BE49-F238E27FC236}">
                <a16:creationId xmlns:a16="http://schemas.microsoft.com/office/drawing/2014/main" id="{F050B8D6-FD00-9D16-6284-BA85BB3EBCA6}"/>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165725AF-E741-5D66-9B25-ED1ADE79C66C}"/>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1150163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6B2E4-CFBF-1E4A-DC98-1A52F56EB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EECE8F54-CC4C-EBAC-F7B0-C47E06EEAE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1E16FB90-FF8E-46AF-E715-B4AB2CAD9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9057A-E105-581A-492C-557570A936C8}"/>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6" name="Footer Placeholder 5">
            <a:extLst>
              <a:ext uri="{FF2B5EF4-FFF2-40B4-BE49-F238E27FC236}">
                <a16:creationId xmlns:a16="http://schemas.microsoft.com/office/drawing/2014/main" id="{CFEE08F0-3208-BE59-CE1F-7D0AE01CE64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7433DCC2-7876-9694-F793-D1E0693E7250}"/>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1019562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7646E-A1AB-EA13-C20B-8214EFD50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BC14C612-DC44-F2D8-C83A-359C64CAD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22A74401-8E60-E584-FDAB-8CF9BA741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26BF2-D54D-076B-8C09-9D0E61DE2957}"/>
              </a:ext>
            </a:extLst>
          </p:cNvPr>
          <p:cNvSpPr>
            <a:spLocks noGrp="1"/>
          </p:cNvSpPr>
          <p:nvPr>
            <p:ph type="dt" sz="half" idx="10"/>
          </p:nvPr>
        </p:nvSpPr>
        <p:spPr/>
        <p:txBody>
          <a:bodyPr/>
          <a:lstStyle/>
          <a:p>
            <a:fld id="{6158C510-5D4C-4C00-B3EC-90BE3A35FA07}" type="datetimeFigureOut">
              <a:rPr lang="el-GR" smtClean="0"/>
              <a:t>8/5/2026</a:t>
            </a:fld>
            <a:endParaRPr lang="el-GR"/>
          </a:p>
        </p:txBody>
      </p:sp>
      <p:sp>
        <p:nvSpPr>
          <p:cNvPr id="6" name="Footer Placeholder 5">
            <a:extLst>
              <a:ext uri="{FF2B5EF4-FFF2-40B4-BE49-F238E27FC236}">
                <a16:creationId xmlns:a16="http://schemas.microsoft.com/office/drawing/2014/main" id="{142FDC19-E3DE-8B2B-CE0D-DA2E8EC9A571}"/>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5DEA913B-7883-798A-5631-7269F6B427FC}"/>
              </a:ext>
            </a:extLst>
          </p:cNvPr>
          <p:cNvSpPr>
            <a:spLocks noGrp="1"/>
          </p:cNvSpPr>
          <p:nvPr>
            <p:ph type="sldNum" sz="quarter" idx="12"/>
          </p:nvPr>
        </p:nvSpPr>
        <p:spPr/>
        <p:txBody>
          <a:bodyPr/>
          <a:lstStyle/>
          <a:p>
            <a:fld id="{D2E8C7FB-5D33-4FD5-92DD-14FD8B838E37}" type="slidenum">
              <a:rPr lang="el-GR" smtClean="0"/>
              <a:t>‹#›</a:t>
            </a:fld>
            <a:endParaRPr lang="el-GR"/>
          </a:p>
        </p:txBody>
      </p:sp>
    </p:spTree>
    <p:extLst>
      <p:ext uri="{BB962C8B-B14F-4D97-AF65-F5344CB8AC3E}">
        <p14:creationId xmlns:p14="http://schemas.microsoft.com/office/powerpoint/2010/main" val="3578141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A12C5-CEF7-B720-E48F-205B7B867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6E387704-160B-F97F-45F9-2C94FFCAC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1D2FDE4-A285-AB0A-F8F6-4944CB9C5A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58C510-5D4C-4C00-B3EC-90BE3A35FA07}" type="datetimeFigureOut">
              <a:rPr lang="el-GR" smtClean="0"/>
              <a:t>8/5/2026</a:t>
            </a:fld>
            <a:endParaRPr lang="el-GR"/>
          </a:p>
        </p:txBody>
      </p:sp>
      <p:sp>
        <p:nvSpPr>
          <p:cNvPr id="5" name="Footer Placeholder 4">
            <a:extLst>
              <a:ext uri="{FF2B5EF4-FFF2-40B4-BE49-F238E27FC236}">
                <a16:creationId xmlns:a16="http://schemas.microsoft.com/office/drawing/2014/main" id="{881308C1-E39F-A54C-B679-B5B821E6D0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Slide Number Placeholder 5">
            <a:extLst>
              <a:ext uri="{FF2B5EF4-FFF2-40B4-BE49-F238E27FC236}">
                <a16:creationId xmlns:a16="http://schemas.microsoft.com/office/drawing/2014/main" id="{E7D01D26-10F8-B474-AB14-D3E24EF9F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E8C7FB-5D33-4FD5-92DD-14FD8B838E37}" type="slidenum">
              <a:rPr lang="el-GR" smtClean="0"/>
              <a:t>‹#›</a:t>
            </a:fld>
            <a:endParaRPr lang="el-GR"/>
          </a:p>
        </p:txBody>
      </p:sp>
    </p:spTree>
    <p:extLst>
      <p:ext uri="{BB962C8B-B14F-4D97-AF65-F5344CB8AC3E}">
        <p14:creationId xmlns:p14="http://schemas.microsoft.com/office/powerpoint/2010/main" val="2752563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Στυλ κύριου τίτλου</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5/8/2026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40732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FD55B-CEBF-4210-8EF1-87FEEB65246B}" type="datetime1">
              <a:rPr lang="en-US" smtClean="0"/>
              <a:t>5/8/2026</a:t>
            </a:fld>
            <a:endParaRPr lang="en-US" dirty="0"/>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4799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a:t>Στυλ κύριου τίτλου</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5/8/2026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28894630"/>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Στρογγύλεμα διαγώνιας γωνίας του ορθογωνίου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Θέση υποσέλιδου 2"/>
          <p:cNvSpPr>
            <a:spLocks noGrp="1"/>
          </p:cNvSpPr>
          <p:nvPr>
            <p:ph type="ftr" sz="quarter" idx="3"/>
          </p:nvPr>
        </p:nvSpPr>
        <p:spPr>
          <a:xfrm>
            <a:off x="1727200" y="6400800"/>
            <a:ext cx="5616352"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Θέση ημερομηνίας 13"/>
          <p:cNvSpPr>
            <a:spLocks noGrp="1"/>
          </p:cNvSpPr>
          <p:nvPr>
            <p:ph type="dt" sz="half" idx="2"/>
          </p:nvPr>
        </p:nvSpPr>
        <p:spPr>
          <a:xfrm>
            <a:off x="7416800" y="6400800"/>
            <a:ext cx="400304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5BCAD085-E8A6-8845-BD4E-CB4CCA059FC4}" type="datetimeFigureOut">
              <a:rPr lang="en-US" smtClean="0"/>
              <a:t>5/8/2026</a:t>
            </a:fld>
            <a:endParaRPr lang="en-US"/>
          </a:p>
        </p:txBody>
      </p:sp>
      <p:sp>
        <p:nvSpPr>
          <p:cNvPr id="23" name="Θέση αριθμού διαφάνειας 22"/>
          <p:cNvSpPr>
            <a:spLocks noGrp="1"/>
          </p:cNvSpPr>
          <p:nvPr>
            <p:ph type="sldNum" sz="quarter" idx="4"/>
          </p:nvPr>
        </p:nvSpPr>
        <p:spPr>
          <a:xfrm>
            <a:off x="11518603" y="6514568"/>
            <a:ext cx="619051"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C1FF6DA9-008F-8B48-92A6-B652298478BF}" type="slidenum">
              <a:rPr lang="en-US" smtClean="0"/>
              <a:t>‹#›</a:t>
            </a:fld>
            <a:endParaRPr lang="en-US"/>
          </a:p>
        </p:txBody>
      </p:sp>
      <p:sp>
        <p:nvSpPr>
          <p:cNvPr id="22" name="Θέση τίτλου 21"/>
          <p:cNvSpPr>
            <a:spLocks noGrp="1"/>
          </p:cNvSpPr>
          <p:nvPr>
            <p:ph type="title"/>
          </p:nvPr>
        </p:nvSpPr>
        <p:spPr>
          <a:xfrm>
            <a:off x="609600" y="253536"/>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l-GR"/>
              <a:t>Στυλ κύριου τίτλου</a:t>
            </a:r>
            <a:endParaRPr kumimoji="0" lang="en-US"/>
          </a:p>
        </p:txBody>
      </p:sp>
      <p:sp>
        <p:nvSpPr>
          <p:cNvPr id="13" name="Θέση κειμένου 12"/>
          <p:cNvSpPr>
            <a:spLocks noGrp="1"/>
          </p:cNvSpPr>
          <p:nvPr>
            <p:ph type="body" idx="1"/>
          </p:nvPr>
        </p:nvSpPr>
        <p:spPr>
          <a:xfrm>
            <a:off x="609600" y="1646237"/>
            <a:ext cx="10972800" cy="4526280"/>
          </a:xfrm>
          <a:prstGeom prst="rect">
            <a:avLst/>
          </a:prstGeom>
        </p:spPr>
        <p:txBody>
          <a:bodyPr>
            <a:normAutofit/>
          </a:bodyPr>
          <a:lstStyle/>
          <a:p>
            <a:pPr lvl="0" eaLnBrk="1" latinLnBrk="0" hangingPunct="1"/>
            <a:r>
              <a:rPr kumimoji="0" lang="el-GR"/>
              <a:t>Στυλ υποδείγματος κειμένου</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Tree>
    <p:extLst>
      <p:ext uri="{BB962C8B-B14F-4D97-AF65-F5344CB8AC3E}">
        <p14:creationId xmlns:p14="http://schemas.microsoft.com/office/powerpoint/2010/main" val="3744362319"/>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audio" Target="../media/audio1.wav"/><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32.jpg"/><Relationship Id="rId1" Type="http://schemas.openxmlformats.org/officeDocument/2006/relationships/slideLayout" Target="../slideLayouts/slideLayout13.xml"/><Relationship Id="rId4" Type="http://schemas.openxmlformats.org/officeDocument/2006/relationships/image" Target="../media/image34.jfif"/></Relationships>
</file>

<file path=ppt/slides/_rels/slide19.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image" Target="../media/image35.jpg"/><Relationship Id="rId1" Type="http://schemas.openxmlformats.org/officeDocument/2006/relationships/slideLayout" Target="../slideLayouts/slideLayout13.xml"/><Relationship Id="rId4" Type="http://schemas.openxmlformats.org/officeDocument/2006/relationships/image" Target="../media/image37.jfif"/></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microsoft.com/office/2007/relationships/hdphoto" Target="../media/hdphoto3.wdp"/><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5.wdp"/><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8.jfif"/><Relationship Id="rId1" Type="http://schemas.openxmlformats.org/officeDocument/2006/relationships/slideLayout" Target="../slideLayouts/slideLayout13.xml"/><Relationship Id="rId5" Type="http://schemas.openxmlformats.org/officeDocument/2006/relationships/image" Target="../media/image41.jfif"/><Relationship Id="rId4" Type="http://schemas.openxmlformats.org/officeDocument/2006/relationships/image" Target="../media/image40.jf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9.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image" Target="../media/image22.jfif"/><Relationship Id="rId1" Type="http://schemas.openxmlformats.org/officeDocument/2006/relationships/slideLayout" Target="../slideLayouts/slideLayout29.xml"/><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alaxy Background Images – Browse 4,122,440 Stock Photos, Vectors, and  Video | Adobe Stock">
            <a:extLst>
              <a:ext uri="{FF2B5EF4-FFF2-40B4-BE49-F238E27FC236}">
                <a16:creationId xmlns:a16="http://schemas.microsoft.com/office/drawing/2014/main" id="{E87E683D-FFC8-02F6-6AC3-FAA88349F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2383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on Transparent PNG and Clip Art Images - FreeIconsPNG">
            <a:extLst>
              <a:ext uri="{FF2B5EF4-FFF2-40B4-BE49-F238E27FC236}">
                <a16:creationId xmlns:a16="http://schemas.microsoft.com/office/drawing/2014/main" id="{E8A57F41-00F7-C862-1799-83A829B285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659015" y="3215129"/>
            <a:ext cx="2161429" cy="21073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solated european flag 52349499 PNG">
            <a:extLst>
              <a:ext uri="{FF2B5EF4-FFF2-40B4-BE49-F238E27FC236}">
                <a16:creationId xmlns:a16="http://schemas.microsoft.com/office/drawing/2014/main" id="{A34723E0-1A56-2A7A-9BBE-070DBD3D38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21515" flipH="1">
            <a:off x="-120878" y="3402546"/>
            <a:ext cx="3168061" cy="30570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arth PNG, Earth Transparent Background - FreeIconsPNG">
            <a:extLst>
              <a:ext uri="{FF2B5EF4-FFF2-40B4-BE49-F238E27FC236}">
                <a16:creationId xmlns:a16="http://schemas.microsoft.com/office/drawing/2014/main" id="{FA61D62D-DECE-F7C2-1564-20B1B202AED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7696" y="3141562"/>
            <a:ext cx="8368496" cy="8368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553ABB-832C-A177-DA70-7CF45BD9EF18}"/>
              </a:ext>
            </a:extLst>
          </p:cNvPr>
          <p:cNvSpPr txBox="1"/>
          <p:nvPr/>
        </p:nvSpPr>
        <p:spPr>
          <a:xfrm>
            <a:off x="2054988" y="980251"/>
            <a:ext cx="8113853" cy="2585323"/>
          </a:xfrm>
          <a:prstGeom prst="rect">
            <a:avLst/>
          </a:prstGeom>
          <a:noFill/>
        </p:spPr>
        <p:txBody>
          <a:bodyPr wrap="square" rtlCol="0">
            <a:spAutoFit/>
          </a:bodyPr>
          <a:lstStyle/>
          <a:p>
            <a:r>
              <a:rPr lang="en-US" dirty="0">
                <a:solidFill>
                  <a:schemeClr val="bg1"/>
                </a:solidFill>
                <a:latin typeface="Eras Bold ITC" panose="020B0907030504020204" pitchFamily="34" charset="0"/>
              </a:rPr>
              <a:t>Erasmus+ is a </a:t>
            </a:r>
            <a:r>
              <a:rPr lang="en-US" dirty="0" err="1">
                <a:solidFill>
                  <a:schemeClr val="bg1"/>
                </a:solidFill>
                <a:latin typeface="Eras Bold ITC" panose="020B0907030504020204" pitchFamily="34" charset="0"/>
              </a:rPr>
              <a:t>programme</a:t>
            </a:r>
            <a:r>
              <a:rPr lang="en-US" dirty="0">
                <a:solidFill>
                  <a:schemeClr val="bg1"/>
                </a:solidFill>
                <a:latin typeface="Eras Bold ITC" panose="020B0907030504020204" pitchFamily="34" charset="0"/>
              </a:rPr>
              <a:t> created by the European Union that gives people the opportunity to study, train, work, or volunteer in another country. It is mainly for students, teachers, and young people who want to gain new experiences outside their home country.</a:t>
            </a:r>
          </a:p>
          <a:p>
            <a:r>
              <a:rPr lang="en-US" dirty="0">
                <a:solidFill>
                  <a:schemeClr val="bg1"/>
                </a:solidFill>
                <a:latin typeface="Eras Bold ITC" panose="020B0907030504020204" pitchFamily="34" charset="0"/>
              </a:rPr>
              <a:t>Through Erasmus+, university students can study abroad or do internships, while young people can take part in exchanges or volunteer projects. The </a:t>
            </a:r>
            <a:r>
              <a:rPr lang="en-US" dirty="0" err="1">
                <a:solidFill>
                  <a:schemeClr val="bg1"/>
                </a:solidFill>
                <a:latin typeface="Eras Bold ITC" panose="020B0907030504020204" pitchFamily="34" charset="0"/>
              </a:rPr>
              <a:t>programme</a:t>
            </a:r>
            <a:r>
              <a:rPr lang="en-US" dirty="0">
                <a:solidFill>
                  <a:schemeClr val="bg1"/>
                </a:solidFill>
                <a:latin typeface="Eras Bold ITC" panose="020B0907030504020204" pitchFamily="34" charset="0"/>
              </a:rPr>
              <a:t> usually lasts from a few days to several months, depending on the activity.</a:t>
            </a:r>
          </a:p>
          <a:p>
            <a:endParaRPr lang="el-GR" dirty="0"/>
          </a:p>
        </p:txBody>
      </p:sp>
      <p:pic>
        <p:nvPicPr>
          <p:cNvPr id="4" name="Picture 3">
            <a:extLst>
              <a:ext uri="{FF2B5EF4-FFF2-40B4-BE49-F238E27FC236}">
                <a16:creationId xmlns:a16="http://schemas.microsoft.com/office/drawing/2014/main" id="{932F3216-4B39-9F29-3AE5-6C65F79CF821}"/>
              </a:ext>
            </a:extLst>
          </p:cNvPr>
          <p:cNvPicPr>
            <a:picLocks noChangeAspect="1"/>
          </p:cNvPicPr>
          <p:nvPr/>
        </p:nvPicPr>
        <p:blipFill>
          <a:blip r:embed="rId9"/>
          <a:stretch>
            <a:fillRect/>
          </a:stretch>
        </p:blipFill>
        <p:spPr>
          <a:xfrm rot="20488791">
            <a:off x="3494649" y="3288140"/>
            <a:ext cx="1285695" cy="722075"/>
          </a:xfrm>
          <a:prstGeom prst="rect">
            <a:avLst/>
          </a:prstGeom>
        </p:spPr>
      </p:pic>
      <p:sp>
        <p:nvSpPr>
          <p:cNvPr id="5" name="Rectangle 4">
            <a:extLst>
              <a:ext uri="{FF2B5EF4-FFF2-40B4-BE49-F238E27FC236}">
                <a16:creationId xmlns:a16="http://schemas.microsoft.com/office/drawing/2014/main" id="{C68E0E5F-9F8F-CBF4-A1B2-0AEB4DA7350C}"/>
              </a:ext>
            </a:extLst>
          </p:cNvPr>
          <p:cNvSpPr/>
          <p:nvPr/>
        </p:nvSpPr>
        <p:spPr>
          <a:xfrm>
            <a:off x="4681959" y="3258385"/>
            <a:ext cx="625033" cy="8681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a:extLst>
              <a:ext uri="{FF2B5EF4-FFF2-40B4-BE49-F238E27FC236}">
                <a16:creationId xmlns:a16="http://schemas.microsoft.com/office/drawing/2014/main" id="{C6745C1F-9CC5-8ED7-1480-4C964DC75344}"/>
              </a:ext>
            </a:extLst>
          </p:cNvPr>
          <p:cNvSpPr/>
          <p:nvPr/>
        </p:nvSpPr>
        <p:spPr>
          <a:xfrm rot="2217993">
            <a:off x="5389944" y="3520744"/>
            <a:ext cx="625033" cy="8681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8EB2D21C-5048-DA8E-6499-D0394323F52F}"/>
              </a:ext>
            </a:extLst>
          </p:cNvPr>
          <p:cNvSpPr/>
          <p:nvPr/>
        </p:nvSpPr>
        <p:spPr>
          <a:xfrm rot="4849087">
            <a:off x="5758461" y="4097712"/>
            <a:ext cx="625033" cy="8681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a:extLst>
              <a:ext uri="{FF2B5EF4-FFF2-40B4-BE49-F238E27FC236}">
                <a16:creationId xmlns:a16="http://schemas.microsoft.com/office/drawing/2014/main" id="{8168E877-3DA2-E4B4-1E79-B688C903E481}"/>
              </a:ext>
            </a:extLst>
          </p:cNvPr>
          <p:cNvSpPr/>
          <p:nvPr/>
        </p:nvSpPr>
        <p:spPr>
          <a:xfrm rot="4849087">
            <a:off x="5884997" y="4866053"/>
            <a:ext cx="625033" cy="8681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Multiplication Sign 8">
            <a:extLst>
              <a:ext uri="{FF2B5EF4-FFF2-40B4-BE49-F238E27FC236}">
                <a16:creationId xmlns:a16="http://schemas.microsoft.com/office/drawing/2014/main" id="{AF514A58-FCB8-C879-C85B-447B07524524}"/>
              </a:ext>
            </a:extLst>
          </p:cNvPr>
          <p:cNvSpPr/>
          <p:nvPr/>
        </p:nvSpPr>
        <p:spPr>
          <a:xfrm>
            <a:off x="5809881" y="5166966"/>
            <a:ext cx="960699" cy="943214"/>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Sun 9">
            <a:extLst>
              <a:ext uri="{FF2B5EF4-FFF2-40B4-BE49-F238E27FC236}">
                <a16:creationId xmlns:a16="http://schemas.microsoft.com/office/drawing/2014/main" id="{3AF02BEE-4702-A821-6A21-C38B74B7211F}"/>
              </a:ext>
            </a:extLst>
          </p:cNvPr>
          <p:cNvSpPr/>
          <p:nvPr/>
        </p:nvSpPr>
        <p:spPr>
          <a:xfrm>
            <a:off x="1814331" y="1030146"/>
            <a:ext cx="306729" cy="277793"/>
          </a:xfrm>
          <a:prstGeom prst="sun">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4982EFAE-2251-F22E-4EA9-C346798A4437}"/>
              </a:ext>
            </a:extLst>
          </p:cNvPr>
          <p:cNvSpPr txBox="1"/>
          <p:nvPr/>
        </p:nvSpPr>
        <p:spPr>
          <a:xfrm>
            <a:off x="2792873" y="225412"/>
            <a:ext cx="7375968" cy="584775"/>
          </a:xfrm>
          <a:prstGeom prst="rect">
            <a:avLst/>
          </a:prstGeom>
          <a:noFill/>
        </p:spPr>
        <p:txBody>
          <a:bodyPr wrap="square" rtlCol="0">
            <a:spAutoFit/>
          </a:bodyPr>
          <a:lstStyle/>
          <a:p>
            <a:r>
              <a:rPr lang="en-US" sz="3200" dirty="0">
                <a:solidFill>
                  <a:schemeClr val="bg1"/>
                </a:solidFill>
                <a:latin typeface="Eras Bold ITC" panose="020B0907030504020204" pitchFamily="34" charset="0"/>
              </a:rPr>
              <a:t>THE ERASMUS+PROGRAMME</a:t>
            </a:r>
            <a:endParaRPr lang="el-GR" sz="3200" dirty="0">
              <a:solidFill>
                <a:schemeClr val="bg1"/>
              </a:solidFill>
            </a:endParaRPr>
          </a:p>
        </p:txBody>
      </p:sp>
    </p:spTree>
    <p:extLst>
      <p:ext uri="{BB962C8B-B14F-4D97-AF65-F5344CB8AC3E}">
        <p14:creationId xmlns:p14="http://schemas.microsoft.com/office/powerpoint/2010/main" val="4201075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applause.wav"/>
          </p:stSnd>
        </p:sndAc>
      </p:transition>
    </mc:Choice>
    <mc:Fallback xmlns="">
      <p:transition spd="slow">
        <p:fade/>
        <p:sndAc>
          <p:stSnd>
            <p:snd r:embed="rId10"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Idea of the Good</a:t>
            </a:r>
            <a:endParaRPr dirty="0"/>
          </a:p>
        </p:txBody>
      </p:sp>
      <p:sp>
        <p:nvSpPr>
          <p:cNvPr id="3" name="TextBox 2"/>
          <p:cNvSpPr txBox="1"/>
          <p:nvPr/>
        </p:nvSpPr>
        <p:spPr>
          <a:xfrm>
            <a:off x="1981201" y="1809751"/>
            <a:ext cx="3767891" cy="2533963"/>
          </a:xfrm>
          <a:prstGeom prst="rect">
            <a:avLst/>
          </a:prstGeom>
          <a:noFill/>
        </p:spPr>
        <p:txBody>
          <a:bodyPr wrap="none">
            <a:spAutoFit/>
          </a:bodyPr>
          <a:lstStyle/>
          <a:p>
            <a:pPr defTabSz="457200"/>
            <a:endParaRPr lang="el-GR" dirty="0">
              <a:solidFill>
                <a:prstClr val="white"/>
              </a:solidFill>
              <a:latin typeface="Cambria" panose="02040503050406030204" pitchFamily="18" charset="0"/>
            </a:endParaRPr>
          </a:p>
          <a:p>
            <a:pPr defTabSz="457200"/>
            <a:endParaRPr lang="el-GR" dirty="0">
              <a:solidFill>
                <a:prstClr val="white"/>
              </a:solidFill>
              <a:latin typeface="Cambria" panose="02040503050406030204" pitchFamily="18" charset="0"/>
            </a:endParaRPr>
          </a:p>
          <a:p>
            <a:pPr defTabSz="457200"/>
            <a:endParaRPr lang="el-GR" dirty="0">
              <a:solidFill>
                <a:prstClr val="white"/>
              </a:solidFill>
              <a:latin typeface="Cambria" panose="02040503050406030204" pitchFamily="18" charset="0"/>
            </a:endParaRPr>
          </a:p>
          <a:p>
            <a:pPr defTabSz="457200">
              <a:lnSpc>
                <a:spcPct val="150000"/>
              </a:lnSpc>
            </a:pPr>
            <a:r>
              <a:rPr lang="en-US" dirty="0">
                <a:solidFill>
                  <a:prstClr val="white"/>
                </a:solidFill>
                <a:latin typeface="Cambria" panose="02040503050406030204" pitchFamily="18" charset="0"/>
              </a:rPr>
              <a:t>• Supreme Idea in the world of Ideas
• Source of knowledge and values
• Right and wrong criterion
• Guides the moral act</a:t>
            </a:r>
            <a:endParaRPr lang="el-GR" dirty="0">
              <a:solidFill>
                <a:prstClr val="white"/>
              </a:solidFill>
              <a:latin typeface="Cambria" panose="02040503050406030204" pitchFamily="18" charset="0"/>
            </a:endParaRPr>
          </a:p>
        </p:txBody>
      </p:sp>
      <p:pic>
        <p:nvPicPr>
          <p:cNvPr id="11266" name="Picture 2" descr="C:\Users\User\Documents\pla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294" y="2778711"/>
            <a:ext cx="3464325" cy="35244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Justice in Plato</a:t>
            </a:r>
            <a:endParaRPr dirty="0"/>
          </a:p>
        </p:txBody>
      </p:sp>
      <p:sp>
        <p:nvSpPr>
          <p:cNvPr id="3" name="TextBox 2"/>
          <p:cNvSpPr txBox="1"/>
          <p:nvPr/>
        </p:nvSpPr>
        <p:spPr>
          <a:xfrm>
            <a:off x="1967883" y="1229559"/>
            <a:ext cx="4289059" cy="1754326"/>
          </a:xfrm>
          <a:prstGeom prst="rect">
            <a:avLst/>
          </a:prstGeom>
          <a:noFill/>
        </p:spPr>
        <p:txBody>
          <a:bodyPr wrap="none">
            <a:spAutoFit/>
          </a:bodyPr>
          <a:lstStyle/>
          <a:p>
            <a:pPr defTabSz="457200"/>
            <a:endParaRPr lang="en-US" dirty="0">
              <a:solidFill>
                <a:prstClr val="white"/>
              </a:solidFill>
              <a:latin typeface="Rockwell"/>
            </a:endParaRPr>
          </a:p>
          <a:p>
            <a:pPr defTabSz="457200"/>
            <a:endParaRPr lang="en-US" dirty="0">
              <a:solidFill>
                <a:prstClr val="white"/>
              </a:solidFill>
              <a:latin typeface="Rockwell"/>
            </a:endParaRPr>
          </a:p>
          <a:p>
            <a:pPr defTabSz="457200"/>
            <a:r>
              <a:rPr lang="el-GR" dirty="0">
                <a:solidFill>
                  <a:prstClr val="white"/>
                </a:solidFill>
                <a:latin typeface="Cambria" panose="02040503050406030204" pitchFamily="18" charset="0"/>
              </a:rPr>
              <a:t>•</a:t>
            </a:r>
            <a:r>
              <a:rPr lang="en-US" dirty="0">
                <a:solidFill>
                  <a:prstClr val="white"/>
                </a:solidFill>
                <a:latin typeface="Cambria" panose="02040503050406030204" pitchFamily="18" charset="0"/>
              </a:rPr>
              <a:t>Harmony of the parts of the soul
• Mastery of accounting – Mastery of logic
• Internal balance
• Moral man = just man</a:t>
            </a:r>
            <a:endParaRPr lang="en-US" dirty="0">
              <a:solidFill>
                <a:prstClr val="white"/>
              </a:solidFill>
              <a:latin typeface="Rockwell"/>
            </a:endParaRPr>
          </a:p>
        </p:txBody>
      </p:sp>
      <p:pic>
        <p:nvPicPr>
          <p:cNvPr id="6146" name="Picture 2" descr="C:\Users\User\Documents\aristotelis-pla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293" y="2698812"/>
            <a:ext cx="3733061" cy="3442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D7BBCA-C92D-4A72-89D4-0A86A15B261E}"/>
              </a:ext>
            </a:extLst>
          </p:cNvPr>
          <p:cNvSpPr>
            <a:spLocks noGrp="1"/>
          </p:cNvSpPr>
          <p:nvPr>
            <p:ph type="title"/>
          </p:nvPr>
        </p:nvSpPr>
        <p:spPr/>
        <p:txBody>
          <a:bodyPr>
            <a:normAutofit fontScale="90000"/>
          </a:bodyPr>
          <a:lstStyle/>
          <a:p>
            <a:br>
              <a:rPr lang="el-GR" dirty="0"/>
            </a:br>
            <a:br>
              <a:rPr lang="el-GR" dirty="0"/>
            </a:br>
            <a:br>
              <a:rPr lang="el-GR" dirty="0"/>
            </a:br>
            <a:br>
              <a:rPr lang="el-GR" dirty="0"/>
            </a:br>
            <a:br>
              <a:rPr lang="el-GR" dirty="0"/>
            </a:br>
            <a:br>
              <a:rPr lang="el-GR" dirty="0"/>
            </a:br>
            <a:r>
              <a:rPr lang="el-GR" dirty="0"/>
              <a:t>Πλατων και Φύση</a:t>
            </a:r>
            <a:br>
              <a:rPr lang="el-GR" dirty="0"/>
            </a:br>
            <a:br>
              <a:rPr lang="el-GR" dirty="0"/>
            </a:br>
            <a:br>
              <a:rPr lang="el-GR" dirty="0"/>
            </a:br>
            <a:r>
              <a:rPr lang="en-US" dirty="0"/>
              <a:t>Plato and Nature</a:t>
            </a:r>
            <a:endParaRPr lang="el-GR" dirty="0"/>
          </a:p>
        </p:txBody>
      </p:sp>
      <p:sp>
        <p:nvSpPr>
          <p:cNvPr id="4" name="Ορθογώνιο 3">
            <a:extLst>
              <a:ext uri="{FF2B5EF4-FFF2-40B4-BE49-F238E27FC236}">
                <a16:creationId xmlns:a16="http://schemas.microsoft.com/office/drawing/2014/main" id="{B02820E8-0418-479D-8394-355E4661E4F8}"/>
              </a:ext>
            </a:extLst>
          </p:cNvPr>
          <p:cNvSpPr/>
          <p:nvPr/>
        </p:nvSpPr>
        <p:spPr>
          <a:xfrm>
            <a:off x="2244672" y="1492520"/>
            <a:ext cx="7966129" cy="3139321"/>
          </a:xfrm>
          <a:prstGeom prst="rect">
            <a:avLst/>
          </a:prstGeom>
        </p:spPr>
        <p:txBody>
          <a:bodyPr wrap="square">
            <a:spAutoFit/>
          </a:bodyPr>
          <a:lstStyle/>
          <a:p>
            <a:pPr defTabSz="457200"/>
            <a:endParaRPr lang="el-GR" dirty="0">
              <a:solidFill>
                <a:prstClr val="white"/>
              </a:solidFill>
              <a:latin typeface="Cambria" panose="02040503050406030204" pitchFamily="18" charset="0"/>
            </a:endParaRPr>
          </a:p>
          <a:p>
            <a:pPr defTabSz="457200"/>
            <a:endParaRPr lang="el-GR" dirty="0">
              <a:solidFill>
                <a:prstClr val="white"/>
              </a:solidFill>
              <a:latin typeface="Cambria" panose="02040503050406030204" pitchFamily="18" charset="0"/>
            </a:endParaRPr>
          </a:p>
          <a:p>
            <a:pPr defTabSz="457200"/>
            <a:r>
              <a:rPr lang="en-US" dirty="0">
                <a:solidFill>
                  <a:prstClr val="white"/>
                </a:solidFill>
                <a:latin typeface="Cambria" panose="02040503050406030204" pitchFamily="18" charset="0"/>
              </a:rPr>
              <a:t>According to Plato, the world was created by the Creator, who did not wish to keep absolute goodness to himself, but chose to put in order all visible things that were in chaotic disorder, because he considered order superior to Chaos. In particular, Plato argues that whatever the Creator constructs, which takes form, will necessarily be good, because its creation is based on a model (idea) that never changes and is an example. So necessarily, what is being constructed will be good, just as it happens with the world that is perceived by our senses. In fact, since his maker is good, then it is obvious that he took as his model the eternal and unchangeable (Plato, Timaeus)</a:t>
            </a:r>
            <a:endParaRPr lang="el-GR" dirty="0">
              <a:solidFill>
                <a:prstClr val="white"/>
              </a:solidFill>
              <a:latin typeface="Cambria" panose="02040503050406030204" pitchFamily="18" charset="0"/>
            </a:endParaRPr>
          </a:p>
        </p:txBody>
      </p:sp>
    </p:spTree>
    <p:extLst>
      <p:ext uri="{BB962C8B-B14F-4D97-AF65-F5344CB8AC3E}">
        <p14:creationId xmlns:p14="http://schemas.microsoft.com/office/powerpoint/2010/main" val="3386918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 in Aristotle</a:t>
            </a:r>
            <a:endParaRPr dirty="0"/>
          </a:p>
        </p:txBody>
      </p:sp>
      <p:sp>
        <p:nvSpPr>
          <p:cNvPr id="3" name="TextBox 2"/>
          <p:cNvSpPr txBox="1"/>
          <p:nvPr/>
        </p:nvSpPr>
        <p:spPr>
          <a:xfrm>
            <a:off x="1981201" y="1371601"/>
            <a:ext cx="4272067" cy="2673617"/>
          </a:xfrm>
          <a:prstGeom prst="rect">
            <a:avLst/>
          </a:prstGeom>
          <a:noFill/>
        </p:spPr>
        <p:txBody>
          <a:bodyPr wrap="none">
            <a:spAutoFit/>
          </a:bodyPr>
          <a:lstStyle/>
          <a:p>
            <a:pPr defTabSz="457200"/>
            <a:endParaRPr lang="el-GR" dirty="0">
              <a:solidFill>
                <a:prstClr val="white"/>
              </a:solidFill>
              <a:latin typeface="Cambria" panose="02040503050406030204" pitchFamily="18" charset="0"/>
            </a:endParaRPr>
          </a:p>
          <a:p>
            <a:pPr defTabSz="457200"/>
            <a:endParaRPr lang="el-GR" dirty="0">
              <a:solidFill>
                <a:prstClr val="white"/>
              </a:solidFill>
              <a:latin typeface="Cambria" panose="02040503050406030204" pitchFamily="18" charset="0"/>
            </a:endParaRPr>
          </a:p>
          <a:p>
            <a:pPr marL="285750" indent="-285750" defTabSz="457200">
              <a:lnSpc>
                <a:spcPct val="150000"/>
              </a:lnSpc>
              <a:buFont typeface="Arial" panose="020B0604020202020204" pitchFamily="34" charset="0"/>
              <a:buChar char="•"/>
            </a:pPr>
            <a:r>
              <a:rPr lang="en-US" dirty="0">
                <a:solidFill>
                  <a:prstClr val="white"/>
                </a:solidFill>
                <a:latin typeface="Cambria" panose="02040503050406030204" pitchFamily="18" charset="0"/>
              </a:rPr>
              <a:t> Practical approach to ethics
Emphasis on experience and practice</a:t>
            </a:r>
            <a:endParaRPr lang="el-GR" dirty="0">
              <a:solidFill>
                <a:prstClr val="white"/>
              </a:solidFill>
              <a:latin typeface="Cambria" panose="02040503050406030204" pitchFamily="18" charset="0"/>
            </a:endParaRPr>
          </a:p>
          <a:p>
            <a:pPr marL="285750" indent="-285750" defTabSz="457200">
              <a:lnSpc>
                <a:spcPct val="150000"/>
              </a:lnSpc>
              <a:buFont typeface="Arial" panose="020B0604020202020204" pitchFamily="34" charset="0"/>
              <a:buChar char="•"/>
            </a:pPr>
            <a:r>
              <a:rPr lang="en-US" dirty="0">
                <a:solidFill>
                  <a:prstClr val="white"/>
                </a:solidFill>
                <a:latin typeface="Cambria" panose="02040503050406030204" pitchFamily="18" charset="0"/>
              </a:rPr>
              <a:t>Purpose of life: bliss
 Emphasis on practice
 Ethics through Habits: Six</a:t>
            </a:r>
            <a:endParaRPr dirty="0">
              <a:solidFill>
                <a:prstClr val="white"/>
              </a:solidFill>
              <a:latin typeface="Rockwe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827" y="1593018"/>
            <a:ext cx="3371850"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Golden Mean</a:t>
            </a:r>
            <a:endParaRPr dirty="0"/>
          </a:p>
        </p:txBody>
      </p:sp>
      <p:sp>
        <p:nvSpPr>
          <p:cNvPr id="3" name="TextBox 2"/>
          <p:cNvSpPr txBox="1"/>
          <p:nvPr/>
        </p:nvSpPr>
        <p:spPr>
          <a:xfrm>
            <a:off x="1304926" y="1396218"/>
            <a:ext cx="4950651" cy="1704377"/>
          </a:xfrm>
          <a:prstGeom prst="rect">
            <a:avLst/>
          </a:prstGeom>
          <a:noFill/>
        </p:spPr>
        <p:txBody>
          <a:bodyPr wrap="none">
            <a:spAutoFit/>
          </a:bodyPr>
          <a:lstStyle/>
          <a:p>
            <a:pPr defTabSz="457200"/>
            <a:endParaRPr lang="el-GR" dirty="0">
              <a:solidFill>
                <a:prstClr val="white"/>
              </a:solidFill>
              <a:latin typeface="Cambria" panose="02040503050406030204" pitchFamily="18" charset="0"/>
            </a:endParaRPr>
          </a:p>
          <a:p>
            <a:pPr defTabSz="457200"/>
            <a:endParaRPr lang="el-GR" dirty="0">
              <a:solidFill>
                <a:prstClr val="white"/>
              </a:solidFill>
              <a:latin typeface="Cambria" panose="02040503050406030204" pitchFamily="18" charset="0"/>
            </a:endParaRPr>
          </a:p>
          <a:p>
            <a:pPr defTabSz="457200"/>
            <a:endParaRPr lang="el-GR" dirty="0">
              <a:solidFill>
                <a:prstClr val="white"/>
              </a:solidFill>
              <a:latin typeface="Cambria" panose="02040503050406030204" pitchFamily="18" charset="0"/>
            </a:endParaRPr>
          </a:p>
          <a:p>
            <a:pPr marL="285750" indent="-285750" defTabSz="457200">
              <a:lnSpc>
                <a:spcPct val="150000"/>
              </a:lnSpc>
              <a:buFont typeface="Arial" panose="020B0604020202020204" pitchFamily="34" charset="0"/>
              <a:buChar char="•"/>
            </a:pPr>
            <a:r>
              <a:rPr lang="en-US" dirty="0">
                <a:solidFill>
                  <a:prstClr val="white"/>
                </a:solidFill>
              </a:rPr>
              <a:t>Between lack and exaggeration
 Example: Cowardice – Bravery – Audacity</a:t>
            </a:r>
            <a:endParaRPr dirty="0">
              <a:solidFill>
                <a:prstClr val="white"/>
              </a:solidFill>
              <a:latin typeface="Rockwell"/>
            </a:endParaRPr>
          </a:p>
        </p:txBody>
      </p:sp>
      <p:pic>
        <p:nvPicPr>
          <p:cNvPr id="5122" name="Picture 2" descr="C:\Users\User\Documents\aαριστοτ.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980091"/>
            <a:ext cx="3371850"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Bliss</a:t>
            </a:r>
            <a:endParaRPr dirty="0"/>
          </a:p>
        </p:txBody>
      </p:sp>
      <p:sp>
        <p:nvSpPr>
          <p:cNvPr id="3" name="TextBox 2"/>
          <p:cNvSpPr txBox="1"/>
          <p:nvPr/>
        </p:nvSpPr>
        <p:spPr>
          <a:xfrm>
            <a:off x="1981201" y="2470346"/>
            <a:ext cx="4469906" cy="1704377"/>
          </a:xfrm>
          <a:prstGeom prst="rect">
            <a:avLst/>
          </a:prstGeom>
          <a:noFill/>
        </p:spPr>
        <p:txBody>
          <a:bodyPr wrap="square">
            <a:spAutoFit/>
          </a:bodyPr>
          <a:lstStyle/>
          <a:p>
            <a:pPr marL="285750" indent="-285750" defTabSz="457200">
              <a:lnSpc>
                <a:spcPct val="150000"/>
              </a:lnSpc>
              <a:buFont typeface="Arial" panose="020B0604020202020204" pitchFamily="34" charset="0"/>
              <a:buChar char="•"/>
            </a:pPr>
            <a:r>
              <a:rPr lang="en-US" dirty="0">
                <a:solidFill>
                  <a:prstClr val="white"/>
                </a:solidFill>
              </a:rPr>
              <a:t> Supreme human good
Ultimate purpose of life
 Life according to reason and virtue</a:t>
            </a:r>
            <a:endParaRPr lang="en-US" dirty="0">
              <a:solidFill>
                <a:prstClr val="white"/>
              </a:solidFill>
              <a:latin typeface="Rockwell"/>
            </a:endParaRPr>
          </a:p>
          <a:p>
            <a:pPr defTabSz="457200">
              <a:lnSpc>
                <a:spcPct val="150000"/>
              </a:lnSpc>
            </a:pPr>
            <a:endParaRPr lang="en-US" dirty="0">
              <a:solidFill>
                <a:prstClr val="white"/>
              </a:solidFill>
              <a:latin typeface="Rockwell"/>
            </a:endParaRPr>
          </a:p>
        </p:txBody>
      </p:sp>
      <p:pic>
        <p:nvPicPr>
          <p:cNvPr id="8194" name="Picture 2" descr="C:\Users\User\Documents\aristotelis-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1108" y="2296885"/>
            <a:ext cx="3957249" cy="3755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normAutofit fontScale="90000"/>
          </a:bodyPr>
          <a:lstStyle/>
          <a:p>
            <a:r>
              <a:rPr lang="en-US" dirty="0"/>
              <a:t>Environment, Ethics and Artificial Intelligence. Towards a responsible future.</a:t>
            </a:r>
            <a:endParaRPr lang="el-GR" dirty="0"/>
          </a:p>
        </p:txBody>
      </p:sp>
      <p:sp>
        <p:nvSpPr>
          <p:cNvPr id="3" name="Υπότιτλος 2"/>
          <p:cNvSpPr>
            <a:spLocks noGrp="1"/>
          </p:cNvSpPr>
          <p:nvPr>
            <p:ph type="subTitle" idx="1"/>
          </p:nvPr>
        </p:nvSpPr>
        <p:spPr/>
        <p:txBody>
          <a:bodyPr>
            <a:normAutofit lnSpcReduction="10000"/>
          </a:bodyPr>
          <a:lstStyle/>
          <a:p>
            <a:r>
              <a:rPr lang="en-US" dirty="0"/>
              <a:t>8th Junior High School of </a:t>
            </a:r>
            <a:r>
              <a:rPr lang="en-US" dirty="0" err="1"/>
              <a:t>Chalandri</a:t>
            </a:r>
            <a:r>
              <a:rPr lang="en-US" dirty="0"/>
              <a:t>, Greece
Collège Pierre de Coubertin, Le Luc France
Naples, Italy</a:t>
            </a:r>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6822" y="97316"/>
            <a:ext cx="2143125" cy="2143125"/>
          </a:xfrm>
          <a:prstGeom prst="rect">
            <a:avLst/>
          </a:prstGeom>
        </p:spPr>
      </p:pic>
    </p:spTree>
    <p:extLst>
      <p:ext uri="{BB962C8B-B14F-4D97-AF65-F5344CB8AC3E}">
        <p14:creationId xmlns:p14="http://schemas.microsoft.com/office/powerpoint/2010/main" val="3151372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13472" y="2841098"/>
            <a:ext cx="9028829" cy="1280890"/>
          </a:xfrm>
        </p:spPr>
        <p:txBody>
          <a:bodyPr/>
          <a:lstStyle/>
          <a:p>
            <a:r>
              <a:rPr lang="en-US" b="1" dirty="0"/>
              <a:t>"Overpopulation of the land is a major cause of environmental problems"</a:t>
            </a:r>
            <a:endParaRPr lang="el-GR" b="1" dirty="0"/>
          </a:p>
        </p:txBody>
      </p:sp>
      <p:sp>
        <p:nvSpPr>
          <p:cNvPr id="3" name="Ελλειψοειδής επεξήγηση 2"/>
          <p:cNvSpPr/>
          <p:nvPr/>
        </p:nvSpPr>
        <p:spPr>
          <a:xfrm>
            <a:off x="4193336" y="804727"/>
            <a:ext cx="1944244" cy="154322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sz="1600" dirty="0">
                <a:solidFill>
                  <a:prstClr val="white"/>
                </a:solidFill>
              </a:rPr>
              <a:t>I AGREE</a:t>
            </a:r>
            <a:endParaRPr kumimoji="0" lang="el-GR"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Ελλειψοειδής επεξήγηση 3"/>
          <p:cNvSpPr/>
          <p:nvPr/>
        </p:nvSpPr>
        <p:spPr>
          <a:xfrm>
            <a:off x="1769314" y="4187137"/>
            <a:ext cx="2173856" cy="151824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dirty="0">
                <a:solidFill>
                  <a:prstClr val="white"/>
                </a:solidFill>
              </a:rPr>
              <a:t>I STRONGLY AGREE</a:t>
            </a:r>
            <a:endParaRPr kumimoji="0" lang="el-G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Ελλειψοειδής επεξήγηση 4"/>
          <p:cNvSpPr/>
          <p:nvPr/>
        </p:nvSpPr>
        <p:spPr>
          <a:xfrm>
            <a:off x="5396272" y="4615132"/>
            <a:ext cx="2173856" cy="151824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dirty="0">
                <a:solidFill>
                  <a:prstClr val="white"/>
                </a:solidFill>
              </a:rPr>
              <a:t>DISAGREE RADICALLY</a:t>
            </a:r>
            <a:endParaRPr kumimoji="0" lang="el-G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Ελλειψοειδής επεξήγηση 7"/>
          <p:cNvSpPr/>
          <p:nvPr/>
        </p:nvSpPr>
        <p:spPr>
          <a:xfrm>
            <a:off x="8704052" y="259324"/>
            <a:ext cx="2116772" cy="159588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dirty="0">
                <a:solidFill>
                  <a:prstClr val="white"/>
                </a:solidFill>
              </a:rPr>
              <a:t>DISAGREE</a:t>
            </a:r>
            <a:endParaRPr kumimoji="0" lang="el-G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Ελλειψοειδής επεξήγηση 8"/>
          <p:cNvSpPr/>
          <p:nvPr/>
        </p:nvSpPr>
        <p:spPr>
          <a:xfrm>
            <a:off x="8704052" y="4615132"/>
            <a:ext cx="1897812" cy="163901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dirty="0">
                <a:solidFill>
                  <a:prstClr val="white"/>
                </a:solidFill>
                <a:latin typeface="Century Gothic" panose="020B0502020202020204"/>
              </a:rPr>
              <a:t>I DON’T HAVE AN OPINION</a:t>
            </a:r>
            <a:endParaRPr kumimoji="0" lang="el-G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66126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b="1" dirty="0"/>
              <a:t>Climate change</a:t>
            </a:r>
            <a:endParaRPr lang="el-GR" b="1"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3898" y="1598763"/>
            <a:ext cx="5650999" cy="3197524"/>
          </a:xfrm>
        </p:spPr>
      </p:pic>
      <p:pic>
        <p:nvPicPr>
          <p:cNvPr id="8" name="Εικόνα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996" y="1414641"/>
            <a:ext cx="3183057" cy="2427177"/>
          </a:xfrm>
          <a:prstGeom prst="rect">
            <a:avLst/>
          </a:prstGeom>
        </p:spPr>
      </p:pic>
      <p:pic>
        <p:nvPicPr>
          <p:cNvPr id="9" name="Εικόνα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620" y="4796287"/>
            <a:ext cx="2695575" cy="1695450"/>
          </a:xfrm>
          <a:prstGeom prst="rect">
            <a:avLst/>
          </a:prstGeom>
        </p:spPr>
      </p:pic>
    </p:spTree>
    <p:extLst>
      <p:ext uri="{BB962C8B-B14F-4D97-AF65-F5344CB8AC3E}">
        <p14:creationId xmlns:p14="http://schemas.microsoft.com/office/powerpoint/2010/main" val="147223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492237" y="338360"/>
            <a:ext cx="8911687" cy="1280890"/>
          </a:xfrm>
        </p:spPr>
        <p:txBody>
          <a:bodyPr>
            <a:normAutofit/>
          </a:bodyPr>
          <a:lstStyle/>
          <a:p>
            <a:pPr algn="ctr"/>
            <a:r>
              <a:rPr lang="en-US" sz="6000" b="1" dirty="0"/>
              <a:t>Pollution</a:t>
            </a:r>
            <a:endParaRPr lang="el-GR" sz="6000" b="1"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076" y="1529751"/>
            <a:ext cx="5363269" cy="3542581"/>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287" y="2111853"/>
            <a:ext cx="3383308" cy="2322123"/>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572" y="4640829"/>
            <a:ext cx="3079436" cy="2049225"/>
          </a:xfrm>
          <a:prstGeom prst="rect">
            <a:avLst/>
          </a:prstGeom>
        </p:spPr>
      </p:pic>
    </p:spTree>
    <p:extLst>
      <p:ext uri="{BB962C8B-B14F-4D97-AF65-F5344CB8AC3E}">
        <p14:creationId xmlns:p14="http://schemas.microsoft.com/office/powerpoint/2010/main" val="543318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18" descr="old yellow brick wall Background texture Stock Photo and Buy images at  rcfotostock this photo and find more royalty-free stock photos from  rclassenlayouts or rclassen stockfotos kaufen, images, illustrations and  vector graphics -">
            <a:extLst>
              <a:ext uri="{FF2B5EF4-FFF2-40B4-BE49-F238E27FC236}">
                <a16:creationId xmlns:a16="http://schemas.microsoft.com/office/drawing/2014/main" id="{D682E0F4-57E5-7A93-5043-2BC643E988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081" y="-1"/>
            <a:ext cx="12219081" cy="712610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ork Board Transparent PNG Transparent Images Free Download | Vector Files  | Pngtree">
            <a:extLst>
              <a:ext uri="{FF2B5EF4-FFF2-40B4-BE49-F238E27FC236}">
                <a16:creationId xmlns:a16="http://schemas.microsoft.com/office/drawing/2014/main" id="{C49A76DA-3B67-EEE9-662F-DDBAB7F38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07" y="-185083"/>
            <a:ext cx="10979335" cy="73671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926E225-2561-9BEC-F5BE-3C0CE51FF1C4}"/>
              </a:ext>
            </a:extLst>
          </p:cNvPr>
          <p:cNvGrpSpPr/>
          <p:nvPr/>
        </p:nvGrpSpPr>
        <p:grpSpPr>
          <a:xfrm>
            <a:off x="783954" y="146603"/>
            <a:ext cx="10351923" cy="6045853"/>
            <a:chOff x="852371" y="-825671"/>
            <a:chExt cx="10351923" cy="6045853"/>
          </a:xfrm>
        </p:grpSpPr>
        <p:pic>
          <p:nvPicPr>
            <p:cNvPr id="2058" name="Picture 10" descr="Download Objects - Transparent Background Sticky Note Png PNG Image with No  Background - PNGkey.com">
              <a:extLst>
                <a:ext uri="{FF2B5EF4-FFF2-40B4-BE49-F238E27FC236}">
                  <a16:creationId xmlns:a16="http://schemas.microsoft.com/office/drawing/2014/main" id="{3EC7D6DD-16F0-9B4B-89BB-588DF1452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901" y="128946"/>
              <a:ext cx="4709393" cy="5091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Sticky Note PNGs for Free Download">
              <a:extLst>
                <a:ext uri="{FF2B5EF4-FFF2-40B4-BE49-F238E27FC236}">
                  <a16:creationId xmlns:a16="http://schemas.microsoft.com/office/drawing/2014/main" id="{1EF14953-8CEE-1D97-296A-C69F045346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371" y="-825671"/>
              <a:ext cx="7687462" cy="60458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066008-0B14-EF7C-3804-9C25C463C444}"/>
                </a:ext>
              </a:extLst>
            </p:cNvPr>
            <p:cNvSpPr txBox="1"/>
            <p:nvPr/>
          </p:nvSpPr>
          <p:spPr>
            <a:xfrm>
              <a:off x="2309150" y="978060"/>
              <a:ext cx="7928658" cy="3139321"/>
            </a:xfrm>
            <a:prstGeom prst="rect">
              <a:avLst/>
            </a:prstGeom>
            <a:noFill/>
          </p:spPr>
          <p:txBody>
            <a:bodyPr wrap="square" rtlCol="0">
              <a:spAutoFit/>
            </a:bodyPr>
            <a:lstStyle/>
            <a:p>
              <a:r>
                <a:rPr lang="en-US" dirty="0">
                  <a:solidFill>
                    <a:schemeClr val="accent1">
                      <a:lumMod val="75000"/>
                    </a:schemeClr>
                  </a:solidFill>
                </a:rPr>
                <a:t>Erasmus+ offers many advantages for the people who take part in it. One of the most important benefits is the chance to improve language skills. By living in another country, participants practice a foreign language every day, which helps them become more confident and fluent.</a:t>
              </a:r>
            </a:p>
            <a:p>
              <a:r>
                <a:rPr lang="en-US" dirty="0">
                  <a:solidFill>
                    <a:schemeClr val="accent1">
                      <a:lumMod val="75000"/>
                    </a:schemeClr>
                  </a:solidFill>
                </a:rPr>
                <a:t>Another advantage is meeting new people and experiencing different cultures. Students and young people make friends from all over the world, learn about new traditions, and become more open-minded. This can help them better understand others and adapt more easily to new situations.</a:t>
              </a:r>
            </a:p>
            <a:p>
              <a:r>
                <a:rPr lang="en-US" dirty="0">
                  <a:solidFill>
                    <a:schemeClr val="accent1">
                      <a:lumMod val="75000"/>
                    </a:schemeClr>
                  </a:solidFill>
                </a:rPr>
                <a:t>In addition, living abroad helps people become more independent and responsible. They learn how to manage their time, money, and daily life on their own.</a:t>
              </a:r>
              <a:endParaRPr lang="el-GR" dirty="0">
                <a:solidFill>
                  <a:schemeClr val="accent1">
                    <a:lumMod val="75000"/>
                  </a:schemeClr>
                </a:solidFill>
              </a:endParaRPr>
            </a:p>
          </p:txBody>
        </p:sp>
      </p:grpSp>
      <p:pic>
        <p:nvPicPr>
          <p:cNvPr id="2052" name="Picture 4" descr="46,030 College Student Back View Royalty-Free Images, Stock Photos &amp;  Pictures | Shutterstock">
            <a:extLst>
              <a:ext uri="{FF2B5EF4-FFF2-40B4-BE49-F238E27FC236}">
                <a16:creationId xmlns:a16="http://schemas.microsoft.com/office/drawing/2014/main" id="{B27E8EB7-6D66-E16A-03F2-8BD2E5E27D4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67" b="92500" l="10000" r="90000">
                        <a14:foregroundMark x1="38500" y1="92500" x2="41500" y2="90000"/>
                        <a14:foregroundMark x1="55750" y1="90500" x2="62500" y2="91333"/>
                        <a14:foregroundMark x1="48750" y1="9833" x2="45250" y2="9667"/>
                        <a14:foregroundMark x1="33000" y1="52833" x2="33000" y2="52833"/>
                        <a14:foregroundMark x1="37000" y1="55667" x2="37000" y2="55667"/>
                        <a14:foregroundMark x1="37000" y1="55667" x2="36500" y2="56500"/>
                        <a14:backgroundMark x1="59500" y1="45833" x2="59500" y2="45833"/>
                        <a14:backgroundMark x1="59000" y1="45167" x2="59000" y2="45167"/>
                        <a14:backgroundMark x1="59750" y1="45833" x2="59250" y2="44333"/>
                        <a14:backgroundMark x1="58250" y1="41333" x2="57750" y2="40667"/>
                        <a14:backgroundMark x1="60250" y1="46833" x2="61000" y2="48167"/>
                        <a14:backgroundMark x1="61000" y1="49167" x2="60750" y2="50500"/>
                        <a14:backgroundMark x1="61750" y1="53833" x2="61250" y2="55167"/>
                        <a14:backgroundMark x1="34250" y1="47667" x2="34000" y2="49167"/>
                        <a14:backgroundMark x1="36000" y1="54833" x2="36279" y2="55484"/>
                      </a14:backgroundRemoval>
                    </a14:imgEffect>
                  </a14:imgLayer>
                </a14:imgProps>
              </a:ext>
              <a:ext uri="{28A0092B-C50C-407E-A947-70E740481C1C}">
                <a14:useLocalDpi xmlns:a14="http://schemas.microsoft.com/office/drawing/2010/main" val="0"/>
              </a:ext>
            </a:extLst>
          </a:blip>
          <a:srcRect/>
          <a:stretch>
            <a:fillRect/>
          </a:stretch>
        </p:blipFill>
        <p:spPr bwMode="auto">
          <a:xfrm>
            <a:off x="-181413" y="2735478"/>
            <a:ext cx="3720297" cy="558044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ardside travel luggage suitcase on isolated transparent background  43558828 PNG">
            <a:extLst>
              <a:ext uri="{FF2B5EF4-FFF2-40B4-BE49-F238E27FC236}">
                <a16:creationId xmlns:a16="http://schemas.microsoft.com/office/drawing/2014/main" id="{5249EEAC-2814-BF8C-9E5E-AD93B244E42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816" b="94388" l="10000" r="90000">
                        <a14:foregroundMark x1="23265" y1="26837" x2="27041" y2="21122"/>
                        <a14:foregroundMark x1="51122" y1="16122" x2="53061" y2="8163"/>
                        <a14:foregroundMark x1="53061" y1="8163" x2="60612" y2="7143"/>
                        <a14:foregroundMark x1="60612" y1="7143" x2="64592" y2="15816"/>
                        <a14:foregroundMark x1="64592" y1="15816" x2="64694" y2="16939"/>
                        <a14:foregroundMark x1="77857" y1="25612" x2="77143" y2="21224"/>
                        <a14:foregroundMark x1="62755" y1="7551" x2="53265" y2="7551"/>
                        <a14:foregroundMark x1="54592" y1="7551" x2="59286" y2="6327"/>
                        <a14:foregroundMark x1="59388" y1="6327" x2="61633" y2="6429"/>
                        <a14:foregroundMark x1="58367" y1="6122" x2="56020" y2="6224"/>
                        <a14:foregroundMark x1="58878" y1="6224" x2="62245" y2="6224"/>
                        <a14:foregroundMark x1="76939" y1="86122" x2="77041" y2="88571"/>
                        <a14:foregroundMark x1="77449" y1="83265" x2="77755" y2="91939"/>
                        <a14:foregroundMark x1="75918" y1="89184" x2="75510" y2="93163"/>
                        <a14:foregroundMark x1="73776" y1="87755" x2="73367" y2="92551"/>
                        <a14:foregroundMark x1="60000" y1="88673" x2="55816" y2="94388"/>
                        <a14:foregroundMark x1="55816" y1="94388" x2="56020" y2="94388"/>
                        <a14:foregroundMark x1="43265" y1="87959" x2="41837" y2="88571"/>
                        <a14:foregroundMark x1="43265" y1="88571" x2="41122" y2="89388"/>
                        <a14:foregroundMark x1="42653" y1="88776" x2="45408" y2="88367"/>
                        <a14:foregroundMark x1="25510" y1="83163" x2="28367" y2="90510"/>
                        <a14:foregroundMark x1="28367" y1="90510" x2="28367" y2="90510"/>
                        <a14:foregroundMark x1="23673" y1="90306" x2="27143" y2="90510"/>
                        <a14:foregroundMark x1="27449" y1="91020" x2="27959" y2="91735"/>
                        <a14:foregroundMark x1="27143" y1="91429" x2="22041" y2="91429"/>
                      </a14:backgroundRemoval>
                    </a14:imgEffect>
                  </a14:imgLayer>
                </a14:imgProps>
              </a:ext>
              <a:ext uri="{28A0092B-C50C-407E-A947-70E740481C1C}">
                <a14:useLocalDpi xmlns:a14="http://schemas.microsoft.com/office/drawing/2010/main" val="0"/>
              </a:ext>
            </a:extLst>
          </a:blip>
          <a:srcRect/>
          <a:stretch>
            <a:fillRect/>
          </a:stretch>
        </p:blipFill>
        <p:spPr bwMode="auto">
          <a:xfrm>
            <a:off x="-724126" y="4755167"/>
            <a:ext cx="3203606" cy="320360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eacher PNG transparent image download, size: 750x1125px">
            <a:extLst>
              <a:ext uri="{FF2B5EF4-FFF2-40B4-BE49-F238E27FC236}">
                <a16:creationId xmlns:a16="http://schemas.microsoft.com/office/drawing/2014/main" id="{F30EE08A-FC0F-3492-5172-015207A39A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1158" y="2598517"/>
            <a:ext cx="3112237" cy="466835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350B853-CF2E-0AA2-1B58-4A73E1F0EDFA}"/>
              </a:ext>
            </a:extLst>
          </p:cNvPr>
          <p:cNvSpPr/>
          <p:nvPr/>
        </p:nvSpPr>
        <p:spPr>
          <a:xfrm>
            <a:off x="2141318" y="2083443"/>
            <a:ext cx="92597" cy="81023"/>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6">
            <a:extLst>
              <a:ext uri="{FF2B5EF4-FFF2-40B4-BE49-F238E27FC236}">
                <a16:creationId xmlns:a16="http://schemas.microsoft.com/office/drawing/2014/main" id="{F528967E-BDFB-9B44-9667-2423C9646CA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06" b="89623" l="5541" r="93784">
                        <a14:foregroundMark x1="5541" y1="28774" x2="10000" y2="81840"/>
                        <a14:foregroundMark x1="91351" y1="33962" x2="93784" y2="81368"/>
                        <a14:foregroundMark x1="50541" y1="12264" x2="49189" y2="12972"/>
                      </a14:backgroundRemoval>
                    </a14:imgEffect>
                  </a14:imgLayer>
                </a14:imgProps>
              </a:ext>
            </a:extLst>
          </a:blip>
          <a:stretch>
            <a:fillRect/>
          </a:stretch>
        </p:blipFill>
        <p:spPr>
          <a:xfrm>
            <a:off x="3828141" y="-109513"/>
            <a:ext cx="4566973" cy="183610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956106B-4085-3D0A-4EAC-BFAC128224A5}"/>
              </a:ext>
            </a:extLst>
          </p:cNvPr>
          <p:cNvSpPr txBox="1"/>
          <p:nvPr/>
        </p:nvSpPr>
        <p:spPr>
          <a:xfrm>
            <a:off x="4114800" y="515073"/>
            <a:ext cx="3975904" cy="830997"/>
          </a:xfrm>
          <a:prstGeom prst="rect">
            <a:avLst/>
          </a:prstGeom>
          <a:noFill/>
        </p:spPr>
        <p:txBody>
          <a:bodyPr wrap="square" rtlCol="0">
            <a:spAutoFit/>
          </a:bodyPr>
          <a:lstStyle/>
          <a:p>
            <a:pPr algn="ctr"/>
            <a:r>
              <a:rPr lang="en-US" sz="2400" dirty="0">
                <a:solidFill>
                  <a:schemeClr val="accent1">
                    <a:lumMod val="75000"/>
                  </a:schemeClr>
                </a:solidFill>
                <a:latin typeface="Eras Bold ITC" panose="020B0907030504020204" pitchFamily="34" charset="0"/>
              </a:rPr>
              <a:t>THE ADVANTAGES OF ERASMUS+</a:t>
            </a:r>
            <a:endParaRPr lang="el-GR" sz="2400" dirty="0">
              <a:solidFill>
                <a:schemeClr val="accent1">
                  <a:lumMod val="75000"/>
                </a:schemeClr>
              </a:solidFill>
            </a:endParaRPr>
          </a:p>
        </p:txBody>
      </p:sp>
    </p:spTree>
    <p:extLst>
      <p:ext uri="{BB962C8B-B14F-4D97-AF65-F5344CB8AC3E}">
        <p14:creationId xmlns:p14="http://schemas.microsoft.com/office/powerpoint/2010/main" val="2436714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n-US" b="1" dirty="0"/>
              <a:t>Is overconsumption in the richest developed countries also to blame?</a:t>
            </a:r>
            <a:endParaRPr lang="el-GR" b="1"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4175" y="2025769"/>
            <a:ext cx="2857500" cy="1600200"/>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261" y="2361211"/>
            <a:ext cx="3028950" cy="1514475"/>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491" y="4560947"/>
            <a:ext cx="3028950" cy="1514475"/>
          </a:xfrm>
          <a:prstGeom prst="rect">
            <a:avLst/>
          </a:prstGeom>
        </p:spPr>
      </p:pic>
      <p:pic>
        <p:nvPicPr>
          <p:cNvPr id="7" name="Εικόνα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261" y="4755671"/>
            <a:ext cx="2447925" cy="1866900"/>
          </a:xfrm>
          <a:prstGeom prst="rect">
            <a:avLst/>
          </a:prstGeom>
        </p:spPr>
      </p:pic>
    </p:spTree>
    <p:extLst>
      <p:ext uri="{BB962C8B-B14F-4D97-AF65-F5344CB8AC3E}">
        <p14:creationId xmlns:p14="http://schemas.microsoft.com/office/powerpoint/2010/main" val="2239802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n-US" dirty="0"/>
              <a:t>Environment, Ethics and Artificial Intelligence. Towards a responsible future</a:t>
            </a:r>
            <a:endParaRPr lang="el-GR" dirty="0"/>
          </a:p>
        </p:txBody>
      </p:sp>
      <p:sp>
        <p:nvSpPr>
          <p:cNvPr id="3" name="Υπότιτλος 2"/>
          <p:cNvSpPr>
            <a:spLocks noGrp="1"/>
          </p:cNvSpPr>
          <p:nvPr>
            <p:ph type="subTitle" idx="1"/>
          </p:nvPr>
        </p:nvSpPr>
        <p:spPr/>
        <p:txBody>
          <a:bodyPr>
            <a:normAutofit lnSpcReduction="10000"/>
          </a:bodyPr>
          <a:lstStyle/>
          <a:p>
            <a:r>
              <a:rPr lang="en-US" dirty="0"/>
              <a:t>8th Junior High School of </a:t>
            </a:r>
            <a:r>
              <a:rPr lang="en-US" dirty="0" err="1"/>
              <a:t>Chalandri</a:t>
            </a:r>
            <a:r>
              <a:rPr lang="en-US" dirty="0"/>
              <a:t>, Greece
Le Luc France
Naples, Italy</a:t>
            </a:r>
            <a:endParaRPr lang="el-GR" dirty="0"/>
          </a:p>
        </p:txBody>
      </p:sp>
    </p:spTree>
    <p:extLst>
      <p:ext uri="{BB962C8B-B14F-4D97-AF65-F5344CB8AC3E}">
        <p14:creationId xmlns:p14="http://schemas.microsoft.com/office/powerpoint/2010/main" val="3421306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"2030 Agenda for Sustainable Development"</a:t>
            </a:r>
            <a:endParaRPr lang="el-GR" dirty="0"/>
          </a:p>
        </p:txBody>
      </p:sp>
      <p:sp>
        <p:nvSpPr>
          <p:cNvPr id="3" name="Θέση περιεχομένου 2"/>
          <p:cNvSpPr>
            <a:spLocks noGrp="1"/>
          </p:cNvSpPr>
          <p:nvPr>
            <p:ph idx="1"/>
          </p:nvPr>
        </p:nvSpPr>
        <p:spPr>
          <a:xfrm>
            <a:off x="677334" y="2160589"/>
            <a:ext cx="8596668" cy="4378234"/>
          </a:xfrm>
        </p:spPr>
        <p:txBody>
          <a:bodyPr>
            <a:noAutofit/>
          </a:bodyPr>
          <a:lstStyle/>
          <a:p>
            <a:r>
              <a:rPr lang="en-US" sz="2800" dirty="0"/>
              <a:t>The "2030 Agenda for Sustainable Development" is a global action plan of the United Nations (UN) adopted in 2015, with the aim of eradicating poverty, protecting the planet and ensuring prosperity for all by 2030, through 17 Sustainable Development Goals (SDGs) and 169 sub-goals, integrating social, economic and environmental dimensions.</a:t>
            </a:r>
            <a:endParaRPr lang="el-GR" sz="2800" dirty="0"/>
          </a:p>
        </p:txBody>
      </p:sp>
    </p:spTree>
    <p:extLst>
      <p:ext uri="{BB962C8B-B14F-4D97-AF65-F5344CB8AC3E}">
        <p14:creationId xmlns:p14="http://schemas.microsoft.com/office/powerpoint/2010/main" val="2250918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What about achieving the goals worldwide?</a:t>
            </a:r>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282" y="2239378"/>
            <a:ext cx="6934697" cy="4159086"/>
          </a:xfrm>
          <a:prstGeom prst="rect">
            <a:avLst/>
          </a:prstGeom>
        </p:spPr>
      </p:pic>
    </p:spTree>
    <p:extLst>
      <p:ext uri="{BB962C8B-B14F-4D97-AF65-F5344CB8AC3E}">
        <p14:creationId xmlns:p14="http://schemas.microsoft.com/office/powerpoint/2010/main" val="3643690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34509" y="523875"/>
            <a:ext cx="8596668" cy="1320800"/>
          </a:xfrm>
        </p:spPr>
        <p:txBody>
          <a:bodyPr>
            <a:normAutofit/>
          </a:bodyPr>
          <a:lstStyle/>
          <a:p>
            <a:pPr algn="ctr"/>
            <a:r>
              <a:rPr lang="en-US" sz="4000" b="1" dirty="0"/>
              <a:t>Health and climate actions</a:t>
            </a:r>
            <a:br>
              <a:rPr lang="el-GR" sz="4000" dirty="0"/>
            </a:br>
            <a:endParaRPr lang="el-GR" sz="4000" dirty="0"/>
          </a:p>
        </p:txBody>
      </p:sp>
      <p:sp>
        <p:nvSpPr>
          <p:cNvPr id="3" name="Θέση περιεχομένου 2"/>
          <p:cNvSpPr>
            <a:spLocks noGrp="1"/>
          </p:cNvSpPr>
          <p:nvPr>
            <p:ph idx="1"/>
          </p:nvPr>
        </p:nvSpPr>
        <p:spPr>
          <a:xfrm>
            <a:off x="677333" y="1343025"/>
            <a:ext cx="9447741" cy="5257800"/>
          </a:xfrm>
        </p:spPr>
        <p:txBody>
          <a:bodyPr>
            <a:normAutofit/>
          </a:bodyPr>
          <a:lstStyle/>
          <a:p>
            <a:pPr lvl="0" algn="just"/>
            <a:r>
              <a:rPr lang="en-US" sz="2000" dirty="0"/>
              <a:t>Impose taxes on energy-dense UPFs (ultra-processed foods) and sugary drinks.
Provide subsidies to make minimally processed and healthy foods more affordable, through revenues from the taxation of unhealthy foods.
Strengthening public awareness of the real cost of food, through education of the public and health professionals.
Warning labels on packaging and restrictions on the advertising of unhealthy foods aimed at children.
Implement policies that support healthy school meals and local food supply.
Shift to minimally processed, fiber-rich plant foods and reduce the consumption of animal products.</a:t>
            </a:r>
            <a:endParaRPr lang="el-GR" dirty="0"/>
          </a:p>
        </p:txBody>
      </p:sp>
    </p:spTree>
    <p:extLst>
      <p:ext uri="{BB962C8B-B14F-4D97-AF65-F5344CB8AC3E}">
        <p14:creationId xmlns:p14="http://schemas.microsoft.com/office/powerpoint/2010/main" val="1860678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77334" y="609599"/>
            <a:ext cx="8596668" cy="1704975"/>
          </a:xfrm>
        </p:spPr>
        <p:txBody>
          <a:bodyPr>
            <a:noAutofit/>
          </a:bodyPr>
          <a:lstStyle/>
          <a:p>
            <a:pPr algn="just"/>
            <a:r>
              <a:rPr lang="en-US" sz="2800" dirty="0"/>
              <a:t>Reforming global food systems is an urgent priority for both protecting public health and tackling the climate crisis</a:t>
            </a:r>
            <a:endParaRPr lang="el-GR" sz="2800" dirty="0"/>
          </a:p>
        </p:txBody>
      </p:sp>
      <p:sp>
        <p:nvSpPr>
          <p:cNvPr id="3" name="Θέση περιεχομένου 2"/>
          <p:cNvSpPr>
            <a:spLocks noGrp="1"/>
          </p:cNvSpPr>
          <p:nvPr>
            <p:ph idx="1"/>
          </p:nvPr>
        </p:nvSpPr>
        <p:spPr>
          <a:xfrm>
            <a:off x="847724" y="2847975"/>
            <a:ext cx="8426277" cy="3581400"/>
          </a:xfrm>
        </p:spPr>
        <p:txBody>
          <a:bodyPr>
            <a:noAutofit/>
          </a:bodyPr>
          <a:lstStyle/>
          <a:p>
            <a:pPr algn="just"/>
            <a:r>
              <a:rPr lang="en-US" sz="2400" dirty="0"/>
              <a:t>"Treating individuals—not the system that makes them sick—perpetuates the misconception that obesity is due to a lack of willpower. To reduce the health and climate footprint of the food system, governments must first recognize that both climate change and obesity are the result of systemic problems aimed at profit and address them at their root."</a:t>
            </a:r>
            <a:endParaRPr lang="el-GR" sz="2400" dirty="0"/>
          </a:p>
        </p:txBody>
      </p:sp>
    </p:spTree>
    <p:extLst>
      <p:ext uri="{BB962C8B-B14F-4D97-AF65-F5344CB8AC3E}">
        <p14:creationId xmlns:p14="http://schemas.microsoft.com/office/powerpoint/2010/main" val="350081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3475008" y="283618"/>
            <a:ext cx="8001000" cy="2173857"/>
          </a:xfrm>
        </p:spPr>
        <p:txBody>
          <a:bodyPr>
            <a:normAutofit/>
          </a:bodyPr>
          <a:lstStyle/>
          <a:p>
            <a:pPr algn="ctr"/>
            <a:r>
              <a:rPr lang="en-US" sz="5400" i="1" dirty="0"/>
              <a:t>Environmental Ethics </a:t>
            </a:r>
            <a:endParaRPr lang="el-GR" sz="5400" i="1" dirty="0"/>
          </a:p>
        </p:txBody>
      </p:sp>
      <p:sp>
        <p:nvSpPr>
          <p:cNvPr id="3" name="Υπότιτλος 2"/>
          <p:cNvSpPr>
            <a:spLocks noGrp="1"/>
          </p:cNvSpPr>
          <p:nvPr>
            <p:ph type="subTitle" idx="1"/>
          </p:nvPr>
        </p:nvSpPr>
        <p:spPr/>
        <p:txBody>
          <a:bodyPr/>
          <a:lstStyle/>
          <a:p>
            <a:r>
              <a:rPr lang="el-GR" dirty="0"/>
              <a:t>12/12/2025</a:t>
            </a:r>
          </a:p>
          <a:p>
            <a:r>
              <a:rPr lang="en-US" dirty="0" err="1"/>
              <a:t>Chalandri</a:t>
            </a:r>
            <a:r>
              <a:rPr lang="en-US" dirty="0"/>
              <a:t> - Napoli</a:t>
            </a:r>
            <a:endParaRPr lang="el-GR" dirty="0"/>
          </a:p>
          <a:p>
            <a:endParaRPr lang="el-GR" dirty="0"/>
          </a:p>
        </p:txBody>
      </p:sp>
      <p:sp>
        <p:nvSpPr>
          <p:cNvPr id="5" name="Θέση υποσέλιδου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8</a:t>
            </a:r>
            <a:r>
              <a:rPr kumimoji="0" lang="el-GR" sz="1200" b="0" i="0" u="none" strike="noStrike" kern="1200" cap="none" spc="0" normalizeH="0" baseline="30000" noProof="0" dirty="0">
                <a:ln>
                  <a:noFill/>
                </a:ln>
                <a:solidFill>
                  <a:prstClr val="black">
                    <a:tint val="75000"/>
                  </a:prstClr>
                </a:solidFill>
                <a:effectLst/>
                <a:uLnTx/>
                <a:uFillTx/>
                <a:latin typeface="Calibri" panose="020F0502020204030204"/>
                <a:ea typeface="+mn-ea"/>
                <a:cs typeface="+mn-cs"/>
              </a:rPr>
              <a:t>ο</a:t>
            </a: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Γυμνάσιο Χαλανδρίου</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6" y="0"/>
            <a:ext cx="3559984" cy="2741094"/>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291" y="4041475"/>
            <a:ext cx="3009900" cy="2743200"/>
          </a:xfrm>
          <a:prstGeom prst="rect">
            <a:avLst/>
          </a:prstGeom>
        </p:spPr>
      </p:pic>
    </p:spTree>
    <p:extLst>
      <p:ext uri="{BB962C8B-B14F-4D97-AF65-F5344CB8AC3E}">
        <p14:creationId xmlns:p14="http://schemas.microsoft.com/office/powerpoint/2010/main" val="3648931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589321" y="0"/>
            <a:ext cx="10530128" cy="1890840"/>
          </a:xfrm>
        </p:spPr>
        <p:txBody>
          <a:bodyPr>
            <a:noAutofit/>
          </a:bodyPr>
          <a:lstStyle/>
          <a:p>
            <a:pPr algn="ctr"/>
            <a:r>
              <a:rPr lang="en-US" dirty="0"/>
              <a:t>Do natural objects and living beings have moral status? Are they worthy of moral concern?</a:t>
            </a: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08045">
            <a:off x="6601508" y="2198723"/>
            <a:ext cx="3943454" cy="2628969"/>
          </a:xfrm>
        </p:spPr>
      </p:pic>
      <p:sp>
        <p:nvSpPr>
          <p:cNvPr id="4" name="Θέση υποσέλιδου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9661">
            <a:off x="856740" y="2002983"/>
            <a:ext cx="4037162" cy="4037162"/>
          </a:xfrm>
          <a:prstGeom prst="rect">
            <a:avLst/>
          </a:prstGeom>
        </p:spPr>
      </p:pic>
    </p:spTree>
    <p:extLst>
      <p:ext uri="{BB962C8B-B14F-4D97-AF65-F5344CB8AC3E}">
        <p14:creationId xmlns:p14="http://schemas.microsoft.com/office/powerpoint/2010/main" val="343940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13608" y="156871"/>
            <a:ext cx="10961448" cy="1507067"/>
          </a:xfrm>
        </p:spPr>
        <p:txBody>
          <a:bodyPr>
            <a:normAutofit fontScale="90000"/>
          </a:bodyPr>
          <a:lstStyle/>
          <a:p>
            <a:r>
              <a:rPr lang="en-US" dirty="0"/>
              <a:t>Do natural objects have moral value simply because they exist? Or do they only have instrumental value?</a:t>
            </a: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3867" y="2249485"/>
            <a:ext cx="3176274" cy="2926364"/>
          </a:xfrm>
        </p:spPr>
      </p:pic>
      <p:sp>
        <p:nvSpPr>
          <p:cNvPr id="4" name="Θέση υποσέλιδου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716" y="1661929"/>
            <a:ext cx="3188497" cy="3188497"/>
          </a:xfrm>
          <a:prstGeom prst="rect">
            <a:avLst/>
          </a:prstGeo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341" y="4649638"/>
            <a:ext cx="2376175" cy="1463168"/>
          </a:xfrm>
          <a:prstGeom prst="rect">
            <a:avLst/>
          </a:prstGeom>
        </p:spPr>
      </p:pic>
    </p:spTree>
    <p:extLst>
      <p:ext uri="{BB962C8B-B14F-4D97-AF65-F5344CB8AC3E}">
        <p14:creationId xmlns:p14="http://schemas.microsoft.com/office/powerpoint/2010/main" val="3915405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943004" y="269015"/>
            <a:ext cx="10236830" cy="1507067"/>
          </a:xfrm>
        </p:spPr>
        <p:txBody>
          <a:bodyPr>
            <a:normAutofit/>
          </a:bodyPr>
          <a:lstStyle/>
          <a:p>
            <a:r>
              <a:rPr lang="en-US" dirty="0"/>
              <a:t>Should clean air, food, and water be considered resources for human use?</a:t>
            </a: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6312" y="3129756"/>
            <a:ext cx="2619375" cy="1743075"/>
          </a:xfrm>
        </p:spPr>
      </p:pic>
      <p:sp>
        <p:nvSpPr>
          <p:cNvPr id="4" name="Θέση υποσέλιδου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6" y="3587930"/>
            <a:ext cx="3919003" cy="2584270"/>
          </a:xfrm>
          <a:prstGeom prst="rect">
            <a:avLst/>
          </a:prstGeo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822" y="1936126"/>
            <a:ext cx="4225883" cy="4236074"/>
          </a:xfrm>
          <a:prstGeom prst="rect">
            <a:avLst/>
          </a:prstGeom>
        </p:spPr>
      </p:pic>
    </p:spTree>
    <p:extLst>
      <p:ext uri="{BB962C8B-B14F-4D97-AF65-F5344CB8AC3E}">
        <p14:creationId xmlns:p14="http://schemas.microsoft.com/office/powerpoint/2010/main" val="3514594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3805" y="493302"/>
            <a:ext cx="11133977" cy="1507067"/>
          </a:xfrm>
        </p:spPr>
        <p:txBody>
          <a:bodyPr>
            <a:normAutofit/>
          </a:bodyPr>
          <a:lstStyle/>
          <a:p>
            <a:r>
              <a:rPr lang="en-US" dirty="0"/>
              <a:t>Should human beings be regarded merely as another species, as part of nature?</a:t>
            </a: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
        <p:nvSpPr>
          <p:cNvPr id="4" name="Θέση υποσέλιδου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109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Ethics in the work of Plato and Aristotle</a:t>
            </a:r>
            <a:endParaRPr dirty="0"/>
          </a:p>
        </p:txBody>
      </p:sp>
      <p:sp>
        <p:nvSpPr>
          <p:cNvPr id="3" name="TextBox 2"/>
          <p:cNvSpPr txBox="1"/>
          <p:nvPr/>
        </p:nvSpPr>
        <p:spPr>
          <a:xfrm>
            <a:off x="1981200" y="1600122"/>
            <a:ext cx="8229600" cy="923330"/>
          </a:xfrm>
          <a:prstGeom prst="rect">
            <a:avLst/>
          </a:prstGeom>
          <a:noFill/>
        </p:spPr>
        <p:txBody>
          <a:bodyPr wrap="square">
            <a:spAutoFit/>
          </a:bodyPr>
          <a:lstStyle/>
          <a:p>
            <a:pPr defTabSz="457200"/>
            <a:r>
              <a:rPr lang="en-US" dirty="0">
                <a:solidFill>
                  <a:prstClr val="white"/>
                </a:solidFill>
              </a:rPr>
              <a:t>Ancient Greek Philosophy
The moral thought of the two philosophers determines the way of understanding good and virtue.</a:t>
            </a:r>
            <a:endParaRPr dirty="0">
              <a:solidFill>
                <a:prstClr val="white"/>
              </a:solidFill>
              <a:latin typeface="Rockwell"/>
            </a:endParaRPr>
          </a:p>
        </p:txBody>
      </p:sp>
      <p:sp>
        <p:nvSpPr>
          <p:cNvPr id="4" name="Rectangle 3"/>
          <p:cNvSpPr/>
          <p:nvPr/>
        </p:nvSpPr>
        <p:spPr>
          <a:xfrm>
            <a:off x="6553200" y="3200400"/>
            <a:ext cx="2743200" cy="274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a:r>
              <a:rPr dirty="0" err="1">
                <a:solidFill>
                  <a:prstClr val="white"/>
                </a:solidFill>
                <a:latin typeface="Rockwell"/>
              </a:rPr>
              <a:t>Εικόν</a:t>
            </a:r>
            <a:r>
              <a:rPr dirty="0">
                <a:solidFill>
                  <a:prstClr val="white"/>
                </a:solidFill>
                <a:latin typeface="Rockwell"/>
              </a:rPr>
              <a:t>α</a:t>
            </a:r>
          </a:p>
        </p:txBody>
      </p:sp>
      <p:pic>
        <p:nvPicPr>
          <p:cNvPr id="1029" name="Picture 5" descr="https://www.huffingtonpost.gr/wp-content/uploads/2021/03/604482253f0000f01ca3fd73-768x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013" y="2769833"/>
            <a:ext cx="7217544"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Moral Philosophy</a:t>
            </a:r>
            <a:endParaRPr dirty="0"/>
          </a:p>
        </p:txBody>
      </p:sp>
      <p:sp>
        <p:nvSpPr>
          <p:cNvPr id="3" name="TextBox 2"/>
          <p:cNvSpPr txBox="1"/>
          <p:nvPr/>
        </p:nvSpPr>
        <p:spPr>
          <a:xfrm>
            <a:off x="1981201" y="2883988"/>
            <a:ext cx="2819170" cy="1704377"/>
          </a:xfrm>
          <a:prstGeom prst="rect">
            <a:avLst/>
          </a:prstGeom>
          <a:noFill/>
        </p:spPr>
        <p:txBody>
          <a:bodyPr wrap="none">
            <a:spAutoFit/>
          </a:bodyPr>
          <a:lstStyle/>
          <a:p>
            <a:pPr defTabSz="457200">
              <a:lnSpc>
                <a:spcPct val="150000"/>
              </a:lnSpc>
            </a:pPr>
            <a:r>
              <a:rPr lang="en-US" dirty="0">
                <a:solidFill>
                  <a:prstClr val="white"/>
                </a:solidFill>
              </a:rPr>
              <a:t>• Branch of philosophy
• Studies good and evil
• Seeks the right lifestyle
• Goal: the good life</a:t>
            </a:r>
            <a:endParaRPr dirty="0">
              <a:solidFill>
                <a:prstClr val="white"/>
              </a:solidFill>
              <a:latin typeface="Rockwell"/>
            </a:endParaRPr>
          </a:p>
        </p:txBody>
      </p:sp>
      <p:pic>
        <p:nvPicPr>
          <p:cNvPr id="12290" name="Picture 2" descr="C:\Users\User\Documents\pla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7010" y="2512382"/>
            <a:ext cx="3755254" cy="41027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ρόισμα">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Όψη">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5.xml><?xml version="1.0" encoding="utf-8"?>
<a:theme xmlns:a="http://schemas.openxmlformats.org/drawingml/2006/main" name="Τήξη">
  <a:themeElements>
    <a:clrScheme name="Τήξη">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Τήξη">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Τήξη">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1005</Words>
  <Application>Microsoft Office PowerPoint</Application>
  <PresentationFormat>Widescreen</PresentationFormat>
  <Paragraphs>65</Paragraphs>
  <Slides>25</Slides>
  <Notes>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25</vt:i4>
      </vt:variant>
    </vt:vector>
  </HeadingPairs>
  <TitlesOfParts>
    <vt:vector size="42" baseType="lpstr">
      <vt:lpstr>Aptos</vt:lpstr>
      <vt:lpstr>Aptos Display</vt:lpstr>
      <vt:lpstr>Arial</vt:lpstr>
      <vt:lpstr>Calibri</vt:lpstr>
      <vt:lpstr>Calibri Light</vt:lpstr>
      <vt:lpstr>Cambria</vt:lpstr>
      <vt:lpstr>Century Gothic</vt:lpstr>
      <vt:lpstr>Eras Bold ITC</vt:lpstr>
      <vt:lpstr>Rockwell</vt:lpstr>
      <vt:lpstr>Trebuchet MS</vt:lpstr>
      <vt:lpstr>Wingdings 2</vt:lpstr>
      <vt:lpstr>Wingdings 3</vt:lpstr>
      <vt:lpstr>Office Theme</vt:lpstr>
      <vt:lpstr>Θρόισμα</vt:lpstr>
      <vt:lpstr>Θέμα του Office</vt:lpstr>
      <vt:lpstr>Όψη</vt:lpstr>
      <vt:lpstr>Τήξη</vt:lpstr>
      <vt:lpstr>PowerPoint Presentation</vt:lpstr>
      <vt:lpstr>PowerPoint Presentation</vt:lpstr>
      <vt:lpstr>Environmental Ethics </vt:lpstr>
      <vt:lpstr>Do natural objects and living beings have moral status? Are they worthy of moral concern?</vt:lpstr>
      <vt:lpstr>Do natural objects have moral value simply because they exist? Or do they only have instrumental value?</vt:lpstr>
      <vt:lpstr>Should clean air, food, and water be considered resources for human use?</vt:lpstr>
      <vt:lpstr>Should human beings be regarded merely as another species, as part of nature?</vt:lpstr>
      <vt:lpstr>Ethics in the work of Plato and Aristotle</vt:lpstr>
      <vt:lpstr>What is Moral Philosophy</vt:lpstr>
      <vt:lpstr>The Idea of the Good</vt:lpstr>
      <vt:lpstr>Justice in Plato</vt:lpstr>
      <vt:lpstr>      Πλατων και Φύση   Plato and Nature</vt:lpstr>
      <vt:lpstr>Ethics in Aristotle</vt:lpstr>
      <vt:lpstr>The Golden Mean</vt:lpstr>
      <vt:lpstr>Bliss</vt:lpstr>
      <vt:lpstr>Environment, Ethics and Artificial Intelligence. Towards a responsible future.</vt:lpstr>
      <vt:lpstr>"Overpopulation of the land is a major cause of environmental problems"</vt:lpstr>
      <vt:lpstr>Climate change</vt:lpstr>
      <vt:lpstr>Pollution</vt:lpstr>
      <vt:lpstr>Is overconsumption in the richest developed countries also to blame?</vt:lpstr>
      <vt:lpstr>Environment, Ethics and Artificial Intelligence. Towards a responsible future</vt:lpstr>
      <vt:lpstr>"2030 Agenda for Sustainable Development"</vt:lpstr>
      <vt:lpstr>What about achieving the goals worldwide?</vt:lpstr>
      <vt:lpstr>Health and climate actions </vt:lpstr>
      <vt:lpstr>Reforming global food systems is an urgent priority for both protecting public health and tackling the climate crisis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Πάρης Ματσιώτας</dc:creator>
  <cp:lastModifiedBy>user</cp:lastModifiedBy>
  <cp:revision>7</cp:revision>
  <dcterms:created xsi:type="dcterms:W3CDTF">2026-04-22T21:45:08Z</dcterms:created>
  <dcterms:modified xsi:type="dcterms:W3CDTF">2026-05-08T11:12:59Z</dcterms:modified>
</cp:coreProperties>
</file>