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58" r:id="rId6"/>
    <p:sldId id="259" r:id="rId7"/>
    <p:sldId id="273" r:id="rId8"/>
    <p:sldId id="274" r:id="rId9"/>
    <p:sldId id="270" r:id="rId10"/>
    <p:sldId id="260" r:id="rId11"/>
    <p:sldId id="261" r:id="rId12"/>
    <p:sldId id="27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19" autoAdjust="0"/>
  </p:normalViewPr>
  <p:slideViewPr>
    <p:cSldViewPr snapToGrid="0">
      <p:cViewPr varScale="1">
        <p:scale>
          <a:sx n="103" d="100"/>
          <a:sy n="103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0" y="6423913"/>
            <a:ext cx="691721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l-GR"/>
              <a:t>Γιωργοσ κρητικιδησ, α2, 4</a:t>
            </a:r>
            <a:r>
              <a:rPr lang="el-GR" baseline="30000"/>
              <a:t>ο</a:t>
            </a:r>
            <a:r>
              <a:rPr lang="el-GR"/>
              <a:t> γυμνασιο χαλανδριου, 25/11/2020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/>
          <a:lstStyle/>
          <a:p>
            <a:fld id="{2CED4963-E985-44C4-B8C4-FDD613B7C2F8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/>
          <a:lstStyle/>
          <a:p>
            <a:fld id="{ED291B17-9318-49DB-B28B-6E5994AE9581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/>
          <a:lstStyle/>
          <a:p>
            <a:fld id="{ED291B17-9318-49DB-B28B-6E5994AE9581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/>
          <a:lstStyle/>
          <a:p>
            <a:fld id="{78DD82B9-B8EE-4375-B6FF-88FA6ABB15D9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/>
          <a:lstStyle/>
          <a:p>
            <a:fld id="{B2497495-0637-405E-AE64-5CC7506D51F5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/>
          <a:lstStyle/>
          <a:p>
            <a:fld id="{7BFFD690-9426-415D-8B65-26881E07B2D4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/>
          <a:lstStyle/>
          <a:p>
            <a:fld id="{04C4989A-474C-40DE-95B9-011C28B71673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/>
          <a:lstStyle/>
          <a:p>
            <a:fld id="{5DB4ED54-5B5E-4A04-93D3-5772E3CE3818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</p:spPr>
        <p:txBody>
          <a:bodyPr/>
          <a:lstStyle/>
          <a:p>
            <a:fld id="{D82884F1-FFEA-405F-9602-3DCA865EDA4E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/>
          <a:lstStyle/>
          <a:p>
            <a:fld id="{7E18DB4A-8810-4A10-AD5C-D5E2C667F5B3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 dirty="0"/>
              <a:t>Γιωργοσ κρητικιδησ, α2, 25/11/2020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6" r:id="rId2"/>
    <p:sldLayoutId id="2147483757" r:id="rId3"/>
    <p:sldLayoutId id="2147483758" r:id="rId4"/>
    <p:sldLayoutId id="2147483759" r:id="rId5"/>
    <p:sldLayoutId id="2147483711" r:id="rId6"/>
    <p:sldLayoutId id="2147483760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physics.geol.uoa.gr/stations/maps/recent.html" TargetMode="External"/><Relationship Id="rId2" Type="http://schemas.openxmlformats.org/officeDocument/2006/relationships/hyperlink" Target="http://ewa.gein.noa.gr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l-GR" b="1">
                <a:solidFill>
                  <a:schemeClr val="tx1"/>
                </a:solidFill>
              </a:rPr>
              <a:t>Πολιτικοσ μηχανικοσ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el-GR" sz="2200" b="1"/>
              <a:t>Σπουδεσ – αντικειμενο - επαγγελμα</a:t>
            </a:r>
            <a:endParaRPr lang="en-US" sz="2200" b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D58E8328-DA9B-4337-266E-1A0BAE3CA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106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C081B3-1AE8-49CA-BB64-30AF0359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67246"/>
          </a:xfrm>
        </p:spPr>
        <p:txBody>
          <a:bodyPr/>
          <a:lstStyle/>
          <a:p>
            <a:r>
              <a:rPr lang="el-GR" dirty="0"/>
              <a:t>ΕΡΩΤΗΜΑΤΟΛΟΓΙΟ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E99709-1F56-4B6B-8214-139D5CE1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36571"/>
            <a:ext cx="11029615" cy="5233071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l-GR" b="1" dirty="0"/>
              <a:t>1.	Δουλεύετε σε κάποια εταιρεία ή είστε ελεύθερος επαγγελματίας;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l-GR" b="1" dirty="0"/>
              <a:t>2.	Τι έχετε κατασκευάσει; Ποιο είναι το μεγαλύτερο έργο που έχετε κατασκευάσει;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l-GR" b="1" dirty="0"/>
              <a:t>3.	Ποια ήταν η μεγαλύτερη διάρκεια που σας πήρε να χτίσετε ή να κατασκευάσετε κάτι; 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l-GR" b="1" dirty="0"/>
              <a:t>4.	Ποια είναι τα βασικά εργαλεία που διαθέτετε;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l-GR" b="1" dirty="0"/>
              <a:t>5.	Πως διευκολύνουν την δουλειά σας οι νέες τεχνολογίες 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b="1" dirty="0"/>
              <a:t>6.	Έχετε την δυνατότητα να κάνετε περιβαλλοντικές μελέτες, εφόσον πολλά έργα χρειάζονται αυτές τις μελέτες ;</a:t>
            </a:r>
          </a:p>
        </p:txBody>
      </p:sp>
    </p:spTree>
    <p:extLst>
      <p:ext uri="{BB962C8B-B14F-4D97-AF65-F5344CB8AC3E}">
        <p14:creationId xmlns:p14="http://schemas.microsoft.com/office/powerpoint/2010/main" val="165445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9D831-1562-FA33-677D-85D2EBDB6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050" b="63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EC081B3-1AE8-49CA-BB64-30AF0359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128415"/>
            <a:ext cx="10144260" cy="10138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σπουδεσ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E99709-1F56-4B6B-8214-139D5CE1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870" y="1706017"/>
            <a:ext cx="10261602" cy="4588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l-GR" sz="1600" b="1" dirty="0"/>
              <a:t>5 χρόνια φοίτηση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l-GR" sz="1600" b="1" dirty="0"/>
              <a:t>Πολυτεχνική σχολή – Αθήνα (ΕΜΠ), Θεσσαλονίκη, Πάτρα, Βόλος, Ξάνθη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l-GR" sz="1600" b="1" dirty="0"/>
              <a:t>Η πρώτη σχολή μηχανικών στην ιστορία της χώρας από το 1877. Αμέσως μετά ακολούθησαν οι Μηχανολόγοι (Οι 2 βασικές ειδικότητες Μηχανικών για την κατασκευή)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l-GR" sz="1600" b="1" dirty="0"/>
              <a:t>4</a:t>
            </a:r>
            <a:r>
              <a:rPr lang="el-GR" sz="1600" b="1" baseline="30000" dirty="0"/>
              <a:t>η</a:t>
            </a:r>
            <a:r>
              <a:rPr lang="el-GR" sz="1600" b="1" dirty="0"/>
              <a:t> καλύτερη σχολή Παγκοσμίως για το 2021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l-GR" sz="1600" b="1" dirty="0"/>
              <a:t>Κατευθύνσεις (4</a:t>
            </a:r>
            <a:r>
              <a:rPr lang="el-GR" sz="1600" b="1" baseline="30000" dirty="0"/>
              <a:t>ο</a:t>
            </a:r>
            <a:r>
              <a:rPr lang="el-GR" sz="1600" b="1" dirty="0"/>
              <a:t> και 5</a:t>
            </a:r>
            <a:r>
              <a:rPr lang="el-GR" sz="1600" b="1" baseline="30000" dirty="0"/>
              <a:t>ο</a:t>
            </a:r>
            <a:r>
              <a:rPr lang="el-GR" sz="1600" b="1" dirty="0"/>
              <a:t> έτος)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l-GR" sz="1600" b="1" dirty="0"/>
              <a:t>Δομοστατικού Μηχανικού (κτίρια, γέφυρες κλπ)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l-GR" sz="1600" b="1" dirty="0"/>
              <a:t>Υδραυλικού Μηχανικού (φράγματα, λιμάνια)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l-GR" sz="1600" b="1" dirty="0"/>
              <a:t>Συγκοινωνιολόγου Μηχανικού (οδοστρώματα, σιδηροδρόμους, αεροδρόμια)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l-GR" sz="1600" b="1" dirty="0"/>
              <a:t>Γεωτεχνικού Μηχανικού (έδαφος, κατολισθήσεις, μελέτες για στήριξη κατασκευών ανάλογα με το υπέδαφος)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l-GR" sz="1600" b="1" dirty="0"/>
              <a:t>Επειδή ήταν η πρώτη σχολή Μηχανικών, ουσιαστικά μαθαίνει να κάνει όλα όσα χρειάζεται μια κατασκευή (από τοπογραφικό μέχρι και βασικά μηχανολογικά)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l-GR" sz="1600" b="1" dirty="0"/>
              <a:t>Σπουδές στο εξωτερικό -&gt; μαθήματα και εξετάσεις λόγω ΑΝΤΙΣΕΙΣΜΙΚΗΣ</a:t>
            </a: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C081B3-1AE8-49CA-BB64-30AF0359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67246"/>
          </a:xfrm>
        </p:spPr>
        <p:txBody>
          <a:bodyPr>
            <a:normAutofit fontScale="90000"/>
          </a:bodyPr>
          <a:lstStyle/>
          <a:p>
            <a:r>
              <a:rPr lang="el-GR" dirty="0"/>
              <a:t>Αντικειμενο – τι μαθαινει να κανει ενασ πολιτικοσ μηχανικοσ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E99709-1F56-4B6B-8214-139D5CE1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69402"/>
            <a:ext cx="10858535" cy="36389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l-GR" b="1" dirty="0"/>
              <a:t>Παίρνει τα σχέδια του κτιρίου από τον Αρχιτέκτονα και το τοπογραφικό από τον Τοπογράφο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042C5-DA91-3D39-E88C-4993D9D71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836647"/>
            <a:ext cx="5949635" cy="4246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0FE4D8-D662-36BC-DB0E-BBE509DB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393" y="1633296"/>
            <a:ext cx="5283059" cy="46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C081B3-1AE8-49CA-BB64-30AF0359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67246"/>
          </a:xfrm>
        </p:spPr>
        <p:txBody>
          <a:bodyPr>
            <a:normAutofit fontScale="90000"/>
          </a:bodyPr>
          <a:lstStyle/>
          <a:p>
            <a:r>
              <a:rPr lang="el-GR" dirty="0"/>
              <a:t>Αντικειμενο – τι μαθαινει να κανει ενασ πολιτικοσ μηχανικοσ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E89C9-3097-4BD8-A480-5E676FEB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32" y="1269403"/>
            <a:ext cx="5735653" cy="488644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E99709-1F56-4B6B-8214-139D5CE1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385" y="1390793"/>
            <a:ext cx="5343727" cy="1654122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1200"/>
              </a:spcAft>
            </a:pPr>
            <a:r>
              <a:rPr lang="el-GR" b="1" dirty="0"/>
              <a:t>Βάζει κολώνες, δοκάρια και πλάκες</a:t>
            </a:r>
          </a:p>
          <a:p>
            <a:pPr algn="just">
              <a:spcAft>
                <a:spcPts val="1200"/>
              </a:spcAft>
            </a:pPr>
            <a:r>
              <a:rPr lang="el-GR" b="1" dirty="0"/>
              <a:t>«Τρέχει» το στατικό πρόγραμμα για να υπολογίσει διαστάσεις, οπλισμό (σίδερα), είδος σκυροδέματος ώστε να μην πέσει το σπίτι σε περίπτωση σεισμό (ή από μόνο του!!!)</a:t>
            </a:r>
          </a:p>
          <a:p>
            <a:pPr algn="just">
              <a:spcAft>
                <a:spcPts val="1200"/>
              </a:spcAft>
            </a:pPr>
            <a:r>
              <a:rPr lang="el-GR" b="1" dirty="0"/>
              <a:t>Σχεδιάζει ξυλότυπους (σχέδια του στατικού φορέα)</a:t>
            </a:r>
          </a:p>
          <a:p>
            <a:pPr algn="just">
              <a:spcAft>
                <a:spcPts val="1200"/>
              </a:spcAft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8F308-3872-6632-F0E0-D0A7FBF95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412" y="3146769"/>
            <a:ext cx="4695767" cy="27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C081B3-1AE8-49CA-BB64-30AF0359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67246"/>
          </a:xfrm>
        </p:spPr>
        <p:txBody>
          <a:bodyPr>
            <a:normAutofit fontScale="90000"/>
          </a:bodyPr>
          <a:lstStyle/>
          <a:p>
            <a:r>
              <a:rPr lang="el-GR" dirty="0"/>
              <a:t>Αντικειμενο – τι μαθαινει να κανει ενασ πολιτικοσ μηχανικοσ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E99709-1F56-4B6B-8214-139D5CE1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570616"/>
            <a:ext cx="4065452" cy="5190107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l-GR" b="1" dirty="0"/>
              <a:t>Δίνει τα σχέδια στο Μηχανολόγο για να σχεδιάσει τα Υδραυλικά, Ηλεκτρολογικά, Μόνωση, Θέρμανση κλπ Μηχανολογικά</a:t>
            </a:r>
          </a:p>
          <a:p>
            <a:pPr algn="just">
              <a:spcAft>
                <a:spcPts val="1200"/>
              </a:spcAft>
            </a:pPr>
            <a:r>
              <a:rPr lang="el-GR" b="1" dirty="0"/>
              <a:t>Κάνει όλες τις διαδικασίες για να βγει η Άδεια Δόμησης </a:t>
            </a:r>
          </a:p>
          <a:p>
            <a:pPr algn="just">
              <a:spcAft>
                <a:spcPts val="1200"/>
              </a:spcAft>
            </a:pPr>
            <a:r>
              <a:rPr lang="el-GR" b="1" dirty="0"/>
              <a:t>Στην κατασκευή ΕΠΙΒΛΕΠΕΙ ότι γίνονται όλα σωστά.</a:t>
            </a:r>
          </a:p>
          <a:p>
            <a:pPr algn="just">
              <a:spcAft>
                <a:spcPts val="1200"/>
              </a:spcAft>
            </a:pPr>
            <a:r>
              <a:rPr lang="el-GR" b="1" dirty="0"/>
              <a:t>Όταν τελειώσει η κατασκευή, καλεί τον Ελεγκτή Δόμησης!</a:t>
            </a:r>
          </a:p>
          <a:p>
            <a:pPr algn="just">
              <a:spcAft>
                <a:spcPts val="1200"/>
              </a:spcAft>
            </a:pPr>
            <a:r>
              <a:rPr lang="el-GR" b="1" dirty="0"/>
              <a:t>ΣΤΗΝ ΠΡΑΞΗ, στα μικρά έργα, ΚΑΝΕΙ ΣΧΕΔΟΝ ΤΑ ΠΑΝΤΑ</a:t>
            </a:r>
          </a:p>
          <a:p>
            <a:pPr algn="just">
              <a:spcAft>
                <a:spcPts val="1200"/>
              </a:spcAft>
            </a:pPr>
            <a:endParaRPr lang="en-US" dirty="0"/>
          </a:p>
        </p:txBody>
      </p:sp>
      <p:pic>
        <p:nvPicPr>
          <p:cNvPr id="1026" name="Picture 2" descr="Επίβλεψη Κατασκευών-Έργων | ARXITEKTON.GR">
            <a:extLst>
              <a:ext uri="{FF2B5EF4-FFF2-40B4-BE49-F238E27FC236}">
                <a16:creationId xmlns:a16="http://schemas.microsoft.com/office/drawing/2014/main" id="{3C196DB7-EE78-5D6D-C1B2-436A9576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45" y="1570616"/>
            <a:ext cx="6789617" cy="45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C081B3-1AE8-49CA-BB64-30AF0359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67246"/>
          </a:xfrm>
        </p:spPr>
        <p:txBody>
          <a:bodyPr>
            <a:normAutofit/>
          </a:bodyPr>
          <a:lstStyle/>
          <a:p>
            <a:r>
              <a:rPr lang="el-GR" dirty="0"/>
              <a:t>Τι κανει τελικα ΕΠΑΓΓΕΛΜΑΤΙΚΑ ενασ πολιτικοσ μηχανικοσ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E99709-1F56-4B6B-8214-139D5CE1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53851"/>
            <a:ext cx="11262876" cy="4465727"/>
          </a:xfrm>
        </p:spPr>
        <p:txBody>
          <a:bodyPr>
            <a:normAutofit/>
          </a:bodyPr>
          <a:lstStyle/>
          <a:p>
            <a:r>
              <a:rPr lang="el-GR" b="1" dirty="0"/>
              <a:t>Ελεύθερος επαγγελματίας</a:t>
            </a:r>
            <a:endParaRPr lang="el-GR" dirty="0"/>
          </a:p>
          <a:p>
            <a:pPr marL="517525" indent="-233363">
              <a:buFont typeface="Wingdings" panose="05000000000000000000" pitchFamily="2" charset="2"/>
              <a:buChar char="§"/>
            </a:pPr>
            <a:r>
              <a:rPr lang="el-GR" dirty="0"/>
              <a:t>Άδειες, μελέτες, κατασκευές, τοπογραφικά. </a:t>
            </a:r>
          </a:p>
          <a:p>
            <a:pPr marL="517525" indent="-233363">
              <a:buFont typeface="Wingdings" panose="05000000000000000000" pitchFamily="2" charset="2"/>
              <a:buChar char="§"/>
            </a:pPr>
            <a:r>
              <a:rPr lang="el-GR" dirty="0"/>
              <a:t>Τακτοποιήσεις αυθαιρέτων κλπ. </a:t>
            </a:r>
          </a:p>
          <a:p>
            <a:pPr marL="517525" indent="-233363">
              <a:buFont typeface="Wingdings" panose="05000000000000000000" pitchFamily="2" charset="2"/>
              <a:buChar char="§"/>
            </a:pPr>
            <a:r>
              <a:rPr lang="el-GR" dirty="0"/>
              <a:t>Ελεγκτής δόμησης – ενεργειακός επιθεωρητής (κανονικά είναι μηχανολόγου αντικείμενο). </a:t>
            </a:r>
          </a:p>
          <a:p>
            <a:r>
              <a:rPr lang="el-GR" b="1" dirty="0"/>
              <a:t>Υπάλληλος σε Τεχνική Εταιρεία </a:t>
            </a:r>
            <a:r>
              <a:rPr lang="el-GR" dirty="0"/>
              <a:t>(ίδια αντικείμενα αλλά ως μισθωτός).</a:t>
            </a:r>
          </a:p>
          <a:p>
            <a:r>
              <a:rPr lang="el-GR" b="1" dirty="0"/>
              <a:t>Δημόσιος υπάλληλος </a:t>
            </a:r>
            <a:r>
              <a:rPr lang="el-GR" dirty="0"/>
              <a:t> (πολεοδομία, δήμοι, περιφέρειες, υπουργεία).</a:t>
            </a:r>
          </a:p>
          <a:p>
            <a:r>
              <a:rPr lang="el-GR" b="1" dirty="0"/>
              <a:t>Υπάλληλος σε οποιαδήποτε εταιρεία ως </a:t>
            </a:r>
            <a:r>
              <a:rPr lang="en-US" b="1" dirty="0"/>
              <a:t>Project Manager </a:t>
            </a:r>
            <a:r>
              <a:rPr lang="el-GR" dirty="0"/>
              <a:t>(διαχείριση έργου, οικονομικά, χρονοδιαγράμματα, ομάδες έργου).</a:t>
            </a:r>
          </a:p>
          <a:p>
            <a:r>
              <a:rPr lang="el-GR" b="1" dirty="0"/>
              <a:t>Έρευνα – ακαδημαϊκή καριέρα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07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C081B3-1AE8-49CA-BB64-30AF0359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67246"/>
          </a:xfrm>
        </p:spPr>
        <p:txBody>
          <a:bodyPr/>
          <a:lstStyle/>
          <a:p>
            <a:r>
              <a:rPr lang="el-GR" dirty="0"/>
              <a:t>ΣΕΙΣΜΟΣ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E99709-1F56-4B6B-8214-139D5CE1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269402"/>
            <a:ext cx="11029615" cy="4622440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l-GR" dirty="0"/>
              <a:t>Ο λόγος που πρέπει να κάνει καλά τη δουλειά του ο Μηχανικός καθώς κινδυνεύουν ζωές!!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l-GR" dirty="0"/>
              <a:t>Ο λόγος που ο Πολιτικός Μηχανικός έχει πολλά εργασιακά δικαιώματα  ΑΛΛΑ ΚΑΙ ΠΟΛΛΕΣ ΕΥΘΥΝΕΣ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l-GR" dirty="0"/>
              <a:t>Ο λόγος που όσοι σπουδάζουν πολιτικοί σε άλλες χώρες, δεν έχουν δικαιώματα στην Ελλάδα χωρίς να περάσουν εξετάσεις. 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l-GR" dirty="0"/>
              <a:t>Αντισεισμική τεχνολογία -&gt; η μέθοδος με την οποία υπολογίζεται ο τρόπος κατασκευής (θεμελίωση, κολώνες, δοκάρια, οπλισμός) ώστε να αντέξει σε σεισμό.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l-GR" dirty="0"/>
              <a:t>Νέες τεχνολογίες:</a:t>
            </a:r>
          </a:p>
          <a:p>
            <a:pPr algn="just">
              <a:spcAft>
                <a:spcPts val="1200"/>
              </a:spcAft>
            </a:pPr>
            <a:r>
              <a:rPr lang="el-GR" dirty="0"/>
              <a:t>Έγκαιρη προειδοποίηση </a:t>
            </a:r>
            <a:r>
              <a:rPr lang="en-US" dirty="0">
                <a:hlinkClick r:id="rId2"/>
              </a:rPr>
              <a:t>http://ewa.gein.noa.gr/</a:t>
            </a:r>
            <a:endParaRPr lang="el-GR" dirty="0"/>
          </a:p>
          <a:p>
            <a:pPr algn="just">
              <a:spcAft>
                <a:spcPts val="1200"/>
              </a:spcAft>
            </a:pPr>
            <a:r>
              <a:rPr lang="el-GR" dirty="0"/>
              <a:t>Εκτίμηση Ζημιών</a:t>
            </a:r>
          </a:p>
          <a:p>
            <a:pPr algn="just">
              <a:spcAft>
                <a:spcPts val="1200"/>
              </a:spcAft>
            </a:pPr>
            <a:r>
              <a:rPr lang="el-GR" dirty="0"/>
              <a:t>Παρακολούθηση σεισμών σε πραγματικό χρόνο </a:t>
            </a:r>
            <a:r>
              <a:rPr lang="en-US" dirty="0">
                <a:hlinkClick r:id="rId3"/>
              </a:rPr>
              <a:t>http://www.geophysics.geol.uoa.gr/stations/maps/recent.html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371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C081B3-1AE8-49CA-BB64-30AF0359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67246"/>
          </a:xfrm>
        </p:spPr>
        <p:txBody>
          <a:bodyPr/>
          <a:lstStyle/>
          <a:p>
            <a:r>
              <a:rPr lang="en-US" dirty="0" err="1"/>
              <a:t>Gsense</a:t>
            </a:r>
            <a:r>
              <a:rPr lang="el-GR" dirty="0"/>
              <a:t> ΣΥΣΤΗΜΑ ΑΜΕΣΗΣ ΕΚΤΙΜΗΣΗΣ ΖΗΜΙΩΝ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E99709-1F56-4B6B-8214-139D5CE1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624" y="1269402"/>
            <a:ext cx="5927183" cy="521745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l-GR" dirty="0"/>
              <a:t>Σεισμογράφοι </a:t>
            </a:r>
            <a:r>
              <a:rPr lang="en-US" dirty="0"/>
              <a:t>G-Sense </a:t>
            </a:r>
            <a:r>
              <a:rPr lang="el-GR" dirty="0"/>
              <a:t>(επιταχυνσιογράφοι) που μετράνε τη μετακίνηση μεταξύ των ορόφων σε κάθε διεύθυνση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l-GR" dirty="0"/>
              <a:t>Τοποθέτηση </a:t>
            </a:r>
            <a:r>
              <a:rPr lang="en-US" dirty="0"/>
              <a:t>G-Sense </a:t>
            </a:r>
            <a:r>
              <a:rPr lang="el-GR" dirty="0"/>
              <a:t>ένα στο ισόγειο, ένα στον τελευταίο όροφο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l-GR" dirty="0"/>
              <a:t>Μικροϋπολογιστής </a:t>
            </a:r>
            <a:r>
              <a:rPr lang="en-US" dirty="0"/>
              <a:t>Gateway</a:t>
            </a:r>
            <a:r>
              <a:rPr lang="el-GR" dirty="0"/>
              <a:t> παίρνει τα δεδομένα της μετακίνησης μόλις γίνει ο σεισμός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l-GR" dirty="0"/>
              <a:t>«Τρέχει» υπολογισμούς βάσει αλγορίθμων που έχει σύμφωνα με τα χαρακτηριστικά του κτιρίου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l-GR" dirty="0"/>
              <a:t>Εκτιμά άμεσα τη ζημιά (πιθανότητα) που έχει γίνει στο κτίριο και σε ποιο σημείο.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l-GR" dirty="0"/>
              <a:t>Στέλνει στο κέντρο ΕΙΔΟΠΟΙΗΣΗ!!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E155C-912B-803A-F490-9C22AA83F4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53" y="1269402"/>
            <a:ext cx="4733931" cy="528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C081B3-1AE8-49CA-BB64-30AF0359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7" y="603544"/>
            <a:ext cx="11029616" cy="567246"/>
          </a:xfrm>
        </p:spPr>
        <p:txBody>
          <a:bodyPr/>
          <a:lstStyle/>
          <a:p>
            <a:r>
              <a:rPr lang="en-US"/>
              <a:t>Gsense</a:t>
            </a:r>
            <a:r>
              <a:rPr lang="el-GR"/>
              <a:t> ΣΥΣΤΗΜΑ ΑΜΕΣΗΣ ΕΚΤΙΜΗΣΗΣ ΖΗΜΙΩΝ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0244BD-6710-E78C-EA53-1C79525DF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97" y="1170790"/>
            <a:ext cx="9949205" cy="55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5518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{40D35278-516A-4F52-90D2-4309EB74DC87}tf33552983_win32</Template>
  <TotalTime>511</TotalTime>
  <Words>649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Corbel</vt:lpstr>
      <vt:lpstr>Franklin Gothic Book</vt:lpstr>
      <vt:lpstr>Franklin Gothic Demi</vt:lpstr>
      <vt:lpstr>Gill Sans MT</vt:lpstr>
      <vt:lpstr>Wingdings</vt:lpstr>
      <vt:lpstr>Wingdings 2</vt:lpstr>
      <vt:lpstr>DividendVTI</vt:lpstr>
      <vt:lpstr>Πολιτικοσ μηχανικοσ</vt:lpstr>
      <vt:lpstr>σπουδεσ</vt:lpstr>
      <vt:lpstr>Αντικειμενο – τι μαθαινει να κανει ενασ πολιτικοσ μηχανικοσ</vt:lpstr>
      <vt:lpstr>Αντικειμενο – τι μαθαινει να κανει ενασ πολιτικοσ μηχανικοσ</vt:lpstr>
      <vt:lpstr>Αντικειμενο – τι μαθαινει να κανει ενασ πολιτικοσ μηχανικοσ</vt:lpstr>
      <vt:lpstr>Τι κανει τελικα ΕΠΑΓΓΕΛΜΑΤΙΚΑ ενασ πολιτικοσ μηχανικοσ</vt:lpstr>
      <vt:lpstr>ΣΕΙΣΜΟΣ</vt:lpstr>
      <vt:lpstr>Gsense ΣΥΣΤΗΜΑ ΑΜΕΣΗΣ ΕΚΤΙΜΗΣΗΣ ΖΗΜΙΩΝ</vt:lpstr>
      <vt:lpstr>Gsense ΣΥΣΤΗΜΑ ΑΜΕΣΗΣ ΕΚΤΙΜΗΣΗΣ ΖΗΜΙΩΝ</vt:lpstr>
      <vt:lpstr>ΕΡΩΤΗΜΑΤΟΛΟΓΙΟ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ΕΘΙΣΜΟΣ ΣΤΟ ΔΙΑΔΙΚΤΥΟ</dc:title>
  <dc:creator>Georgia Moutsou</dc:creator>
  <cp:lastModifiedBy>Georgia Moutsou</cp:lastModifiedBy>
  <cp:revision>40</cp:revision>
  <dcterms:created xsi:type="dcterms:W3CDTF">2020-11-19T11:11:12Z</dcterms:created>
  <dcterms:modified xsi:type="dcterms:W3CDTF">2022-12-12T17:01:27Z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