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5" r:id="rId8"/>
    <p:sldId id="266" r:id="rId9"/>
    <p:sldId id="267" r:id="rId10"/>
    <p:sldId id="262" r:id="rId11"/>
    <p:sldId id="263" r:id="rId12"/>
    <p:sldId id="264" r:id="rId13"/>
    <p:sldId id="268" r:id="rId14"/>
    <p:sldId id="269" r:id="rId15"/>
    <p:sldId id="270"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3"/>
  </p:normalViewPr>
  <p:slideViewPr>
    <p:cSldViewPr snapToGrid="0" snapToObjects="1">
      <p:cViewPr varScale="1">
        <p:scale>
          <a:sx n="68" d="100"/>
          <a:sy n="68"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76E8534-D835-4971-B353-70A25259F861}" type="datetimeFigureOut">
              <a:rPr lang="en-US" smtClean="0"/>
              <a:t>12/14/2022</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D6FAE34-2790-4D6A-AC2D-010D998AB25B}" type="slidenum">
              <a:rPr lang="en-US" smtClean="0"/>
              <a:t>‹#›</a:t>
            </a:fld>
            <a:endParaRPr lang="en-US"/>
          </a:p>
        </p:txBody>
      </p:sp>
    </p:spTree>
    <p:extLst>
      <p:ext uri="{BB962C8B-B14F-4D97-AF65-F5344CB8AC3E}">
        <p14:creationId xmlns:p14="http://schemas.microsoft.com/office/powerpoint/2010/main" val="1317423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FAE34-2790-4D6A-AC2D-010D998AB25B}" type="slidenum">
              <a:rPr lang="en-US" smtClean="0"/>
              <a:t>14</a:t>
            </a:fld>
            <a:endParaRPr lang="en-US"/>
          </a:p>
        </p:txBody>
      </p:sp>
    </p:spTree>
    <p:extLst>
      <p:ext uri="{BB962C8B-B14F-4D97-AF65-F5344CB8AC3E}">
        <p14:creationId xmlns:p14="http://schemas.microsoft.com/office/powerpoint/2010/main" val="4210695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Στυλ κύριου τίτλου</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 στυλ του υπότιτλου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Φράση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Στυλ κύριου τίτλου</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Στυλ κύριου τίτλου</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dirty="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στήλες με εικόνες">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Στυλ κύριου τίτλου</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μια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μια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μια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dirty="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Στυλ κύριου τίτλου</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Στυλ κύριου τίτλου</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περιεχομένου">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Στυλ κύριου τίτλου</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Στυλ κύριου τίτλου</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Αντικείμενα περιεχομένου">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Στυλ κύριου τίτλου</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Content Placeholder 3"/>
          <p:cNvSpPr>
            <a:spLocks noGrp="1"/>
          </p:cNvSpPr>
          <p:nvPr>
            <p:ph sz="quarter" idx="13"/>
          </p:nvPr>
        </p:nvSpPr>
        <p:spPr>
          <a:xfrm>
            <a:off x="913774" y="3051012"/>
            <a:ext cx="5106027" cy="274018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3" name="Content Placeholder 5"/>
          <p:cNvSpPr>
            <a:spLocks noGrp="1"/>
          </p:cNvSpPr>
          <p:nvPr>
            <p:ph sz="quarter" idx="14"/>
          </p:nvPr>
        </p:nvSpPr>
        <p:spPr>
          <a:xfrm>
            <a:off x="6172200" y="3051012"/>
            <a:ext cx="5105401" cy="274018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Στυλ κύριου τίτλου</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12/14/2022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554064" y="2497950"/>
            <a:ext cx="8689976" cy="2509213"/>
          </a:xfrm>
        </p:spPr>
        <p:txBody>
          <a:bodyPr>
            <a:normAutofit fontScale="90000"/>
          </a:bodyPr>
          <a:lstStyle/>
          <a:p>
            <a:r>
              <a:rPr lang="el-GR" b="1" dirty="0"/>
              <a:t>Χ Η Μ Ε Ι Α </a:t>
            </a:r>
            <a:br>
              <a:rPr lang="el-GR" b="1" dirty="0"/>
            </a:br>
            <a:br>
              <a:rPr lang="el-GR" b="1" dirty="0"/>
            </a:br>
            <a:r>
              <a:rPr lang="el-GR" sz="4800" b="1" dirty="0"/>
              <a:t>1 ΕΠΙΣΤΗΜΗ</a:t>
            </a:r>
            <a:br>
              <a:rPr lang="el-GR" sz="4800" b="1" dirty="0"/>
            </a:br>
            <a:r>
              <a:rPr lang="el-GR" sz="4800" b="1" dirty="0"/>
              <a:t>ΠΟΛΛΑΠΛΕΣ ΔΙΕΞΟΔΟΙ</a:t>
            </a:r>
            <a:br>
              <a:rPr lang="el-GR" sz="4800" b="1" dirty="0"/>
            </a:br>
            <a:endParaRPr lang="el-GR" b="1" dirty="0"/>
          </a:p>
        </p:txBody>
      </p:sp>
    </p:spTree>
    <p:extLst>
      <p:ext uri="{BB962C8B-B14F-4D97-AF65-F5344CB8AC3E}">
        <p14:creationId xmlns:p14="http://schemas.microsoft.com/office/powerpoint/2010/main" val="593634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501630" y="2044681"/>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err="1"/>
              <a:t>εκπαιδευση</a:t>
            </a:r>
            <a:br>
              <a:rPr lang="el-GR" sz="4400" b="1" dirty="0"/>
            </a:br>
            <a:br>
              <a:rPr lang="el-GR" sz="3600" b="1" dirty="0"/>
            </a:br>
            <a:r>
              <a:rPr lang="el-GR" sz="3600" b="1" dirty="0"/>
              <a:t>β-</a:t>
            </a:r>
            <a:r>
              <a:rPr lang="el-GR" sz="3600" b="1" dirty="0" err="1"/>
              <a:t>βαθμια</a:t>
            </a:r>
            <a:br>
              <a:rPr lang="el-GR" sz="3600" b="1" dirty="0"/>
            </a:br>
            <a:br>
              <a:rPr lang="el-GR" sz="3600" b="1" dirty="0"/>
            </a:br>
            <a:r>
              <a:rPr lang="el-GR" sz="3600" b="1" dirty="0"/>
              <a:t>γ-</a:t>
            </a:r>
            <a:r>
              <a:rPr lang="el-GR" sz="3600" b="1" dirty="0" err="1"/>
              <a:t>βαθμια</a:t>
            </a: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4256418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751012" y="3862041"/>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err="1"/>
              <a:t>δημοσιεσ</a:t>
            </a:r>
            <a:r>
              <a:rPr lang="el-GR" sz="4400" b="1" dirty="0"/>
              <a:t> </a:t>
            </a:r>
            <a:r>
              <a:rPr lang="el-GR" sz="4400" b="1" dirty="0" err="1"/>
              <a:t>υπηρεσιεσ</a:t>
            </a:r>
            <a:br>
              <a:rPr lang="el-GR" sz="4400" b="1" dirty="0"/>
            </a:br>
            <a:br>
              <a:rPr lang="el-GR" sz="3600" b="1" dirty="0"/>
            </a:br>
            <a:r>
              <a:rPr lang="el-GR" sz="3600" b="1" dirty="0" err="1"/>
              <a:t>γ.χ.κ.</a:t>
            </a:r>
            <a:br>
              <a:rPr lang="el-GR" sz="3600" b="1" dirty="0"/>
            </a:br>
            <a:r>
              <a:rPr lang="el-GR" sz="3600" b="1" dirty="0" err="1"/>
              <a:t>Εοφ</a:t>
            </a:r>
            <a:br>
              <a:rPr lang="el-GR" sz="3600" b="1" dirty="0"/>
            </a:br>
            <a:r>
              <a:rPr lang="el-GR" sz="3600" b="1" dirty="0" err="1"/>
              <a:t>εφετ</a:t>
            </a:r>
            <a:br>
              <a:rPr lang="el-GR" sz="3600" b="1" dirty="0"/>
            </a:br>
            <a:r>
              <a:rPr lang="el-GR" sz="3600" b="1" dirty="0" err="1"/>
              <a:t>τραπεζα</a:t>
            </a:r>
            <a:r>
              <a:rPr lang="el-GR" sz="3600" b="1" dirty="0"/>
              <a:t> της </a:t>
            </a:r>
            <a:r>
              <a:rPr lang="el-GR" sz="3600" b="1" dirty="0" err="1"/>
              <a:t>ελλαδοσ</a:t>
            </a:r>
            <a:br>
              <a:rPr lang="el-GR" sz="3600" b="1" dirty="0"/>
            </a:br>
            <a:r>
              <a:rPr lang="el-GR" sz="3600" b="1" dirty="0" err="1"/>
              <a:t>υπουργεια</a:t>
            </a:r>
            <a:br>
              <a:rPr lang="el-GR" sz="3600" b="1" dirty="0"/>
            </a:br>
            <a:r>
              <a:rPr lang="el-GR" sz="3600" b="1" dirty="0"/>
              <a:t>ΣΤΡΑΤΙΩΤΙΚΕΣ ΥΠΗΡΕΣΙΕΣ</a:t>
            </a:r>
            <a:br>
              <a:rPr lang="el-GR" sz="3600" b="1" dirty="0"/>
            </a:br>
            <a:r>
              <a:rPr lang="el-GR" sz="3600" b="1" dirty="0"/>
              <a:t>ΑΣΤΥΝΟΜΙΚΕΣ ΥΠΗΡΕΣΙΕΣ</a:t>
            </a:r>
            <a:br>
              <a:rPr lang="el-GR" sz="3600" b="1" dirty="0"/>
            </a:br>
            <a:r>
              <a:rPr lang="el-GR" sz="3600" b="1" dirty="0"/>
              <a:t>ΧΗΜΙΚΟΣ ΝΑΥΤΙΛΙΑΣ</a:t>
            </a: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875192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489755" y="3862041"/>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err="1"/>
              <a:t>τομεισ</a:t>
            </a:r>
            <a:br>
              <a:rPr lang="el-GR" sz="4400" b="1" dirty="0"/>
            </a:br>
            <a:br>
              <a:rPr lang="el-GR" sz="3600" b="1" dirty="0"/>
            </a:br>
            <a:r>
              <a:rPr lang="el-GR" sz="3600" b="1" dirty="0" err="1"/>
              <a:t>ερευνα</a:t>
            </a:r>
            <a:r>
              <a:rPr lang="el-GR" sz="3600" b="1" dirty="0"/>
              <a:t> &amp; </a:t>
            </a:r>
            <a:r>
              <a:rPr lang="el-GR" sz="3600" b="1" dirty="0" err="1"/>
              <a:t>αναπτυξη</a:t>
            </a:r>
            <a:r>
              <a:rPr lang="el-GR" sz="3600" b="1" dirty="0"/>
              <a:t> (</a:t>
            </a:r>
            <a:r>
              <a:rPr lang="en-US" sz="3600" b="1" dirty="0" err="1"/>
              <a:t>r&amp;d</a:t>
            </a:r>
            <a:r>
              <a:rPr lang="el-GR" sz="3600" b="1" dirty="0"/>
              <a:t>)</a:t>
            </a:r>
            <a:br>
              <a:rPr lang="el-GR" sz="3600" b="1" dirty="0"/>
            </a:br>
            <a:r>
              <a:rPr lang="el-GR" sz="3600" b="1" dirty="0" err="1"/>
              <a:t>ποιοτικοσ</a:t>
            </a:r>
            <a:r>
              <a:rPr lang="el-GR" sz="3600" b="1" dirty="0"/>
              <a:t> </a:t>
            </a:r>
            <a:r>
              <a:rPr lang="el-GR" sz="3600" b="1" dirty="0" err="1"/>
              <a:t>ελεγχοσ</a:t>
            </a:r>
            <a:br>
              <a:rPr lang="el-GR" sz="3600" b="1" dirty="0"/>
            </a:br>
            <a:r>
              <a:rPr lang="el-GR" sz="3600" b="1" dirty="0" err="1"/>
              <a:t>διασφαλιση</a:t>
            </a:r>
            <a:r>
              <a:rPr lang="el-GR" sz="3600" b="1" dirty="0"/>
              <a:t> </a:t>
            </a:r>
            <a:r>
              <a:rPr lang="el-GR" sz="3600" b="1" dirty="0" err="1"/>
              <a:t>ποιοτητασ</a:t>
            </a:r>
            <a:br>
              <a:rPr lang="el-GR" sz="3600" b="1" dirty="0"/>
            </a:br>
            <a:r>
              <a:rPr lang="el-GR" sz="3600" b="1" dirty="0" err="1"/>
              <a:t>κανονιστικεσ</a:t>
            </a:r>
            <a:r>
              <a:rPr lang="el-GR" sz="3600" b="1" dirty="0"/>
              <a:t> </a:t>
            </a:r>
            <a:r>
              <a:rPr lang="el-GR" sz="3600" b="1" dirty="0" err="1"/>
              <a:t>υποθεσεισ</a:t>
            </a:r>
            <a:r>
              <a:rPr lang="el-GR" sz="3600" b="1" dirty="0"/>
              <a:t> </a:t>
            </a:r>
            <a:br>
              <a:rPr lang="en-US" sz="3600" b="1" dirty="0"/>
            </a:br>
            <a:r>
              <a:rPr lang="el-GR" sz="3600" b="1" dirty="0"/>
              <a:t>(</a:t>
            </a:r>
            <a:r>
              <a:rPr lang="en-US" sz="3600" b="1" cap="none" dirty="0"/>
              <a:t>regulatory affairs</a:t>
            </a:r>
            <a:r>
              <a:rPr lang="en-US" sz="3600" b="1" dirty="0"/>
              <a:t>)</a:t>
            </a:r>
            <a:br>
              <a:rPr lang="el-GR" sz="3600" b="1" dirty="0"/>
            </a:br>
            <a:r>
              <a:rPr lang="el-GR" sz="3600" b="1" dirty="0" err="1"/>
              <a:t>παραγωγη</a:t>
            </a:r>
            <a:br>
              <a:rPr lang="el-GR" sz="3600" b="1" dirty="0"/>
            </a:br>
            <a:r>
              <a:rPr lang="el-GR" sz="3600" b="1" dirty="0" err="1"/>
              <a:t>συσκευασια</a:t>
            </a:r>
            <a:br>
              <a:rPr lang="en-US" sz="3600" b="1" dirty="0"/>
            </a:br>
            <a:r>
              <a:rPr lang="en-US" sz="3600" b="1" dirty="0"/>
              <a:t>marketing</a:t>
            </a: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3304272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363146" y="1709684"/>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err="1"/>
              <a:t>βιομηχανια</a:t>
            </a:r>
            <a:r>
              <a:rPr lang="el-GR" sz="4400" b="1" dirty="0"/>
              <a:t> </a:t>
            </a:r>
            <a:r>
              <a:rPr lang="el-GR" sz="4400" b="1" dirty="0" err="1"/>
              <a:t>καλλυντικων</a:t>
            </a:r>
            <a:br>
              <a:rPr lang="el-GR" sz="4400" b="1" dirty="0"/>
            </a:br>
            <a:br>
              <a:rPr lang="el-GR" sz="3600" b="1" dirty="0"/>
            </a:br>
            <a:r>
              <a:rPr lang="el-GR" sz="3600" b="1" dirty="0" err="1"/>
              <a:t>τμημα</a:t>
            </a:r>
            <a:r>
              <a:rPr lang="el-GR" sz="3600" b="1" dirty="0"/>
              <a:t> </a:t>
            </a:r>
            <a:r>
              <a:rPr lang="el-GR" sz="3600" b="1" dirty="0" err="1"/>
              <a:t>ερευνασ</a:t>
            </a:r>
            <a:r>
              <a:rPr lang="el-GR" sz="3600" b="1" dirty="0"/>
              <a:t> &amp; </a:t>
            </a:r>
            <a:r>
              <a:rPr lang="el-GR" sz="3600" b="1" dirty="0" err="1"/>
              <a:t>αναπτυξησ</a:t>
            </a:r>
            <a:r>
              <a:rPr lang="el-GR" sz="3600" b="1" dirty="0"/>
              <a:t> (</a:t>
            </a:r>
            <a:r>
              <a:rPr lang="en-US" sz="3600" b="1" dirty="0" err="1"/>
              <a:t>r&amp;d</a:t>
            </a:r>
            <a:r>
              <a:rPr lang="el-GR" sz="3600" b="1" dirty="0"/>
              <a:t>)</a:t>
            </a:r>
            <a:br>
              <a:rPr lang="el-GR" sz="3600" b="1" dirty="0"/>
            </a:br>
            <a:br>
              <a:rPr lang="el-GR" sz="2800" dirty="0"/>
            </a:br>
            <a:br>
              <a:rPr lang="el-GR" sz="2000" dirty="0"/>
            </a:br>
            <a:endParaRPr lang="el-GR" sz="2000" dirty="0"/>
          </a:p>
        </p:txBody>
      </p:sp>
    </p:spTree>
    <p:extLst>
      <p:ext uri="{BB962C8B-B14F-4D97-AF65-F5344CB8AC3E}">
        <p14:creationId xmlns:p14="http://schemas.microsoft.com/office/powerpoint/2010/main" val="2444603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3E559B7-FFF0-4CD8-9260-6334681311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180BC9E0-1901-4FD9-90B5-82D9EE5137E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960120" y="957486"/>
            <a:ext cx="4175471" cy="3131913"/>
          </a:xfrm>
        </p:spPr>
        <p:txBody>
          <a:bodyPr>
            <a:normAutofit fontScale="90000"/>
          </a:bodyPr>
          <a:lstStyle/>
          <a:p>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br>
              <a:rPr lang="el-GR" sz="1200"/>
            </a:br>
            <a:endParaRPr lang="el-GR" sz="1200"/>
          </a:p>
        </p:txBody>
      </p:sp>
      <p:graphicFrame>
        <p:nvGraphicFramePr>
          <p:cNvPr id="3" name="Table 2">
            <a:extLst>
              <a:ext uri="{FF2B5EF4-FFF2-40B4-BE49-F238E27FC236}">
                <a16:creationId xmlns:a16="http://schemas.microsoft.com/office/drawing/2014/main" id="{F76AD85B-C79A-1499-859A-3EDE7C17B733}"/>
              </a:ext>
            </a:extLst>
          </p:cNvPr>
          <p:cNvGraphicFramePr>
            <a:graphicFrameLocks noGrp="1"/>
          </p:cNvGraphicFramePr>
          <p:nvPr>
            <p:extLst>
              <p:ext uri="{D42A27DB-BD31-4B8C-83A1-F6EECF244321}">
                <p14:modId xmlns:p14="http://schemas.microsoft.com/office/powerpoint/2010/main" val="1317626943"/>
              </p:ext>
            </p:extLst>
          </p:nvPr>
        </p:nvGraphicFramePr>
        <p:xfrm>
          <a:off x="2194561" y="148541"/>
          <a:ext cx="7934178" cy="6317077"/>
        </p:xfrm>
        <a:graphic>
          <a:graphicData uri="http://schemas.openxmlformats.org/drawingml/2006/table">
            <a:tbl>
              <a:tblPr firstRow="1" firstCol="1" bandRow="1"/>
              <a:tblGrid>
                <a:gridCol w="1657420">
                  <a:extLst>
                    <a:ext uri="{9D8B030D-6E8A-4147-A177-3AD203B41FA5}">
                      <a16:colId xmlns:a16="http://schemas.microsoft.com/office/drawing/2014/main" val="3842865613"/>
                    </a:ext>
                  </a:extLst>
                </a:gridCol>
                <a:gridCol w="5526984">
                  <a:extLst>
                    <a:ext uri="{9D8B030D-6E8A-4147-A177-3AD203B41FA5}">
                      <a16:colId xmlns:a16="http://schemas.microsoft.com/office/drawing/2014/main" val="3922191007"/>
                    </a:ext>
                  </a:extLst>
                </a:gridCol>
                <a:gridCol w="749774">
                  <a:extLst>
                    <a:ext uri="{9D8B030D-6E8A-4147-A177-3AD203B41FA5}">
                      <a16:colId xmlns:a16="http://schemas.microsoft.com/office/drawing/2014/main" val="2704435619"/>
                    </a:ext>
                  </a:extLst>
                </a:gridCol>
              </a:tblGrid>
              <a:tr h="382176">
                <a:tc>
                  <a:txBody>
                    <a:bodyPr/>
                    <a:lstStyle/>
                    <a:p>
                      <a:pPr algn="ctr" fontAlgn="b">
                        <a:spcBef>
                          <a:spcPts val="0"/>
                        </a:spcBef>
                        <a:spcAft>
                          <a:spcPts val="0"/>
                        </a:spcAft>
                      </a:pPr>
                      <a:r>
                        <a:rPr lang="el-GR" sz="1600" b="1" i="0" u="none" strike="noStrike" dirty="0">
                          <a:effectLst/>
                          <a:latin typeface="Arial" panose="020B0604020202020204" pitchFamily="34" charset="0"/>
                        </a:rPr>
                        <a:t>ΕΜΠΟΡΙΚΟ ΟΝΟΜΑ </a:t>
                      </a:r>
                    </a:p>
                    <a:p>
                      <a:pPr algn="ctr" fontAlgn="b">
                        <a:spcBef>
                          <a:spcPts val="0"/>
                        </a:spcBef>
                        <a:spcAft>
                          <a:spcPts val="0"/>
                        </a:spcAft>
                      </a:pPr>
                      <a:r>
                        <a:rPr lang="el-GR" sz="1600" b="1" i="0" u="none" strike="noStrike" dirty="0">
                          <a:effectLst/>
                          <a:latin typeface="Arial" panose="020B0604020202020204" pitchFamily="34" charset="0"/>
                        </a:rPr>
                        <a:t>Α ΥΛΗΣ</a:t>
                      </a:r>
                      <a:endParaRPr lang="en-US" sz="1600" b="1"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endParaRPr lang="en-US" sz="1600" b="1" i="0" u="none" strike="noStrike" dirty="0">
                        <a:solidFill>
                          <a:srgbClr val="000000"/>
                        </a:solidFill>
                        <a:effectLst/>
                        <a:latin typeface="Calibri" panose="020F0502020204030204" pitchFamily="34" charset="0"/>
                        <a:ea typeface="Calibri" panose="020F0502020204030204" pitchFamily="34" charset="0"/>
                      </a:endParaRPr>
                    </a:p>
                    <a:p>
                      <a:pPr algn="ctr" fontAlgn="b">
                        <a:spcBef>
                          <a:spcPts val="0"/>
                        </a:spcBef>
                        <a:spcAft>
                          <a:spcPts val="0"/>
                        </a:spcAft>
                      </a:pPr>
                      <a:endParaRPr lang="en-US" sz="1600" b="1" i="0" u="none" strike="noStrike" dirty="0">
                        <a:solidFill>
                          <a:srgbClr val="000000"/>
                        </a:solidFill>
                        <a:effectLst/>
                        <a:latin typeface="Calibri" panose="020F0502020204030204" pitchFamily="34" charset="0"/>
                        <a:ea typeface="Calibri" panose="020F0502020204030204" pitchFamily="34" charset="0"/>
                      </a:endParaRPr>
                    </a:p>
                    <a:p>
                      <a:pPr algn="ctr" fontAlgn="b">
                        <a:spcBef>
                          <a:spcPts val="0"/>
                        </a:spcBef>
                        <a:spcAft>
                          <a:spcPts val="0"/>
                        </a:spcAft>
                      </a:pPr>
                      <a:endParaRPr lang="en-US" sz="1600" b="1" i="0" u="none" strike="noStrike" dirty="0">
                        <a:solidFill>
                          <a:srgbClr val="000000"/>
                        </a:solidFill>
                        <a:effectLst/>
                        <a:latin typeface="Calibri" panose="020F0502020204030204" pitchFamily="34" charset="0"/>
                        <a:ea typeface="Calibri" panose="020F0502020204030204" pitchFamily="34" charset="0"/>
                      </a:endParaRPr>
                    </a:p>
                    <a:p>
                      <a:pPr algn="ctr" fontAlgn="b">
                        <a:spcBef>
                          <a:spcPts val="0"/>
                        </a:spcBef>
                        <a:spcAft>
                          <a:spcPts val="0"/>
                        </a:spcAft>
                      </a:pPr>
                      <a:r>
                        <a:rPr lang="en-US" sz="1600" b="1" i="0" u="none" strike="noStrike" dirty="0">
                          <a:solidFill>
                            <a:srgbClr val="000000"/>
                          </a:solidFill>
                          <a:effectLst/>
                          <a:latin typeface="Calibri" panose="020F0502020204030204" pitchFamily="34" charset="0"/>
                          <a:ea typeface="Calibri" panose="020F0502020204030204" pitchFamily="34" charset="0"/>
                        </a:rPr>
                        <a:t>INCI</a:t>
                      </a:r>
                    </a:p>
                    <a:p>
                      <a:pPr algn="ctr" fontAlgn="b">
                        <a:spcBef>
                          <a:spcPts val="0"/>
                        </a:spcBef>
                        <a:spcAft>
                          <a:spcPts val="0"/>
                        </a:spcAft>
                      </a:pPr>
                      <a:r>
                        <a:rPr lang="en-US" sz="1400" i="1" dirty="0"/>
                        <a:t>INCI names (International Nomenclature Cosmetic Ingredient) are systematic names internationally recognized to identify cosmetic ingredients. They are developed by the International Nomenclature Committee (INC) and published by the Personal Care Products Council (PCPC) in the International Cosmetic Ingredient Dictionary and Handbook</a:t>
                      </a:r>
                      <a:endParaRPr lang="en-US" sz="1600" b="1" i="0" u="none" strike="noStrike" dirty="0">
                        <a:solidFill>
                          <a:srgbClr val="000000"/>
                        </a:solidFill>
                        <a:effectLst/>
                        <a:latin typeface="Calibri" panose="020F0502020204030204" pitchFamily="34" charset="0"/>
                      </a:endParaRPr>
                    </a:p>
                    <a:p>
                      <a:pPr algn="ctr" fontAlgn="b">
                        <a:spcBef>
                          <a:spcPts val="0"/>
                        </a:spcBef>
                        <a:spcAft>
                          <a:spcPts val="0"/>
                        </a:spcAft>
                      </a:pPr>
                      <a:endParaRPr lang="en-US" sz="1600" b="1" i="0" u="none" strike="noStrike" dirty="0">
                        <a:solidFill>
                          <a:srgbClr val="000000"/>
                        </a:solidFill>
                        <a:effectLst/>
                        <a:latin typeface="Calibri" panose="020F0502020204030204" pitchFamily="34" charset="0"/>
                      </a:endParaRPr>
                    </a:p>
                    <a:p>
                      <a:pPr algn="ctr" fontAlgn="b">
                        <a:spcBef>
                          <a:spcPts val="0"/>
                        </a:spcBef>
                        <a:spcAft>
                          <a:spcPts val="0"/>
                        </a:spcAft>
                      </a:pP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800" b="1" i="0" u="none" strike="noStrike" dirty="0">
                          <a:solidFill>
                            <a:srgbClr val="000000"/>
                          </a:solidFill>
                          <a:effectLst/>
                          <a:latin typeface="Calibri" panose="020F0502020204030204" pitchFamily="34" charset="0"/>
                          <a:ea typeface="Calibri" panose="020F0502020204030204" pitchFamily="34" charset="0"/>
                        </a:rPr>
                        <a:t>%</a:t>
                      </a:r>
                      <a:endParaRPr lang="en-US" sz="1800" b="1"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5209245"/>
                  </a:ext>
                </a:extLst>
              </a:tr>
              <a:tr h="324561">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Water</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Aqua</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80,8</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8566507"/>
                  </a:ext>
                </a:extLst>
              </a:tr>
              <a:tr h="324561">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Glycerin</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err="1">
                          <a:solidFill>
                            <a:srgbClr val="000000"/>
                          </a:solidFill>
                          <a:effectLst/>
                          <a:latin typeface="Calibri" panose="020F0502020204030204" pitchFamily="34" charset="0"/>
                          <a:ea typeface="Calibri" panose="020F0502020204030204" pitchFamily="34" charset="0"/>
                        </a:rPr>
                        <a:t>Glycerine</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3</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3753962"/>
                  </a:ext>
                </a:extLst>
              </a:tr>
              <a:tr h="579116">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Simulgel NS</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Hydroxyethyl Acrylate/Sodium Acryloyldimethyl Taurate Copolymer (and) Squalane (and) Polysorbate 60</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2</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6946406"/>
                  </a:ext>
                </a:extLst>
              </a:tr>
              <a:tr h="347703">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Florasun 90 </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Helianthus Annuus (Sunflower) Seed Oil</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5</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2449057"/>
                  </a:ext>
                </a:extLst>
              </a:tr>
              <a:tr h="324561">
                <a:tc>
                  <a:txBody>
                    <a:bodyPr/>
                    <a:lstStyle/>
                    <a:p>
                      <a:pPr algn="ctr" fontAlgn="b">
                        <a:spcBef>
                          <a:spcPts val="0"/>
                        </a:spcBef>
                        <a:spcAft>
                          <a:spcPts val="0"/>
                        </a:spcAft>
                      </a:pPr>
                      <a:r>
                        <a:rPr lang="en-US" sz="1600" b="0" i="0" u="none" strike="noStrike" dirty="0" err="1">
                          <a:solidFill>
                            <a:srgbClr val="000000"/>
                          </a:solidFill>
                          <a:effectLst/>
                          <a:latin typeface="Calibri" panose="020F0502020204030204" pitchFamily="34" charset="0"/>
                          <a:ea typeface="Calibri" panose="020F0502020204030204" pitchFamily="34" charset="0"/>
                        </a:rPr>
                        <a:t>Cetiol</a:t>
                      </a:r>
                      <a:r>
                        <a:rPr lang="en-US" sz="1600" b="0" i="0" u="none" strike="noStrike" dirty="0">
                          <a:solidFill>
                            <a:srgbClr val="000000"/>
                          </a:solidFill>
                          <a:effectLst/>
                          <a:latin typeface="Calibri" panose="020F0502020204030204" pitchFamily="34" charset="0"/>
                          <a:ea typeface="Calibri" panose="020F0502020204030204" pitchFamily="34" charset="0"/>
                        </a:rPr>
                        <a:t> CC</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Dicaprylyl Carbonate</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3</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16917"/>
                  </a:ext>
                </a:extLst>
              </a:tr>
              <a:tr h="579116">
                <a:tc>
                  <a:txBody>
                    <a:bodyPr/>
                    <a:lstStyle/>
                    <a:p>
                      <a:pPr algn="ctr" fontAlgn="b">
                        <a:spcBef>
                          <a:spcPts val="0"/>
                        </a:spcBef>
                        <a:spcAft>
                          <a:spcPts val="0"/>
                        </a:spcAft>
                      </a:pPr>
                      <a:r>
                        <a:rPr lang="en-US" sz="1600" b="0" i="0" u="none" strike="noStrike" dirty="0" err="1">
                          <a:solidFill>
                            <a:srgbClr val="000000"/>
                          </a:solidFill>
                          <a:effectLst/>
                          <a:latin typeface="Calibri" panose="020F0502020204030204" pitchFamily="34" charset="0"/>
                          <a:ea typeface="Calibri" panose="020F0502020204030204" pitchFamily="34" charset="0"/>
                        </a:rPr>
                        <a:t>Collageneer</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Helianthus Annuus (Sunflower) Seed Oil (and) Lupinus Albus Seed Extract</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2</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4665140"/>
                  </a:ext>
                </a:extLst>
              </a:tr>
              <a:tr h="324561">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err="1">
                          <a:solidFill>
                            <a:srgbClr val="000000"/>
                          </a:solidFill>
                          <a:effectLst/>
                          <a:latin typeface="Calibri" panose="020F0502020204030204" pitchFamily="34" charset="0"/>
                          <a:ea typeface="Calibri" panose="020F0502020204030204" pitchFamily="34" charset="0"/>
                        </a:rPr>
                        <a:t>Dowisil</a:t>
                      </a:r>
                      <a:r>
                        <a:rPr lang="en-US" sz="1600" b="0" i="0" u="none" strike="noStrike" dirty="0">
                          <a:solidFill>
                            <a:srgbClr val="000000"/>
                          </a:solidFill>
                          <a:effectLst/>
                          <a:latin typeface="Calibri" panose="020F0502020204030204" pitchFamily="34" charset="0"/>
                          <a:ea typeface="Calibri" panose="020F0502020204030204" pitchFamily="34" charset="0"/>
                        </a:rPr>
                        <a:t> FZ-3196</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Caprylyl Methicone</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2</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4959872"/>
                  </a:ext>
                </a:extLst>
              </a:tr>
              <a:tr h="324561">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Microcare PHD </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Phenoxyethanol (and) Decylene Glycol (and) Propylene Glycol</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1</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7737634"/>
                  </a:ext>
                </a:extLst>
              </a:tr>
              <a:tr h="324561">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Cobiodefender</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Aqua (and) Glycerin (and) Glycogen</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1</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033277"/>
                  </a:ext>
                </a:extLst>
              </a:tr>
              <a:tr h="324561">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Perfume </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a:solidFill>
                            <a:srgbClr val="000000"/>
                          </a:solidFill>
                          <a:effectLst/>
                          <a:latin typeface="Calibri" panose="020F0502020204030204" pitchFamily="34" charset="0"/>
                          <a:ea typeface="Calibri" panose="020F0502020204030204" pitchFamily="34" charset="0"/>
                        </a:rPr>
                        <a:t>Perfume</a:t>
                      </a:r>
                      <a:endParaRPr lang="en-US" sz="1600" b="0" i="0" u="none" strike="noStrike">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600" b="0" i="0" u="none" strike="noStrike" dirty="0">
                          <a:solidFill>
                            <a:srgbClr val="000000"/>
                          </a:solidFill>
                          <a:effectLst/>
                          <a:latin typeface="Calibri" panose="020F0502020204030204" pitchFamily="34" charset="0"/>
                          <a:ea typeface="Calibri" panose="020F0502020204030204" pitchFamily="34" charset="0"/>
                        </a:rPr>
                        <a:t>0,2</a:t>
                      </a:r>
                      <a:endParaRPr lang="en-US" sz="1600" b="0" i="0" u="none" strike="noStrike" dirty="0">
                        <a:effectLst/>
                        <a:latin typeface="Arial" panose="020B0604020202020204" pitchFamily="34" charset="0"/>
                      </a:endParaRPr>
                    </a:p>
                  </a:txBody>
                  <a:tcPr marL="67502" marR="67502" marT="93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4573122"/>
                  </a:ext>
                </a:extLst>
              </a:tr>
            </a:tbl>
          </a:graphicData>
        </a:graphic>
      </p:graphicFrame>
    </p:spTree>
    <p:extLst>
      <p:ext uri="{BB962C8B-B14F-4D97-AF65-F5344CB8AC3E}">
        <p14:creationId xmlns:p14="http://schemas.microsoft.com/office/powerpoint/2010/main" val="3349479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363146" y="3158656"/>
            <a:ext cx="8689976" cy="2524691"/>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2800" b="1" dirty="0"/>
              <a:t>ΚΑΛΗ ΕΠΙΤΥΧΙΑ ΣΕ Ο,ΤΙ ΕΠΙΛΕΞΕΤΕ ΝΑ ΚΑΝΕΤΕ</a:t>
            </a:r>
            <a:br>
              <a:rPr lang="el-GR" sz="2800" b="1" dirty="0"/>
            </a:br>
            <a:r>
              <a:rPr lang="el-GR" sz="2800" b="1" dirty="0"/>
              <a:t>ΚΑΙ ΣΕ Ο,ΤΙ ΤΕΛΙΚΑ ΚΑΝΕΤΕ ……</a:t>
            </a:r>
            <a:br>
              <a:rPr lang="el-GR" sz="2800" b="1" dirty="0"/>
            </a:br>
            <a:br>
              <a:rPr lang="el-GR" sz="2800" b="1" dirty="0"/>
            </a:br>
            <a:r>
              <a:rPr lang="el-GR" sz="2800" b="1" dirty="0"/>
              <a:t>Η ΖΩΗ ΚΡΥΒΕΙ ΕΚΠΛΗΞΕΙΣ ! ! ! ! !  </a:t>
            </a:r>
            <a:br>
              <a:rPr lang="el-GR" sz="2800" b="1" dirty="0"/>
            </a:br>
            <a:br>
              <a:rPr lang="el-GR" sz="2800" b="1" dirty="0"/>
            </a:br>
            <a:br>
              <a:rPr lang="el-GR" sz="2800" b="1" dirty="0"/>
            </a:br>
            <a:r>
              <a:rPr lang="el-GR" sz="1800" b="1" dirty="0"/>
              <a:t>Σας </a:t>
            </a:r>
            <a:r>
              <a:rPr lang="el-GR" sz="1800" b="1" dirty="0" err="1"/>
              <a:t>ευχαριστω</a:t>
            </a:r>
            <a:r>
              <a:rPr lang="el-GR" sz="1800" b="1" dirty="0"/>
              <a:t> </a:t>
            </a:r>
            <a:r>
              <a:rPr lang="el-GR" sz="1800" b="1" dirty="0" err="1"/>
              <a:t>πολυ</a:t>
            </a:r>
            <a:br>
              <a:rPr lang="el-GR" sz="1800" b="1" dirty="0"/>
            </a:br>
            <a:br>
              <a:rPr lang="el-GR" sz="1800" b="1" dirty="0"/>
            </a:br>
            <a:r>
              <a:rPr lang="el-GR" sz="1800" b="1" dirty="0"/>
              <a:t>Δεσποινα </a:t>
            </a:r>
            <a:r>
              <a:rPr lang="el-GR" sz="1800" b="1" dirty="0" err="1"/>
              <a:t>μεϊμαρη</a:t>
            </a:r>
            <a:br>
              <a:rPr lang="el-GR" sz="1800" b="1" dirty="0"/>
            </a:br>
            <a:r>
              <a:rPr lang="el-GR" sz="1800" b="1" dirty="0" err="1"/>
              <a:t>χημικοσ</a:t>
            </a:r>
            <a:br>
              <a:rPr lang="el-GR" sz="1800" b="1" dirty="0"/>
            </a:br>
            <a:r>
              <a:rPr lang="en-US" sz="1800" b="1" dirty="0" err="1"/>
              <a:t>msc</a:t>
            </a:r>
            <a:r>
              <a:rPr lang="en-US" sz="1800" b="1" dirty="0"/>
              <a:t> </a:t>
            </a:r>
            <a:r>
              <a:rPr lang="el-GR" sz="1800" b="1" dirty="0" err="1"/>
              <a:t>φαρμακευτικησ</a:t>
            </a:r>
            <a:r>
              <a:rPr lang="el-GR" sz="1800" b="1" dirty="0"/>
              <a:t> </a:t>
            </a:r>
            <a:r>
              <a:rPr lang="el-GR" sz="1800" b="1" dirty="0" err="1"/>
              <a:t>χημειασ</a:t>
            </a:r>
            <a:br>
              <a:rPr lang="el-GR" sz="1800" b="1" dirty="0"/>
            </a:br>
            <a:r>
              <a:rPr lang="el-GR" sz="1800" b="1" dirty="0" err="1"/>
              <a:t>διευθυνση</a:t>
            </a:r>
            <a:r>
              <a:rPr lang="el-GR" sz="1800" b="1" dirty="0"/>
              <a:t> </a:t>
            </a:r>
            <a:r>
              <a:rPr lang="el-GR" sz="1800" b="1" dirty="0" err="1"/>
              <a:t>τμηματοσ</a:t>
            </a:r>
            <a:r>
              <a:rPr lang="el-GR" sz="1800" b="1" dirty="0"/>
              <a:t> </a:t>
            </a:r>
            <a:r>
              <a:rPr lang="el-GR" sz="1800" b="1" dirty="0" err="1"/>
              <a:t>ερευνας</a:t>
            </a:r>
            <a:r>
              <a:rPr lang="el-GR" sz="1800" b="1" dirty="0"/>
              <a:t> &amp; </a:t>
            </a:r>
            <a:r>
              <a:rPr lang="el-GR" sz="1800" b="1" dirty="0" err="1"/>
              <a:t>αναπτυξησ</a:t>
            </a:r>
            <a:r>
              <a:rPr lang="el-GR" sz="1800" b="1" dirty="0"/>
              <a:t> </a:t>
            </a:r>
            <a:r>
              <a:rPr lang="el-GR" sz="1800" b="1" dirty="0" err="1"/>
              <a:t>καλλυντικων</a:t>
            </a:r>
            <a:r>
              <a:rPr lang="el-GR" sz="1800" b="1" dirty="0"/>
              <a:t> </a:t>
            </a:r>
            <a:r>
              <a:rPr lang="el-GR" sz="1800" b="1" dirty="0" err="1"/>
              <a:t>προϊοντων</a:t>
            </a:r>
            <a:br>
              <a:rPr lang="el-GR" sz="1800" dirty="0"/>
            </a:br>
            <a:br>
              <a:rPr lang="el-GR" sz="1800" dirty="0"/>
            </a:br>
            <a:endParaRPr lang="el-GR" sz="1800" dirty="0"/>
          </a:p>
        </p:txBody>
      </p:sp>
    </p:spTree>
    <p:extLst>
      <p:ext uri="{BB962C8B-B14F-4D97-AF65-F5344CB8AC3E}">
        <p14:creationId xmlns:p14="http://schemas.microsoft.com/office/powerpoint/2010/main" val="663620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751012" y="1717288"/>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2800" b="1" dirty="0"/>
              <a:t>6 </a:t>
            </a:r>
            <a:r>
              <a:rPr lang="el-GR" sz="2800" b="1" dirty="0" err="1"/>
              <a:t>ελληνικα</a:t>
            </a:r>
            <a:r>
              <a:rPr lang="el-GR" sz="2800" b="1" dirty="0"/>
              <a:t> </a:t>
            </a:r>
            <a:r>
              <a:rPr lang="el-GR" sz="2800" b="1" dirty="0" err="1"/>
              <a:t>Πανεπιστημια</a:t>
            </a:r>
            <a:r>
              <a:rPr lang="el-GR" sz="2800" b="1" dirty="0"/>
              <a:t> :</a:t>
            </a:r>
            <a:br>
              <a:rPr lang="el-GR" sz="2800" b="1" dirty="0"/>
            </a:br>
            <a:br>
              <a:rPr lang="el-GR" sz="2800" b="1" dirty="0"/>
            </a:br>
            <a:br>
              <a:rPr lang="el-GR" sz="2800" b="1" dirty="0"/>
            </a:br>
            <a:r>
              <a:rPr lang="el-GR" sz="2800" b="1" dirty="0" err="1"/>
              <a:t>αθηνα</a:t>
            </a:r>
            <a:r>
              <a:rPr lang="el-GR" sz="2800" b="1" dirty="0"/>
              <a:t>, </a:t>
            </a:r>
            <a:r>
              <a:rPr lang="el-GR" sz="2800" b="1" dirty="0" err="1"/>
              <a:t>θεσσαλονικη</a:t>
            </a:r>
            <a:r>
              <a:rPr lang="el-GR" sz="2800" b="1" dirty="0"/>
              <a:t>, </a:t>
            </a:r>
            <a:r>
              <a:rPr lang="el-GR" sz="2800" b="1" dirty="0" err="1"/>
              <a:t>πατρα</a:t>
            </a:r>
            <a:r>
              <a:rPr lang="el-GR" sz="2800" b="1" dirty="0"/>
              <a:t>, </a:t>
            </a:r>
            <a:r>
              <a:rPr lang="el-GR" sz="2800" b="1" dirty="0" err="1"/>
              <a:t>ιωαννινα</a:t>
            </a:r>
            <a:r>
              <a:rPr lang="el-GR" sz="2800" b="1" dirty="0"/>
              <a:t>, </a:t>
            </a:r>
            <a:r>
              <a:rPr lang="el-GR" sz="2800" b="1" dirty="0" err="1"/>
              <a:t>ηρακλειο</a:t>
            </a:r>
            <a:r>
              <a:rPr lang="el-GR" sz="2800" b="1" dirty="0"/>
              <a:t>, </a:t>
            </a:r>
            <a:r>
              <a:rPr lang="el-GR" sz="2800" b="1" dirty="0" err="1"/>
              <a:t>καβαλα</a:t>
            </a:r>
            <a:br>
              <a:rPr lang="el-GR" sz="2800" b="1" dirty="0"/>
            </a:br>
            <a:br>
              <a:rPr lang="el-GR" sz="2800" b="1" dirty="0"/>
            </a:br>
            <a:br>
              <a:rPr lang="el-GR" sz="2800" b="1" dirty="0"/>
            </a:br>
            <a:r>
              <a:rPr lang="el-GR" sz="2800" b="1" dirty="0"/>
              <a:t>4-ετησ </a:t>
            </a:r>
            <a:r>
              <a:rPr lang="el-GR" sz="2800" b="1" dirty="0" err="1"/>
              <a:t>φοιτηση</a:t>
            </a:r>
            <a:br>
              <a:rPr lang="el-GR" sz="2800" b="1" dirty="0"/>
            </a:br>
            <a:br>
              <a:rPr lang="el-GR" sz="2800" dirty="0"/>
            </a:br>
            <a:br>
              <a:rPr lang="el-GR" sz="2000" dirty="0"/>
            </a:br>
            <a:endParaRPr lang="el-GR" sz="2000" dirty="0"/>
          </a:p>
        </p:txBody>
      </p:sp>
      <p:sp>
        <p:nvSpPr>
          <p:cNvPr id="3" name="Υπότιτλος 2">
            <a:extLst>
              <a:ext uri="{FF2B5EF4-FFF2-40B4-BE49-F238E27FC236}">
                <a16:creationId xmlns:a16="http://schemas.microsoft.com/office/drawing/2014/main" id="{E8DAEE33-2F12-4645-8ED3-E5D8C8018B2D}"/>
              </a:ext>
            </a:extLst>
          </p:cNvPr>
          <p:cNvSpPr>
            <a:spLocks noGrp="1"/>
          </p:cNvSpPr>
          <p:nvPr>
            <p:ph type="subTitle" idx="1"/>
          </p:nvPr>
        </p:nvSpPr>
        <p:spPr>
          <a:xfrm>
            <a:off x="1751012" y="4611029"/>
            <a:ext cx="8689976" cy="1371599"/>
          </a:xfrm>
        </p:spPr>
        <p:txBody>
          <a:bodyPr>
            <a:normAutofit fontScale="62500" lnSpcReduction="20000"/>
          </a:bodyPr>
          <a:lstStyle/>
          <a:p>
            <a:r>
              <a:rPr lang="el-GR" sz="2800" b="1" dirty="0" err="1"/>
              <a:t>Μεταπτυχιακα</a:t>
            </a:r>
            <a:r>
              <a:rPr lang="el-GR" sz="2800" b="1" dirty="0"/>
              <a:t> </a:t>
            </a:r>
            <a:r>
              <a:rPr lang="el-GR" sz="2800" b="1" dirty="0" err="1"/>
              <a:t>προγραμματα</a:t>
            </a:r>
            <a:r>
              <a:rPr lang="el-GR" sz="2800" b="1" dirty="0"/>
              <a:t> :</a:t>
            </a:r>
          </a:p>
          <a:p>
            <a:pPr marL="457200" indent="-457200">
              <a:buFontTx/>
              <a:buChar char="-"/>
            </a:pPr>
            <a:r>
              <a:rPr lang="el-GR" sz="2800" b="1" dirty="0" err="1"/>
              <a:t>Συγγενεισ</a:t>
            </a:r>
            <a:r>
              <a:rPr lang="el-GR" sz="2800" b="1" dirty="0"/>
              <a:t> </a:t>
            </a:r>
            <a:r>
              <a:rPr lang="el-GR" sz="2800" b="1" dirty="0" err="1"/>
              <a:t>επιστημεσ</a:t>
            </a:r>
            <a:r>
              <a:rPr lang="el-GR" sz="2800" b="1" dirty="0"/>
              <a:t> : </a:t>
            </a:r>
            <a:r>
              <a:rPr lang="el-GR" sz="2800" b="1" dirty="0" err="1"/>
              <a:t>Χημεια</a:t>
            </a:r>
            <a:r>
              <a:rPr lang="el-GR" sz="2800" b="1" dirty="0"/>
              <a:t>, </a:t>
            </a:r>
            <a:r>
              <a:rPr lang="el-GR" sz="2800" b="1" dirty="0" err="1"/>
              <a:t>φαρμακευτικη</a:t>
            </a:r>
            <a:r>
              <a:rPr lang="el-GR" sz="2800" b="1" dirty="0"/>
              <a:t>, </a:t>
            </a:r>
            <a:r>
              <a:rPr lang="el-GR" sz="2800" b="1" dirty="0" err="1"/>
              <a:t>βιολογια</a:t>
            </a:r>
            <a:r>
              <a:rPr lang="el-GR" sz="2800" b="1" dirty="0"/>
              <a:t>, </a:t>
            </a:r>
            <a:r>
              <a:rPr lang="el-GR" sz="2800" b="1" dirty="0" err="1"/>
              <a:t>χημικοι</a:t>
            </a:r>
            <a:r>
              <a:rPr lang="el-GR" sz="2800" b="1" dirty="0"/>
              <a:t> </a:t>
            </a:r>
            <a:r>
              <a:rPr lang="el-GR" sz="2800" b="1" dirty="0" err="1"/>
              <a:t>μηχανικοι</a:t>
            </a:r>
            <a:endParaRPr lang="el-GR" sz="2800" b="1" dirty="0"/>
          </a:p>
          <a:p>
            <a:pPr marL="457200" indent="-457200">
              <a:buFontTx/>
              <a:buChar char="-"/>
            </a:pPr>
            <a:r>
              <a:rPr lang="el-GR" sz="2800" b="1" dirty="0"/>
              <a:t>Μη </a:t>
            </a:r>
            <a:r>
              <a:rPr lang="el-GR" sz="2800" b="1" dirty="0" err="1"/>
              <a:t>συγγενεισ</a:t>
            </a:r>
            <a:r>
              <a:rPr lang="el-GR" sz="2800" b="1" dirty="0"/>
              <a:t> </a:t>
            </a:r>
            <a:r>
              <a:rPr lang="el-GR" sz="2800" b="1" dirty="0" err="1"/>
              <a:t>επιστημεσ</a:t>
            </a:r>
            <a:r>
              <a:rPr lang="el-GR" sz="2800" b="1" dirty="0"/>
              <a:t> : </a:t>
            </a:r>
            <a:r>
              <a:rPr lang="el-GR" sz="2800" b="1" dirty="0" err="1"/>
              <a:t>οικονομικα</a:t>
            </a:r>
            <a:r>
              <a:rPr lang="el-GR" sz="2800" b="1" dirty="0"/>
              <a:t> (ΜΒΑ)</a:t>
            </a:r>
          </a:p>
        </p:txBody>
      </p:sp>
    </p:spTree>
    <p:extLst>
      <p:ext uri="{BB962C8B-B14F-4D97-AF65-F5344CB8AC3E}">
        <p14:creationId xmlns:p14="http://schemas.microsoft.com/office/powerpoint/2010/main" val="3476003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751012" y="1717288"/>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900" b="1" dirty="0"/>
              <a:t>ΚΑΙ ΜΕΤΑ ???????????</a:t>
            </a:r>
            <a:br>
              <a:rPr lang="el-GR" sz="2800" dirty="0"/>
            </a:b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957322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466004" y="3510462"/>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a:t>ΒΙΟΜΗΧΑΝΙΑ : </a:t>
            </a:r>
            <a:br>
              <a:rPr lang="el-GR" sz="4400" b="1" dirty="0"/>
            </a:br>
            <a:r>
              <a:rPr lang="el-GR" sz="4400" b="1" dirty="0" err="1"/>
              <a:t>τελικα</a:t>
            </a:r>
            <a:r>
              <a:rPr lang="el-GR" sz="4400" b="1" dirty="0"/>
              <a:t> </a:t>
            </a:r>
            <a:r>
              <a:rPr lang="el-GR" sz="4400" b="1" dirty="0" err="1"/>
              <a:t>προϊοντα</a:t>
            </a:r>
            <a:r>
              <a:rPr lang="el-GR" sz="4400" b="1" dirty="0"/>
              <a:t> </a:t>
            </a:r>
            <a:br>
              <a:rPr lang="el-GR" sz="4400" b="1" dirty="0"/>
            </a:br>
            <a:r>
              <a:rPr lang="el-GR" sz="4400" b="1" dirty="0"/>
              <a:t>α </a:t>
            </a:r>
            <a:r>
              <a:rPr lang="el-GR" sz="4400" b="1" dirty="0" err="1"/>
              <a:t>υλεσ</a:t>
            </a:r>
            <a:br>
              <a:rPr lang="el-GR" sz="4400" b="1" dirty="0"/>
            </a:br>
            <a:br>
              <a:rPr lang="el-GR" sz="3600" b="1" dirty="0"/>
            </a:br>
            <a:r>
              <a:rPr lang="el-GR" sz="3600" b="1" dirty="0" err="1"/>
              <a:t>φαρμακα</a:t>
            </a:r>
            <a:r>
              <a:rPr lang="el-GR" sz="3600" b="1" dirty="0"/>
              <a:t> </a:t>
            </a:r>
            <a:r>
              <a:rPr lang="el-GR" sz="3600" b="1" dirty="0" err="1"/>
              <a:t>τροφιμα</a:t>
            </a:r>
            <a:r>
              <a:rPr lang="el-GR" sz="3600" b="1" dirty="0"/>
              <a:t> </a:t>
            </a:r>
            <a:r>
              <a:rPr lang="el-GR" sz="3600" b="1" dirty="0" err="1"/>
              <a:t>ζωοτροφεσ</a:t>
            </a:r>
            <a:r>
              <a:rPr lang="el-GR" sz="3600" b="1" dirty="0"/>
              <a:t> </a:t>
            </a:r>
            <a:r>
              <a:rPr lang="el-GR" sz="3600" b="1" dirty="0" err="1"/>
              <a:t>ποτα</a:t>
            </a:r>
            <a:r>
              <a:rPr lang="el-GR" sz="3600" b="1" dirty="0"/>
              <a:t> </a:t>
            </a:r>
            <a:r>
              <a:rPr lang="el-GR" sz="3600" b="1" dirty="0" err="1"/>
              <a:t>καλλυντικα</a:t>
            </a:r>
            <a:r>
              <a:rPr lang="el-GR" sz="3600" b="1" dirty="0"/>
              <a:t> </a:t>
            </a:r>
            <a:r>
              <a:rPr lang="el-GR" sz="3600" b="1" dirty="0" err="1"/>
              <a:t>υφασματα</a:t>
            </a:r>
            <a:br>
              <a:rPr lang="el-GR" sz="3600" b="1" dirty="0"/>
            </a:br>
            <a:r>
              <a:rPr lang="el-GR" sz="3600" b="1" dirty="0" err="1"/>
              <a:t>χρωματα</a:t>
            </a:r>
            <a:r>
              <a:rPr lang="el-GR" sz="3600" b="1" dirty="0"/>
              <a:t> </a:t>
            </a:r>
            <a:r>
              <a:rPr lang="el-GR" sz="3600" b="1" dirty="0" err="1"/>
              <a:t>χαρτι</a:t>
            </a:r>
            <a:r>
              <a:rPr lang="el-GR" sz="3600" b="1" dirty="0"/>
              <a:t> </a:t>
            </a:r>
            <a:r>
              <a:rPr lang="el-GR" sz="3600" b="1" dirty="0" err="1"/>
              <a:t>πλαστικα</a:t>
            </a:r>
            <a:r>
              <a:rPr lang="el-GR" sz="3600" b="1" dirty="0"/>
              <a:t> </a:t>
            </a:r>
            <a:r>
              <a:rPr lang="el-GR" sz="3600" b="1" dirty="0" err="1"/>
              <a:t>πετρελαιο</a:t>
            </a:r>
            <a:r>
              <a:rPr lang="el-GR" sz="3600" b="1" dirty="0"/>
              <a:t> </a:t>
            </a:r>
            <a:r>
              <a:rPr lang="el-GR" sz="3600" b="1" dirty="0" err="1"/>
              <a:t>τσιμεντα</a:t>
            </a:r>
            <a:r>
              <a:rPr lang="el-GR" sz="3600" b="1" dirty="0"/>
              <a:t> </a:t>
            </a:r>
            <a:r>
              <a:rPr lang="el-GR" sz="3600" b="1" dirty="0" err="1"/>
              <a:t>λιπασματα</a:t>
            </a:r>
            <a:br>
              <a:rPr lang="el-GR" sz="2800" dirty="0"/>
            </a:b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182089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501630" y="2382306"/>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err="1"/>
              <a:t>πωλησεισ</a:t>
            </a:r>
            <a:r>
              <a:rPr lang="el-GR" sz="4400" b="1" dirty="0"/>
              <a:t> – </a:t>
            </a:r>
            <a:r>
              <a:rPr lang="el-GR" sz="4400" b="1" dirty="0" err="1"/>
              <a:t>τεχνικη</a:t>
            </a:r>
            <a:r>
              <a:rPr lang="el-GR" sz="4400" b="1" dirty="0"/>
              <a:t> </a:t>
            </a:r>
            <a:r>
              <a:rPr lang="el-GR" sz="4400" b="1" dirty="0" err="1"/>
              <a:t>υποστηριξη</a:t>
            </a:r>
            <a:br>
              <a:rPr lang="el-GR" sz="4400" b="1" dirty="0"/>
            </a:br>
            <a:br>
              <a:rPr lang="el-GR" sz="3600" b="1" dirty="0"/>
            </a:br>
            <a:r>
              <a:rPr lang="el-GR" sz="3600" b="1" dirty="0"/>
              <a:t>α </a:t>
            </a:r>
            <a:r>
              <a:rPr lang="el-GR" sz="3600" b="1" dirty="0" err="1"/>
              <a:t>υλεσ</a:t>
            </a:r>
            <a:r>
              <a:rPr lang="el-GR" sz="3600" b="1" dirty="0"/>
              <a:t> </a:t>
            </a:r>
            <a:r>
              <a:rPr lang="el-GR" sz="3600" b="1" dirty="0" err="1"/>
              <a:t>βιομηχανιασ</a:t>
            </a:r>
            <a:br>
              <a:rPr lang="el-GR" sz="3600" b="1" dirty="0"/>
            </a:br>
            <a:br>
              <a:rPr lang="el-GR" sz="3600" b="1" dirty="0"/>
            </a:br>
            <a:r>
              <a:rPr lang="el-GR" sz="3600" b="1" dirty="0" err="1"/>
              <a:t>τελικα</a:t>
            </a:r>
            <a:r>
              <a:rPr lang="el-GR" sz="3600" b="1" dirty="0"/>
              <a:t> </a:t>
            </a:r>
            <a:r>
              <a:rPr lang="el-GR" sz="3600" b="1" dirty="0" err="1"/>
              <a:t>προϊοντα</a:t>
            </a:r>
            <a:r>
              <a:rPr lang="el-GR" sz="3600" b="1" dirty="0"/>
              <a:t> : </a:t>
            </a:r>
            <a:r>
              <a:rPr lang="el-GR" sz="3600" b="1" dirty="0" err="1"/>
              <a:t>ιατρικη</a:t>
            </a:r>
            <a:r>
              <a:rPr lang="el-GR" sz="3600" b="1" dirty="0"/>
              <a:t> </a:t>
            </a:r>
            <a:r>
              <a:rPr lang="el-GR" sz="3600" b="1" dirty="0" err="1"/>
              <a:t>ενημερωση</a:t>
            </a: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1806072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501630" y="1678921"/>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err="1"/>
              <a:t>πανεπιστημιακοσ</a:t>
            </a:r>
            <a:r>
              <a:rPr lang="el-GR" sz="4400" b="1" dirty="0"/>
              <a:t> </a:t>
            </a:r>
            <a:r>
              <a:rPr lang="el-GR" sz="4400" b="1" dirty="0" err="1"/>
              <a:t>τομεασ</a:t>
            </a:r>
            <a:br>
              <a:rPr lang="el-GR" sz="4400" b="1" dirty="0"/>
            </a:br>
            <a:br>
              <a:rPr lang="el-GR" sz="3600" b="1" dirty="0"/>
            </a:br>
            <a:r>
              <a:rPr lang="el-GR" sz="3600" b="1" dirty="0" err="1"/>
              <a:t>ερευνητικα</a:t>
            </a:r>
            <a:r>
              <a:rPr lang="el-GR" sz="3600" b="1" dirty="0"/>
              <a:t> </a:t>
            </a:r>
            <a:r>
              <a:rPr lang="el-GR" sz="3600" b="1" dirty="0" err="1"/>
              <a:t>προγραμματα</a:t>
            </a: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2336515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513505" y="2774191"/>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a:t>ΚΛΙΝΙΚΑ ΕΡΓΑΣΤΗΡΙΑ</a:t>
            </a:r>
            <a:br>
              <a:rPr lang="el-GR" sz="4400" b="1" dirty="0"/>
            </a:br>
            <a:br>
              <a:rPr lang="el-GR" sz="3600" b="1" dirty="0"/>
            </a:br>
            <a:r>
              <a:rPr lang="el-GR" sz="3600" b="1" dirty="0"/>
              <a:t>ΝΟΣΟΚΟΜΕΙΑ</a:t>
            </a:r>
            <a:br>
              <a:rPr lang="el-GR" sz="3600" b="1" dirty="0"/>
            </a:br>
            <a:br>
              <a:rPr lang="el-GR" sz="3600" b="1" dirty="0"/>
            </a:br>
            <a:r>
              <a:rPr lang="el-GR" sz="3600" b="1" dirty="0"/>
              <a:t>ΜΙΚΡΟΒΙΟΛΟΓΙΚΑ ΕΡΓΑΣΤΗΡΙΑ</a:t>
            </a:r>
            <a:br>
              <a:rPr lang="el-GR" sz="3600" b="1" dirty="0"/>
            </a:br>
            <a:br>
              <a:rPr lang="el-GR" sz="3600" b="1" dirty="0"/>
            </a:b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4100261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477879" y="2750441"/>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a:t>ΑΝΑΛΥΤΙΚΑ ΕΡΓΑΣΤΗΡΙΑ</a:t>
            </a:r>
            <a:br>
              <a:rPr lang="el-GR" sz="4400" b="1" dirty="0"/>
            </a:br>
            <a:br>
              <a:rPr lang="el-GR" sz="3600" b="1" dirty="0"/>
            </a:br>
            <a:r>
              <a:rPr lang="el-GR" sz="3600" b="1" dirty="0"/>
              <a:t>ΧΗΜΙΚΕΣ ΑΝΑΛΥΣΕΙΣ</a:t>
            </a:r>
            <a:br>
              <a:rPr lang="el-GR" sz="3600" b="1" dirty="0"/>
            </a:br>
            <a:br>
              <a:rPr lang="el-GR" sz="3600" b="1" dirty="0"/>
            </a:br>
            <a:r>
              <a:rPr lang="el-GR" sz="3600" b="1" dirty="0"/>
              <a:t>ΟΙΝΟΛΟΓΙΑ</a:t>
            </a:r>
            <a:br>
              <a:rPr lang="el-GR" sz="3600" b="1" dirty="0"/>
            </a:br>
            <a:br>
              <a:rPr lang="el-GR" sz="3600" b="1" dirty="0"/>
            </a:b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2805874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58AD4-D4DA-0B41-BF3B-175796A8BF16}"/>
              </a:ext>
            </a:extLst>
          </p:cNvPr>
          <p:cNvSpPr>
            <a:spLocks noGrp="1"/>
          </p:cNvSpPr>
          <p:nvPr>
            <p:ph type="ctrTitle"/>
          </p:nvPr>
        </p:nvSpPr>
        <p:spPr>
          <a:xfrm>
            <a:off x="1501630" y="2560436"/>
            <a:ext cx="8689976" cy="2995959"/>
          </a:xfrm>
        </p:spPr>
        <p:txBody>
          <a:bodyPr>
            <a:normAutofit fontScale="90000"/>
          </a:bodyPr>
          <a:lstStyle/>
          <a:p>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br>
              <a:rPr lang="el-GR" sz="2800" dirty="0"/>
            </a:br>
            <a:r>
              <a:rPr lang="el-GR" sz="4400" b="1" dirty="0"/>
              <a:t>ΣΥΜΒΟΥΛΕΥΤΙΚΕΣ ΕΤΑΙΡΕΙΕΣ</a:t>
            </a:r>
            <a:br>
              <a:rPr lang="el-GR" sz="4400" b="1" dirty="0"/>
            </a:br>
            <a:br>
              <a:rPr lang="el-GR" sz="3600" b="1" dirty="0"/>
            </a:br>
            <a:r>
              <a:rPr lang="el-GR" sz="3600" b="1" dirty="0"/>
              <a:t>ΘΕΜΑΤΑ ΠΟΙΟΤΗΤΑΣ</a:t>
            </a:r>
            <a:br>
              <a:rPr lang="el-GR" sz="3600" b="1" dirty="0"/>
            </a:br>
            <a:br>
              <a:rPr lang="el-GR" sz="3600" b="1" dirty="0"/>
            </a:br>
            <a:r>
              <a:rPr lang="el-GR" sz="3600" b="1" dirty="0"/>
              <a:t>ΘΕΜΑΤΑ ΦΑΚΕΛΩΝ</a:t>
            </a:r>
            <a:br>
              <a:rPr lang="el-GR" sz="3600" b="1" dirty="0"/>
            </a:br>
            <a:br>
              <a:rPr lang="el-GR" sz="3600" b="1" dirty="0"/>
            </a:br>
            <a:br>
              <a:rPr lang="el-GR" sz="2800" dirty="0"/>
            </a:br>
            <a:br>
              <a:rPr lang="el-GR" sz="2800" dirty="0"/>
            </a:br>
            <a:br>
              <a:rPr lang="el-GR" sz="2000" dirty="0"/>
            </a:br>
            <a:endParaRPr lang="el-GR" sz="2000" dirty="0"/>
          </a:p>
        </p:txBody>
      </p:sp>
    </p:spTree>
    <p:extLst>
      <p:ext uri="{BB962C8B-B14F-4D97-AF65-F5344CB8AC3E}">
        <p14:creationId xmlns:p14="http://schemas.microsoft.com/office/powerpoint/2010/main" val="79481220"/>
      </p:ext>
    </p:extLst>
  </p:cSld>
  <p:clrMapOvr>
    <a:masterClrMapping/>
  </p:clrMapOvr>
</p:sld>
</file>

<file path=ppt/theme/theme1.xml><?xml version="1.0" encoding="utf-8"?>
<a:theme xmlns:a="http://schemas.openxmlformats.org/drawingml/2006/main" name="Σταγονίδιο">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Σταγονίδιο</Template>
  <TotalTime>221</TotalTime>
  <Words>923</Words>
  <Application>Microsoft Office PowerPoint</Application>
  <PresentationFormat>Widescreen</PresentationFormat>
  <Paragraphs>57</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Tw Cen MT</vt:lpstr>
      <vt:lpstr>Σταγονίδιο</vt:lpstr>
      <vt:lpstr>Χ Η Μ Ε Ι Α   1 ΕΠΙΣΤΗΜΗ ΠΟΛΛΑΠΛΕΣ ΔΙΕΞΟΔΟΙ </vt:lpstr>
      <vt:lpstr>                       6 ελληνικα Πανεπιστημια :   αθηνα, θεσσαλονικη, πατρα, ιωαννινα, ηρακλειο, καβαλα   4-ετησ φοιτηση   </vt:lpstr>
      <vt:lpstr>                        ΚΑΙ ΜΕΤΑ ???????????    </vt:lpstr>
      <vt:lpstr>                                   ΒΙΟΜΗΧΑΝΙΑ :  τελικα προϊοντα  α υλεσ  φαρμακα τροφιμα ζωοτροφεσ ποτα καλλυντικα υφασματα χρωματα χαρτι πλαστικα πετρελαιο τσιμεντα λιπασματα    </vt:lpstr>
      <vt:lpstr>                                   πωλησεισ – τεχνικη υποστηριξη  α υλεσ βιομηχανιασ  τελικα προϊοντα : ιατρικη ενημερωση   </vt:lpstr>
      <vt:lpstr>                                   πανεπιστημιακοσ τομεασ  ερευνητικα προγραμματα   </vt:lpstr>
      <vt:lpstr>                                   ΚΛΙΝΙΚΑ ΕΡΓΑΣΤΗΡΙΑ  ΝΟΣΟΚΟΜΕΙΑ  ΜΙΚΡΟΒΙΟΛΟΓΙΚΑ ΕΡΓΑΣΤΗΡΙΑ     </vt:lpstr>
      <vt:lpstr>                                   ΑΝΑΛΥΤΙΚΑ ΕΡΓΑΣΤΗΡΙΑ  ΧΗΜΙΚΕΣ ΑΝΑΛΥΣΕΙΣ  ΟΙΝΟΛΟΓΙΑ     </vt:lpstr>
      <vt:lpstr>                                   ΣΥΜΒΟΥΛΕΥΤΙΚΕΣ ΕΤΑΙΡΕΙΕΣ  ΘΕΜΑΤΑ ΠΟΙΟΤΗΤΑΣ  ΘΕΜΑΤΑ ΦΑΚΕΛΩΝ     </vt:lpstr>
      <vt:lpstr>                                   εκπαιδευση  β-βαθμια  γ-βαθμια   </vt:lpstr>
      <vt:lpstr>                                δημοσιεσ υπηρεσιεσ  γ.χ.κ. Εοφ εφετ τραπεζα της ελλαδοσ υπουργεια ΣΤΡΑΤΙΩΤΙΚΕΣ ΥΠΗΡΕΣΙΕΣ ΑΣΤΥΝΟΜΙΚΕΣ ΥΠΗΡΕΣΙΕΣ ΧΗΜΙΚΟΣ ΝΑΥΤΙΛΙΑΣ   </vt:lpstr>
      <vt:lpstr>                                   τομεισ  ερευνα &amp; αναπτυξη (r&amp;d) ποιοτικοσ ελεγχοσ διασφαλιση ποιοτητασ κανονιστικεσ υποθεσεισ  (regulatory affairs) παραγωγη συσκευασια marketing   </vt:lpstr>
      <vt:lpstr>                                   βιομηχανια καλλυντικων  τμημα ερευνασ &amp; αναπτυξησ (r&amp;d)   </vt:lpstr>
      <vt:lpstr>                                    </vt:lpstr>
      <vt:lpstr>                                   ΚΑΛΗ ΕΠΙΤΥΧΙΑ ΣΕ Ο,ΤΙ ΕΠΙΛΕΞΕΤΕ ΝΑ ΚΑΝΕΤΕ ΚΑΙ ΣΕ Ο,ΤΙ ΤΕΛΙΚΑ ΚΑΝΕΤΕ ……  Η ΖΩΗ ΚΡΥΒΕΙ ΕΚΠΛΗΞΕΙΣ ! ! ! ! !     Σας ευχαριστω πολυ  Δεσποινα μεϊμαρη χημικοσ msc φαρμακευτικησ χημειασ διευθυνση τμηματοσ ερευνας &amp; αναπτυξησ καλλυντικων προϊοντων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 Η Μ Ε Ι Α </dc:title>
  <dc:creator>Χρήστης του Microsoft Office</dc:creator>
  <cp:lastModifiedBy>Despina Meimari</cp:lastModifiedBy>
  <cp:revision>26</cp:revision>
  <cp:lastPrinted>2022-12-12T14:33:25Z</cp:lastPrinted>
  <dcterms:created xsi:type="dcterms:W3CDTF">2022-12-05T16:14:34Z</dcterms:created>
  <dcterms:modified xsi:type="dcterms:W3CDTF">2022-12-14T06:48:03Z</dcterms:modified>
</cp:coreProperties>
</file>