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3" d="100"/>
          <a:sy n="23" d="100"/>
        </p:scale>
        <p:origin x="19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284999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22222"/>
        </a:solid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3"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02"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0" name="Black and white photo of a solar panel"/>
          <p:cNvSpPr>
            <a:spLocks noGrp="1"/>
          </p:cNvSpPr>
          <p:nvPr>
            <p:ph type="pic" sz="half" idx="21"/>
          </p:nvPr>
        </p:nvSpPr>
        <p:spPr>
          <a:xfrm>
            <a:off x="12192000" y="-177800"/>
            <a:ext cx="12192000" cy="7162800"/>
          </a:xfrm>
          <a:prstGeom prst="rect">
            <a:avLst/>
          </a:prstGeom>
        </p:spPr>
        <p:txBody>
          <a:bodyPr lIns="91439" tIns="45719" rIns="91439" bIns="45719">
            <a:noAutofit/>
          </a:bodyPr>
          <a:lstStyle/>
          <a:p>
            <a:endParaRPr/>
          </a:p>
        </p:txBody>
      </p:sp>
      <p:sp>
        <p:nvSpPr>
          <p:cNvPr id="111" name="Black and white photo of water flowing over the spillway gates of a dam"/>
          <p:cNvSpPr>
            <a:spLocks noGrp="1"/>
          </p:cNvSpPr>
          <p:nvPr>
            <p:ph type="pic" sz="half" idx="22"/>
          </p:nvPr>
        </p:nvSpPr>
        <p:spPr>
          <a:xfrm>
            <a:off x="12192000" y="6451600"/>
            <a:ext cx="12192000" cy="8297334"/>
          </a:xfrm>
          <a:prstGeom prst="rect">
            <a:avLst/>
          </a:prstGeom>
        </p:spPr>
        <p:txBody>
          <a:bodyPr lIns="91439" tIns="45719" rIns="91439" bIns="45719">
            <a:noAutofit/>
          </a:bodyPr>
          <a:lstStyle/>
          <a:p>
            <a:endParaRPr/>
          </a:p>
        </p:txBody>
      </p:sp>
      <p:sp>
        <p:nvSpPr>
          <p:cNvPr id="112" name="Black and white photo of windmills under a cloudy sky"/>
          <p:cNvSpPr>
            <a:spLocks noGrp="1"/>
          </p:cNvSpPr>
          <p:nvPr>
            <p:ph type="pic" idx="23"/>
          </p:nvPr>
        </p:nvSpPr>
        <p:spPr>
          <a:xfrm>
            <a:off x="-190500" y="0"/>
            <a:ext cx="12428272" cy="13716000"/>
          </a:xfrm>
          <a:prstGeom prst="rect">
            <a:avLst/>
          </a:prstGeom>
        </p:spPr>
        <p:txBody>
          <a:bodyPr lIns="91439" tIns="45719" rIns="91439" bIns="45719">
            <a:noAutofit/>
          </a:bodyPr>
          <a:lstStyle/>
          <a:p>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0"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1" name="Type a quote here."/>
          <p:cNvSpPr txBox="1">
            <a:spLocks noGrp="1"/>
          </p:cNvSpPr>
          <p:nvPr>
            <p:ph type="body" sz="quarter" idx="21"/>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22" name="Johnny Appleseed"/>
          <p:cNvSpPr txBox="1">
            <a:spLocks noGrp="1"/>
          </p:cNvSpPr>
          <p:nvPr>
            <p:ph type="body" sz="quarter" idx="22"/>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Johnny Appleseed</a:t>
            </a:r>
          </a:p>
        </p:txBody>
      </p:sp>
      <p:sp>
        <p:nvSpPr>
          <p:cNvPr id="123" name="Text"/>
          <p:cNvSpPr txBox="1">
            <a:spLocks noGrp="1"/>
          </p:cNvSpPr>
          <p:nvPr>
            <p:ph type="body" sz="quarter" idx="2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1" name="Type a quote here."/>
          <p:cNvSpPr txBox="1">
            <a:spLocks noGrp="1"/>
          </p:cNvSpPr>
          <p:nvPr>
            <p:ph type="body" sz="quarter" idx="21"/>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32" name="Black and white photo of windmills under a cloudy sky"/>
          <p:cNvSpPr>
            <a:spLocks noGrp="1"/>
          </p:cNvSpPr>
          <p:nvPr>
            <p:ph type="pic" idx="22"/>
          </p:nvPr>
        </p:nvSpPr>
        <p:spPr>
          <a:xfrm>
            <a:off x="-190500" y="0"/>
            <a:ext cx="12428272" cy="137160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23"/>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Johnny Appleseed</a:t>
            </a: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1"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1"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2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bg>
      <p:bgPr>
        <a:solidFill>
          <a:srgbClr val="222222"/>
        </a:solid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3"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0"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1" name="Black and white photo of windmills under a cloudy sky"/>
          <p:cNvSpPr>
            <a:spLocks noGrp="1"/>
          </p:cNvSpPr>
          <p:nvPr>
            <p:ph type="pic" idx="21"/>
          </p:nvPr>
        </p:nvSpPr>
        <p:spPr>
          <a:xfrm>
            <a:off x="-190500" y="0"/>
            <a:ext cx="12428272" cy="13716000"/>
          </a:xfrm>
          <a:prstGeom prst="rect">
            <a:avLst/>
          </a:prstGeom>
        </p:spPr>
        <p:txBody>
          <a:bodyPr lIns="91439" tIns="45719" rIns="91439" bIns="45719">
            <a:noAutofit/>
          </a:bodyPr>
          <a:lstStyle/>
          <a:p>
            <a:endParaRPr/>
          </a:p>
        </p:txBody>
      </p:sp>
      <p:sp>
        <p:nvSpPr>
          <p:cNvPr id="52"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3"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0"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0"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0"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91" name="Black and white photo of windmills under a cloudy sky"/>
          <p:cNvSpPr>
            <a:spLocks noGrp="1"/>
          </p:cNvSpPr>
          <p:nvPr>
            <p:ph type="pic" idx="22"/>
          </p:nvPr>
        </p:nvSpPr>
        <p:spPr>
          <a:xfrm>
            <a:off x="13258800" y="0"/>
            <a:ext cx="12428272" cy="13716000"/>
          </a:xfrm>
          <a:prstGeom prst="rect">
            <a:avLst/>
          </a:prstGeom>
        </p:spPr>
        <p:txBody>
          <a:bodyPr lIns="91439" tIns="45719" rIns="91439" bIns="45719">
            <a:noAutofit/>
          </a:bodyPr>
          <a:lstStyle/>
          <a:p>
            <a:endParaRPr/>
          </a:p>
        </p:txBody>
      </p:sp>
      <p:sp>
        <p:nvSpPr>
          <p:cNvPr id="92"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3"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ΔΗΜΟΣΙΟΓΡΑΦΙΑΣ"/>
          <p:cNvSpPr txBox="1">
            <a:spLocks noGrp="1"/>
          </p:cNvSpPr>
          <p:nvPr>
            <p:ph type="ctrTitle"/>
          </p:nvPr>
        </p:nvSpPr>
        <p:spPr>
          <a:prstGeom prst="rect">
            <a:avLst/>
          </a:prstGeom>
        </p:spPr>
        <p:txBody>
          <a:bodyPr/>
          <a:lstStyle>
            <a:lvl1pPr algn="ctr" defTabSz="792479">
              <a:defRPr sz="29088">
                <a:solidFill>
                  <a:srgbClr val="000000"/>
                </a:solidFill>
              </a:defRPr>
            </a:lvl1pPr>
          </a:lstStyle>
          <a:p>
            <a:r>
              <a:rPr sz="9600" dirty="0"/>
              <a:t>ΔΗΜΟΣΙΟΓΡΑΦΙΑΣ</a:t>
            </a:r>
          </a:p>
        </p:txBody>
      </p:sp>
      <p:sp>
        <p:nvSpPr>
          <p:cNvPr id="166" name="ΒΑΣΙΚΕΣ ΑΡΧΕΣ ΤΗΣ"/>
          <p:cNvSpPr txBox="1">
            <a:spLocks noGrp="1"/>
          </p:cNvSpPr>
          <p:nvPr>
            <p:ph type="subTitle" sz="quarter" idx="1"/>
          </p:nvPr>
        </p:nvSpPr>
        <p:spPr>
          <a:xfrm>
            <a:off x="6746180" y="5994400"/>
            <a:ext cx="10891640" cy="2540000"/>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ΒΑΣΙΚΕΣ ΑΡΧΕΣ ΤΗΣ</a:t>
            </a:r>
          </a:p>
        </p:txBody>
      </p:sp>
      <p:sp>
        <p:nvSpPr>
          <p:cNvPr id="167"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7" name="Ραδιοφωνο"/>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Ραδιοφωνο</a:t>
            </a:r>
          </a:p>
        </p:txBody>
      </p:sp>
      <p:sp>
        <p:nvSpPr>
          <p:cNvPr id="218"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19" name="Οι δημοσιογράφοι στα ραδιόφωνα χωρίζονται σε δύο κατηγορίες. Εκείνοι που ετοιμάζουν τα δελτία ειδήσεων και εκείνοι που κάνουν τις ραδιοφωνικές εκπομπές που συνήθως είναι και παραγωγοί."/>
          <p:cNvSpPr txBox="1"/>
          <p:nvPr/>
        </p:nvSpPr>
        <p:spPr>
          <a:xfrm>
            <a:off x="4062103" y="6870847"/>
            <a:ext cx="15895087" cy="304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Οι δημοσιογράφοι στα ραδιόφωνα χωρίζονται σε δύο κατηγορίες. Εκείνοι που ετοιμάζουν τα δελτία ειδήσεων και εκείνοι που κάνουν τις ραδιοφωνικές εκπομπές που συνήθως είναι και παραγωγοί. </a:t>
            </a:r>
          </a:p>
        </p:txBody>
      </p:sp>
      <p:pic>
        <p:nvPicPr>
          <p:cNvPr id="220" name="real978.png" descr="real978.png"/>
          <p:cNvPicPr>
            <a:picLocks noChangeAspect="1"/>
          </p:cNvPicPr>
          <p:nvPr/>
        </p:nvPicPr>
        <p:blipFill>
          <a:blip r:embed="rId3">
            <a:extLst/>
          </a:blip>
          <a:stretch>
            <a:fillRect/>
          </a:stretch>
        </p:blipFill>
        <p:spPr>
          <a:xfrm>
            <a:off x="1326835" y="1701725"/>
            <a:ext cx="3054527" cy="3054527"/>
          </a:xfrm>
          <a:prstGeom prst="rect">
            <a:avLst/>
          </a:prstGeom>
          <a:ln w="12700">
            <a:miter lim="400000"/>
          </a:ln>
        </p:spPr>
      </p:pic>
      <p:pic>
        <p:nvPicPr>
          <p:cNvPr id="221" name="logo.jpg" descr="logo.jpg"/>
          <p:cNvPicPr>
            <a:picLocks noChangeAspect="1"/>
          </p:cNvPicPr>
          <p:nvPr/>
        </p:nvPicPr>
        <p:blipFill>
          <a:blip r:embed="rId4">
            <a:extLst/>
          </a:blip>
          <a:stretch>
            <a:fillRect/>
          </a:stretch>
        </p:blipFill>
        <p:spPr>
          <a:xfrm>
            <a:off x="19232455" y="1464003"/>
            <a:ext cx="3529972" cy="352997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ΚΡΙΤΙΚΕΣ"/>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ΚΡΙΤΙΚΕΣ</a:t>
            </a:r>
          </a:p>
        </p:txBody>
      </p:sp>
      <p:sp>
        <p:nvSpPr>
          <p:cNvPr id="224"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25" name="Οι κριτικές είναι εν μέρει γνώμες και εν μέρει βασισμένες σε γεγονότα. Η ανασκόπηση πρέπει να επιτύχει δύο πράγματα: ένα, να περιγράφει ή να προσδιορίζει με ακρίβεια το θέμα που εξετάζεται και δύο, να παρέχει μια έξυπνη και τεκμηριωμένη γνώμη για το θέμα"/>
          <p:cNvSpPr txBox="1"/>
          <p:nvPr/>
        </p:nvSpPr>
        <p:spPr>
          <a:xfrm>
            <a:off x="4062103" y="6134248"/>
            <a:ext cx="15895087"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Οι κριτικές είναι εν μέρει γνώμες και εν μέρει βασισμένες σε γεγονότα. Η ανασκόπηση πρέπει να επιτύχει δύο πράγματα: ένα, να περιγράφει ή να προσδιορίζει με ακρίβεια το θέμα που εξετάζεται και δύο, να παρέχει μια έξυπνη και τεκμηριωμένη γνώμη για το θέμα, με βάση την έρευνα και την εμπειρία.</a:t>
            </a:r>
          </a:p>
        </p:txBody>
      </p:sp>
      <p:pic>
        <p:nvPicPr>
          <p:cNvPr id="226" name="ca5a08095e59b96123a14d3cec5d24c4.jpg" descr="ca5a08095e59b96123a14d3cec5d24c4.jpg"/>
          <p:cNvPicPr>
            <a:picLocks noChangeAspect="1"/>
          </p:cNvPicPr>
          <p:nvPr/>
        </p:nvPicPr>
        <p:blipFill>
          <a:blip r:embed="rId3">
            <a:extLst/>
          </a:blip>
          <a:stretch>
            <a:fillRect/>
          </a:stretch>
        </p:blipFill>
        <p:spPr>
          <a:xfrm>
            <a:off x="1238064" y="1841981"/>
            <a:ext cx="4106950" cy="2332747"/>
          </a:xfrm>
          <a:prstGeom prst="rect">
            <a:avLst/>
          </a:prstGeom>
          <a:ln w="12700">
            <a:miter lim="400000"/>
          </a:ln>
        </p:spPr>
      </p:pic>
      <p:pic>
        <p:nvPicPr>
          <p:cNvPr id="227" name="Village_Cinemas_logo.jpg" descr="Village_Cinemas_logo.jpg"/>
          <p:cNvPicPr>
            <a:picLocks noChangeAspect="1"/>
          </p:cNvPicPr>
          <p:nvPr/>
        </p:nvPicPr>
        <p:blipFill>
          <a:blip r:embed="rId4">
            <a:extLst/>
          </a:blip>
          <a:stretch>
            <a:fillRect/>
          </a:stretch>
        </p:blipFill>
        <p:spPr>
          <a:xfrm>
            <a:off x="1645540" y="4437789"/>
            <a:ext cx="2844801" cy="2844801"/>
          </a:xfrm>
          <a:prstGeom prst="rect">
            <a:avLst/>
          </a:prstGeom>
          <a:ln w="12700">
            <a:miter lim="400000"/>
          </a:ln>
        </p:spPr>
      </p:pic>
      <p:pic>
        <p:nvPicPr>
          <p:cNvPr id="228" name="loyaltyaplh1.jpg" descr="loyaltyaplh1.jpg"/>
          <p:cNvPicPr>
            <a:picLocks noChangeAspect="1"/>
          </p:cNvPicPr>
          <p:nvPr/>
        </p:nvPicPr>
        <p:blipFill>
          <a:blip r:embed="rId5">
            <a:extLst/>
          </a:blip>
          <a:stretch>
            <a:fillRect/>
          </a:stretch>
        </p:blipFill>
        <p:spPr>
          <a:xfrm>
            <a:off x="18148230" y="2448781"/>
            <a:ext cx="5616396" cy="320052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0" name="Blogs - διαδικτυο"/>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Blogs - διαδικτυο</a:t>
            </a:r>
          </a:p>
        </p:txBody>
      </p:sp>
      <p:sp>
        <p:nvSpPr>
          <p:cNvPr id="231"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32" name="Ένα ιστολόγιο είναι ένα διαδικτυακό περιοδικό ή ένας ενημερωτικός ιστότοπος που εμφανίζει πληροφορίες με αντίστροφη χρονολογική σειρά, με τις τελευταίες δημοσιεύσεις να εμφανίζονται πρώτες, στην κορυφή. Είναι μια πλατφόρμα όπου ένας δημοσιογράφος ή μια ο"/>
          <p:cNvSpPr txBox="1"/>
          <p:nvPr/>
        </p:nvSpPr>
        <p:spPr>
          <a:xfrm>
            <a:off x="4062103" y="6045347"/>
            <a:ext cx="15895087" cy="673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Ένα ιστολόγιο είναι ένα διαδικτυακό περιοδικό ή ένας ενημερωτικός ιστότοπος που εμφανίζει πληροφορίες με αντίστροφη χρονολογική σειρά, με τις τελευταίες δημοσιεύσεις να εμφανίζονται πρώτες, στην κορυφή. Είναι μια πλατφόρμα όπου ένας δημοσιογράφος ή μια ομάδα δημοσιογράφων μοιράζονται τις απόψεις τους για ένα μεμονωμένο θέμα. Συνήθως τα blogs ανήκουν στους δημοσιογράφους που γράφουν σε αυτά ή σε επιχειρηματίες που ίσως έχουν και άλλα ΜΜΕ.</a:t>
            </a:r>
          </a:p>
        </p:txBody>
      </p:sp>
      <p:pic>
        <p:nvPicPr>
          <p:cNvPr id="233" name="logo.png" descr="logo.png"/>
          <p:cNvPicPr>
            <a:picLocks noChangeAspect="1"/>
          </p:cNvPicPr>
          <p:nvPr/>
        </p:nvPicPr>
        <p:blipFill>
          <a:blip r:embed="rId3">
            <a:extLst/>
          </a:blip>
          <a:stretch>
            <a:fillRect/>
          </a:stretch>
        </p:blipFill>
        <p:spPr>
          <a:xfrm>
            <a:off x="646033" y="501057"/>
            <a:ext cx="6324601" cy="1016001"/>
          </a:xfrm>
          <a:prstGeom prst="rect">
            <a:avLst/>
          </a:prstGeom>
          <a:ln w="12700">
            <a:miter lim="400000"/>
          </a:ln>
        </p:spPr>
      </p:pic>
      <p:pic>
        <p:nvPicPr>
          <p:cNvPr id="234" name="newsit_logo_card.jpg.jpeg" descr="newsit_logo_card.jpg.jpeg"/>
          <p:cNvPicPr>
            <a:picLocks noChangeAspect="1"/>
          </p:cNvPicPr>
          <p:nvPr/>
        </p:nvPicPr>
        <p:blipFill>
          <a:blip r:embed="rId4">
            <a:extLst/>
          </a:blip>
          <a:stretch>
            <a:fillRect/>
          </a:stretch>
        </p:blipFill>
        <p:spPr>
          <a:xfrm>
            <a:off x="1497248" y="2580029"/>
            <a:ext cx="4003912" cy="2402348"/>
          </a:xfrm>
          <a:prstGeom prst="rect">
            <a:avLst/>
          </a:prstGeom>
          <a:ln w="12700">
            <a:miter lim="400000"/>
          </a:ln>
        </p:spPr>
      </p:pic>
      <p:pic>
        <p:nvPicPr>
          <p:cNvPr id="235" name="2d4ab6f595ddecdc52ac38f11af322c5.jpg" descr="2d4ab6f595ddecdc52ac38f11af322c5.jpg"/>
          <p:cNvPicPr>
            <a:picLocks noChangeAspect="1"/>
          </p:cNvPicPr>
          <p:nvPr/>
        </p:nvPicPr>
        <p:blipFill>
          <a:blip r:embed="rId5">
            <a:extLst/>
          </a:blip>
          <a:stretch>
            <a:fillRect/>
          </a:stretch>
        </p:blipFill>
        <p:spPr>
          <a:xfrm>
            <a:off x="18456858" y="833016"/>
            <a:ext cx="2260601" cy="22606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7" name="ΦΙΛΙΚΕΣ ΣΥΜΒΟΥΛΕΣ προσ…"/>
          <p:cNvSpPr txBox="1">
            <a:spLocks noGrp="1"/>
          </p:cNvSpPr>
          <p:nvPr>
            <p:ph type="subTitle" sz="quarter" idx="1"/>
          </p:nvPr>
        </p:nvSpPr>
        <p:spPr>
          <a:xfrm>
            <a:off x="6746180" y="2779041"/>
            <a:ext cx="10891639" cy="2540001"/>
          </a:xfrm>
          <a:prstGeom prst="rect">
            <a:avLst/>
          </a:prstGeom>
          <a:ln w="9525">
            <a:round/>
          </a:ln>
        </p:spPr>
        <p:txBody>
          <a:bodyPr anchor="ctr">
            <a:normAutofit fontScale="77500" lnSpcReduction="20000"/>
          </a:bodyPr>
          <a:lstStyle/>
          <a:p>
            <a:pPr algn="ctr" defTabSz="759459">
              <a:spcBef>
                <a:spcPts val="0"/>
              </a:spcBef>
              <a:defRPr sz="8280">
                <a:solidFill>
                  <a:srgbClr val="000000"/>
                </a:solidFill>
                <a:latin typeface="+mn-lt"/>
                <a:ea typeface="+mn-ea"/>
                <a:cs typeface="+mn-cs"/>
                <a:sym typeface="DIN Condensed Bold"/>
              </a:defRPr>
            </a:pPr>
            <a:r>
              <a:t>ΦΙΛΙΚΕΣ ΣΥΜΒΟΥΛΕΣ προσ </a:t>
            </a:r>
          </a:p>
          <a:p>
            <a:pPr algn="ctr" defTabSz="759459">
              <a:spcBef>
                <a:spcPts val="0"/>
              </a:spcBef>
              <a:defRPr sz="8280">
                <a:solidFill>
                  <a:srgbClr val="000000"/>
                </a:solidFill>
                <a:latin typeface="+mn-lt"/>
                <a:ea typeface="+mn-ea"/>
                <a:cs typeface="+mn-cs"/>
                <a:sym typeface="DIN Condensed Bold"/>
              </a:defRPr>
            </a:pPr>
            <a:r>
              <a:t>τον/την δημοσιογραφο</a:t>
            </a:r>
          </a:p>
        </p:txBody>
      </p:sp>
      <p:sp>
        <p:nvSpPr>
          <p:cNvPr id="238"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39" name="1.Η πληροφόρηση είναι κοινωνικό αγαθό και όχι εμπόρευμα ή μέσο προπαγάνδας.…"/>
          <p:cNvSpPr txBox="1"/>
          <p:nvPr/>
        </p:nvSpPr>
        <p:spPr>
          <a:xfrm>
            <a:off x="2956082" y="5636041"/>
            <a:ext cx="18471836" cy="786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spcBef>
                <a:spcPts val="0"/>
              </a:spcBef>
              <a:defRPr sz="4000">
                <a:solidFill>
                  <a:srgbClr val="000000">
                    <a:alpha val="87059"/>
                  </a:srgbClr>
                </a:solidFill>
                <a:latin typeface="Roboto"/>
                <a:ea typeface="Roboto"/>
                <a:cs typeface="Roboto"/>
                <a:sym typeface="Roboto"/>
              </a:defRPr>
            </a:pPr>
            <a:r>
              <a:t>1.Η πληροφόρηση είναι κοινωνικό αγαθό και όχι εμπόρευμα ή μέσο προπαγάνδας.</a:t>
            </a:r>
          </a:p>
          <a:p>
            <a:pPr defTabSz="457200">
              <a:spcBef>
                <a:spcPts val="0"/>
              </a:spcBef>
              <a:defRPr sz="4000">
                <a:solidFill>
                  <a:srgbClr val="000000">
                    <a:alpha val="87059"/>
                  </a:srgbClr>
                </a:solidFill>
                <a:latin typeface="Roboto"/>
                <a:ea typeface="Roboto"/>
                <a:cs typeface="Roboto"/>
                <a:sym typeface="Roboto"/>
              </a:defRPr>
            </a:pPr>
            <a:r>
              <a:t>2.Να προστατεύει την Ελληνική γλώσσα από την κατάχρηση ξένων λέξεων και όρων.</a:t>
            </a:r>
          </a:p>
          <a:p>
            <a:pPr defTabSz="457200">
              <a:spcBef>
                <a:spcPts val="0"/>
              </a:spcBef>
              <a:defRPr sz="4000">
                <a:solidFill>
                  <a:srgbClr val="000000">
                    <a:alpha val="87059"/>
                  </a:srgbClr>
                </a:solidFill>
                <a:latin typeface="Roboto"/>
                <a:ea typeface="Roboto"/>
                <a:cs typeface="Roboto"/>
                <a:sym typeface="Roboto"/>
              </a:defRPr>
            </a:pPr>
            <a:r>
              <a:t>3. Να μην επιδιώκει και να μη δέχεται αργομισθία ή έπ’ αμοιβή θέση συναφή με την ειδικότητά του σε Γραφεία Τύπου, δημόσιες υπηρεσίες ή ιδιωτικές επιχειρήσεις, που θέτει εν αμφιβόλω την επαγγελματική αυτονομία και ανεξαρτησία του.</a:t>
            </a:r>
          </a:p>
          <a:p>
            <a:pPr defTabSz="457200">
              <a:spcBef>
                <a:spcPts val="0"/>
              </a:spcBef>
              <a:defRPr sz="4000">
                <a:solidFill>
                  <a:srgbClr val="000000">
                    <a:alpha val="87059"/>
                  </a:srgbClr>
                </a:solidFill>
                <a:latin typeface="Roboto"/>
                <a:ea typeface="Roboto"/>
                <a:cs typeface="Roboto"/>
                <a:sym typeface="Roboto"/>
              </a:defRPr>
            </a:pPr>
            <a:r>
              <a:t>4. Να υπερασπίζεται τη δημοσιογραφική ανεξαρτησία στον εργασιακό χώρο του και να αρνείται την εκτέλεση έργου, που έρχεται σε σύγκρουση με τις αρχές της δημοσιογραφικής δεοντολογίας.</a:t>
            </a:r>
          </a:p>
          <a:p>
            <a:pPr defTabSz="457200">
              <a:spcBef>
                <a:spcPts val="0"/>
              </a:spcBef>
              <a:defRPr sz="4000">
                <a:solidFill>
                  <a:srgbClr val="000000">
                    <a:alpha val="87059"/>
                  </a:srgbClr>
                </a:solidFill>
                <a:latin typeface="Roboto"/>
                <a:ea typeface="Roboto"/>
                <a:cs typeface="Roboto"/>
                <a:sym typeface="Roboto"/>
              </a:defRPr>
            </a:pPr>
            <a:r>
              <a:t>5.Να σέβεται το τεκμήριο της αθωότητας και να μην προεξοφλεί τις δικαστικές αποφάσεις</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Προσοχη η δημοσιογραφια μπορει να σκοτωσει"/>
          <p:cNvSpPr txBox="1">
            <a:spLocks noGrp="1"/>
          </p:cNvSpPr>
          <p:nvPr>
            <p:ph type="subTitle" sz="quarter" idx="1"/>
          </p:nvPr>
        </p:nvSpPr>
        <p:spPr>
          <a:xfrm>
            <a:off x="9874157" y="660770"/>
            <a:ext cx="10891639" cy="2540001"/>
          </a:xfrm>
          <a:prstGeom prst="rect">
            <a:avLst/>
          </a:prstGeom>
          <a:solidFill>
            <a:schemeClr val="accent5"/>
          </a:solidFill>
          <a:ln w="9525">
            <a:round/>
          </a:ln>
        </p:spPr>
        <p:txBody>
          <a:bodyPr anchor="ctr">
            <a:normAutofit fontScale="92500" lnSpcReduction="20000"/>
          </a:bodyPr>
          <a:lstStyle>
            <a:lvl1pPr algn="ctr" defTabSz="759459">
              <a:spcBef>
                <a:spcPts val="0"/>
              </a:spcBef>
              <a:defRPr sz="8280">
                <a:solidFill>
                  <a:srgbClr val="FFFFFF"/>
                </a:solidFill>
                <a:latin typeface="+mn-lt"/>
                <a:ea typeface="+mn-ea"/>
                <a:cs typeface="+mn-cs"/>
                <a:sym typeface="DIN Condensed Bold"/>
              </a:defRPr>
            </a:lvl1pPr>
          </a:lstStyle>
          <a:p>
            <a:r>
              <a:t>Προσοχη η δημοσιογραφια μπορει να σκοτωσει</a:t>
            </a:r>
          </a:p>
        </p:txBody>
      </p:sp>
      <p:sp>
        <p:nvSpPr>
          <p:cNvPr id="242"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43" name="Αριθμός δημοσιογράφων που σκοτώθηκαν παγκοσμίως από το 1995 έως το 2021"/>
          <p:cNvSpPr txBox="1"/>
          <p:nvPr/>
        </p:nvSpPr>
        <p:spPr>
          <a:xfrm>
            <a:off x="704887" y="4597418"/>
            <a:ext cx="7216414"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0"/>
              </a:spcBef>
              <a:defRPr sz="4000">
                <a:solidFill>
                  <a:srgbClr val="000000">
                    <a:alpha val="87059"/>
                  </a:srgbClr>
                </a:solidFill>
                <a:latin typeface="Roboto"/>
                <a:ea typeface="Roboto"/>
                <a:cs typeface="Roboto"/>
                <a:sym typeface="Roboto"/>
              </a:defRPr>
            </a:lvl1pPr>
          </a:lstStyle>
          <a:p>
            <a:r>
              <a:t>Αριθμός δημοσιογράφων που σκοτώθηκαν παγκοσμίως από το 1995 έως το 2021</a:t>
            </a:r>
          </a:p>
        </p:txBody>
      </p:sp>
      <p:pic>
        <p:nvPicPr>
          <p:cNvPr id="244" name="Screenshot 2022-12-11 at 7.18.58 PM.png" descr="Screenshot 2022-12-11 at 7.18.58 PM.png"/>
          <p:cNvPicPr>
            <a:picLocks noChangeAspect="1"/>
          </p:cNvPicPr>
          <p:nvPr/>
        </p:nvPicPr>
        <p:blipFill>
          <a:blip r:embed="rId3">
            <a:extLst/>
          </a:blip>
          <a:stretch>
            <a:fillRect/>
          </a:stretch>
        </p:blipFill>
        <p:spPr>
          <a:xfrm>
            <a:off x="8366718" y="3655248"/>
            <a:ext cx="13906518" cy="965296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6" name="ΑΡΙΣΤΕΙΑ ΚΑΙ ΔΗΜΟΣΙΟΓΡΑΦΙΑ"/>
          <p:cNvSpPr txBox="1">
            <a:spLocks noGrp="1"/>
          </p:cNvSpPr>
          <p:nvPr>
            <p:ph type="subTitle" sz="quarter" idx="1"/>
          </p:nvPr>
        </p:nvSpPr>
        <p:spPr>
          <a:xfrm>
            <a:off x="6746180" y="2779041"/>
            <a:ext cx="10891639" cy="2540001"/>
          </a:xfrm>
          <a:prstGeom prst="rect">
            <a:avLst/>
          </a:prstGeom>
          <a:ln w="9525">
            <a:round/>
          </a:ln>
        </p:spPr>
        <p:txBody>
          <a:bodyPr anchor="ctr"/>
          <a:lstStyle>
            <a:lvl1pPr algn="ctr" defTabSz="817244">
              <a:spcBef>
                <a:spcPts val="0"/>
              </a:spcBef>
              <a:defRPr sz="8910">
                <a:solidFill>
                  <a:srgbClr val="000000"/>
                </a:solidFill>
                <a:latin typeface="+mn-lt"/>
                <a:ea typeface="+mn-ea"/>
                <a:cs typeface="+mn-cs"/>
                <a:sym typeface="DIN Condensed Bold"/>
              </a:defRPr>
            </a:lvl1pPr>
          </a:lstStyle>
          <a:p>
            <a:r>
              <a:t>ΑΡΙΣΤΕΙΑ ΚΑΙ ΔΗΜΟΣΙΟΓΡΑΦΙΑ</a:t>
            </a:r>
          </a:p>
        </p:txBody>
      </p:sp>
      <p:sp>
        <p:nvSpPr>
          <p:cNvPr id="247"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48" name="Pulitzer_Prizes_(medal).png" descr="Pulitzer_Prizes_(medal).png"/>
          <p:cNvPicPr>
            <a:picLocks noChangeAspect="1"/>
          </p:cNvPicPr>
          <p:nvPr/>
        </p:nvPicPr>
        <p:blipFill>
          <a:blip r:embed="rId3">
            <a:extLst/>
          </a:blip>
          <a:srcRect/>
          <a:stretch>
            <a:fillRect/>
          </a:stretch>
        </p:blipFill>
        <p:spPr>
          <a:xfrm>
            <a:off x="14104950" y="6456015"/>
            <a:ext cx="8552368" cy="4582072"/>
          </a:xfrm>
          <a:prstGeom prst="rect">
            <a:avLst/>
          </a:prstGeom>
          <a:ln w="12700">
            <a:miter lim="400000"/>
          </a:ln>
        </p:spPr>
      </p:pic>
      <p:sp>
        <p:nvSpPr>
          <p:cNvPr id="249" name="Βραβείο Pulitzer"/>
          <p:cNvSpPr txBox="1"/>
          <p:nvPr/>
        </p:nvSpPr>
        <p:spPr>
          <a:xfrm>
            <a:off x="16181796" y="12022512"/>
            <a:ext cx="4398570"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b="1">
                <a:solidFill>
                  <a:srgbClr val="000000"/>
                </a:solidFill>
                <a:latin typeface="Avenir Next Regular"/>
                <a:ea typeface="Avenir Next Regular"/>
                <a:cs typeface="Avenir Next Regular"/>
                <a:sym typeface="Avenir Next Regular"/>
              </a:defRPr>
            </a:lvl1pPr>
          </a:lstStyle>
          <a:p>
            <a:r>
              <a:t>Βραβείο Pulitzer</a:t>
            </a:r>
          </a:p>
        </p:txBody>
      </p:sp>
      <p:sp>
        <p:nvSpPr>
          <p:cNvPr id="250" name="Βραβείο Μπότση"/>
          <p:cNvSpPr txBox="1"/>
          <p:nvPr/>
        </p:nvSpPr>
        <p:spPr>
          <a:xfrm>
            <a:off x="3109682" y="12022512"/>
            <a:ext cx="4543121"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b="1">
                <a:solidFill>
                  <a:srgbClr val="000000"/>
                </a:solidFill>
                <a:latin typeface="Avenir Next Regular"/>
                <a:ea typeface="Avenir Next Regular"/>
                <a:cs typeface="Avenir Next Regular"/>
                <a:sym typeface="Avenir Next Regular"/>
              </a:defRPr>
            </a:lvl1pPr>
          </a:lstStyle>
          <a:p>
            <a:r>
              <a:t>Βραβείο Μπότση</a:t>
            </a:r>
          </a:p>
        </p:txBody>
      </p:sp>
      <p:pic>
        <p:nvPicPr>
          <p:cNvPr id="251" name="logo03.png" descr="logo03.png"/>
          <p:cNvPicPr>
            <a:picLocks noChangeAspect="1"/>
          </p:cNvPicPr>
          <p:nvPr/>
        </p:nvPicPr>
        <p:blipFill>
          <a:blip r:embed="rId4">
            <a:extLst/>
          </a:blip>
          <a:stretch>
            <a:fillRect/>
          </a:stretch>
        </p:blipFill>
        <p:spPr>
          <a:xfrm>
            <a:off x="3452252" y="6841044"/>
            <a:ext cx="3857981" cy="347887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3" name="ΕΠΙΛΟΓΟΣ"/>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ΕΠΙΛΟΓΟΣ</a:t>
            </a:r>
          </a:p>
        </p:txBody>
      </p:sp>
      <p:sp>
        <p:nvSpPr>
          <p:cNvPr id="254" name="Slide Number"/>
          <p:cNvSpPr txBox="1">
            <a:spLocks noGrp="1"/>
          </p:cNvSpPr>
          <p:nvPr>
            <p:ph type="sldNum" sz="quarter" idx="4294967295"/>
          </p:nvPr>
        </p:nvSpPr>
        <p:spPr>
          <a:xfrm>
            <a:off x="23063200" y="609600"/>
            <a:ext cx="553195"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55" name="Αν αγαπάς την ενημέρωση, αν δεν έχεις πρόβλημα να εργαστείς χωρίς ωράριο, αν είσαι διατεθημένος να εκτεθείς δημοσίως, αν ψάχνεσαι να βρεις την αλήθεια, αν δεν έχεις πρόβλημα να σε γιουχάρουν στο διαδίκτυο, αν αντέχεις τις απειλές, αν είσαι ακέραιος, αν ε"/>
          <p:cNvSpPr txBox="1"/>
          <p:nvPr/>
        </p:nvSpPr>
        <p:spPr>
          <a:xfrm>
            <a:off x="2956082" y="6029741"/>
            <a:ext cx="18471836" cy="427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spcBef>
                <a:spcPts val="0"/>
              </a:spcBef>
              <a:defRPr sz="4000">
                <a:solidFill>
                  <a:srgbClr val="000000">
                    <a:alpha val="87059"/>
                  </a:srgbClr>
                </a:solidFill>
                <a:latin typeface="Roboto"/>
                <a:ea typeface="Roboto"/>
                <a:cs typeface="Roboto"/>
                <a:sym typeface="Roboto"/>
              </a:defRPr>
            </a:pPr>
            <a:r>
              <a:t>Αν αγαπάς την ενημέρωση, αν δεν έχεις πρόβλημα να εργαστείς χωρίς ωράριο, αν είσαι διατεθημένος να εκτεθείς δημοσίως, αν ψάχνεσαι να βρεις την αλήθεια, αν δεν έχεις πρόβλημα να σε γιουχάρουν στο διαδίκτυο, αν αντέχεις τις απειλές, αν είσαι ακέραιος, αν είσαι δίκαιος, αν πατάς στην γη, αν σου αρέσει η ορθογραφία, αν μπορείς να σηκωθείς νύχτα να ξεκινήσεις ρεπορτάζ ενώ έχεις γυρίσει σπίτι πριν μία ώρα, αν ψάχνεις και θες να μοιραστείς την αλήθεια με οποιοδήποτε τίμημα…τότε </a:t>
            </a:r>
            <a:r>
              <a:rPr b="1"/>
              <a:t>η ΔΗΜΟΣΙΟΓΡΑΦΙΑ είναι για σένα!!</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ΤΙ ΕΙΝΑΙ ΔΗΜΟΣΙΟΓΡΑΦΙΑ"/>
          <p:cNvSpPr txBox="1">
            <a:spLocks noGrp="1"/>
          </p:cNvSpPr>
          <p:nvPr>
            <p:ph type="subTitle" sz="quarter" idx="1"/>
          </p:nvPr>
        </p:nvSpPr>
        <p:spPr>
          <a:xfrm>
            <a:off x="6746180" y="2779041"/>
            <a:ext cx="10891640"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ΤΙ ΕΙΝΑΙ ΔΗΜΟΣΙΟΓΡΑΦΙΑ</a:t>
            </a:r>
          </a:p>
        </p:txBody>
      </p:sp>
      <p:sp>
        <p:nvSpPr>
          <p:cNvPr id="170"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71" name="Text"/>
          <p:cNvSpPr txBox="1"/>
          <p:nvPr/>
        </p:nvSpPr>
        <p:spPr>
          <a:xfrm>
            <a:off x="11777472" y="6546850"/>
            <a:ext cx="829056" cy="622300"/>
          </a:xfrm>
          <a:prstGeom prst="rect">
            <a:avLst/>
          </a:prstGeom>
          <a:ln w="12700">
            <a:miter lim="400000"/>
          </a:ln>
        </p:spPr>
        <p:txBody>
          <a:bodyPr wrap="none" lIns="50800" tIns="50800" rIns="50800" bIns="50800" anchor="ctr">
            <a:spAutoFit/>
          </a:bodyPr>
          <a:lstStyle/>
          <a:p>
            <a:endParaRPr/>
          </a:p>
        </p:txBody>
      </p:sp>
      <p:sp>
        <p:nvSpPr>
          <p:cNvPr id="172" name="H δημοσιογραφία είναι ένας συνδυασμός λήψης και επεξεργασίας πληροφοριών από τον δημοσιογράφο ώστε το αποτέλεσμα να γίνει κείμενο και αυτό με την σειρά του να δημοσιευτεί σε έντυπα και ηλεκτρονικά μέσα, την τηλεόραση ή το ραδιόφωνο."/>
          <p:cNvSpPr txBox="1"/>
          <p:nvPr/>
        </p:nvSpPr>
        <p:spPr>
          <a:xfrm>
            <a:off x="5394631" y="6273800"/>
            <a:ext cx="13594739"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H δημοσιογραφία είναι ένας συνδυασμός λήψης και επεξεργασίας πληροφοριών από τον δημοσιογράφο ώστε το αποτέλεσμα να γίνει κείμενο και αυτό με την σειρά του να δημοσιευτεί σε έντυπα και ηλεκτρονικά μέσα, την τηλεόραση ή το ραδιόφωνο.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4" name="ΣΚΟΠΟΣ ΤΗΣ ΔΗΜΟΣΙΟΓΡΑΦΙΑΣ"/>
          <p:cNvSpPr txBox="1">
            <a:spLocks noGrp="1"/>
          </p:cNvSpPr>
          <p:nvPr>
            <p:ph type="subTitle" sz="quarter" idx="1"/>
          </p:nvPr>
        </p:nvSpPr>
        <p:spPr>
          <a:xfrm>
            <a:off x="6746180" y="2779041"/>
            <a:ext cx="10891639" cy="2540001"/>
          </a:xfrm>
          <a:prstGeom prst="rect">
            <a:avLst/>
          </a:prstGeom>
          <a:ln w="9525">
            <a:round/>
          </a:ln>
        </p:spPr>
        <p:txBody>
          <a:bodyPr anchor="ctr"/>
          <a:lstStyle>
            <a:lvl1pPr algn="ctr" defTabSz="808990">
              <a:spcBef>
                <a:spcPts val="0"/>
              </a:spcBef>
              <a:defRPr sz="8820">
                <a:solidFill>
                  <a:srgbClr val="000000"/>
                </a:solidFill>
                <a:latin typeface="+mn-lt"/>
                <a:ea typeface="+mn-ea"/>
                <a:cs typeface="+mn-cs"/>
                <a:sym typeface="DIN Condensed Bold"/>
              </a:defRPr>
            </a:lvl1pPr>
          </a:lstStyle>
          <a:p>
            <a:r>
              <a:t>ΣΚΟΠΟΣ ΤΗΣ ΔΗΜΟΣΙΟΓΡΑΦΙΑΣ</a:t>
            </a:r>
          </a:p>
        </p:txBody>
      </p:sp>
      <p:sp>
        <p:nvSpPr>
          <p:cNvPr id="175"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76" name="Text"/>
          <p:cNvSpPr txBox="1"/>
          <p:nvPr/>
        </p:nvSpPr>
        <p:spPr>
          <a:xfrm>
            <a:off x="11777471" y="6546849"/>
            <a:ext cx="829057" cy="622301"/>
          </a:xfrm>
          <a:prstGeom prst="rect">
            <a:avLst/>
          </a:prstGeom>
          <a:ln w="12700">
            <a:miter lim="400000"/>
          </a:ln>
        </p:spPr>
        <p:txBody>
          <a:bodyPr wrap="none" lIns="50800" tIns="50800" rIns="50800" bIns="50800" anchor="ctr">
            <a:spAutoFit/>
          </a:bodyPr>
          <a:lstStyle/>
          <a:p>
            <a:endParaRPr/>
          </a:p>
        </p:txBody>
      </p:sp>
      <p:sp>
        <p:nvSpPr>
          <p:cNvPr id="177" name="Σκοπός την δημοσιογραφίας είναι η ενημέρωση. Και η ενημέρωση είναι ιερή. Ακόμα κι αν έρχεται σε πλήρη αντιπαράθεση με τα προσωπικά πιστεύω ή τα συμφέροντα του δημοσιογράφου."/>
          <p:cNvSpPr txBox="1"/>
          <p:nvPr/>
        </p:nvSpPr>
        <p:spPr>
          <a:xfrm>
            <a:off x="5394631" y="7619999"/>
            <a:ext cx="13594739" cy="378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Σκοπός την δημοσιογραφίας είναι η ενημέρωση. Και η ενημέρωση είναι ιερή. Ακόμα κι αν έρχεται σε πλήρη αντιπαράθεση με τα προσωπικά πιστεύω ή τα συμφέροντα του δημοσιογράφου.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9" name="5 Βασικα ειδη δημοσιογραφιασ"/>
          <p:cNvSpPr txBox="1">
            <a:spLocks noGrp="1"/>
          </p:cNvSpPr>
          <p:nvPr>
            <p:ph type="subTitle" sz="quarter" idx="1"/>
          </p:nvPr>
        </p:nvSpPr>
        <p:spPr>
          <a:xfrm>
            <a:off x="6746180" y="2779041"/>
            <a:ext cx="10891639" cy="2540001"/>
          </a:xfrm>
          <a:prstGeom prst="rect">
            <a:avLst/>
          </a:prstGeom>
          <a:ln w="9525">
            <a:round/>
          </a:ln>
        </p:spPr>
        <p:txBody>
          <a:bodyPr anchor="ctr"/>
          <a:lstStyle>
            <a:lvl1pPr algn="ctr" defTabSz="759459">
              <a:spcBef>
                <a:spcPts val="0"/>
              </a:spcBef>
              <a:defRPr sz="8280">
                <a:solidFill>
                  <a:srgbClr val="000000"/>
                </a:solidFill>
                <a:latin typeface="+mn-lt"/>
                <a:ea typeface="+mn-ea"/>
                <a:cs typeface="+mn-cs"/>
                <a:sym typeface="DIN Condensed Bold"/>
              </a:defRPr>
            </a:lvl1pPr>
          </a:lstStyle>
          <a:p>
            <a:r>
              <a:t>5 Βασικα ειδη δημοσιογραφιασ</a:t>
            </a:r>
          </a:p>
        </p:txBody>
      </p:sp>
      <p:sp>
        <p:nvSpPr>
          <p:cNvPr id="180"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81" name="Text"/>
          <p:cNvSpPr txBox="1"/>
          <p:nvPr/>
        </p:nvSpPr>
        <p:spPr>
          <a:xfrm>
            <a:off x="11777471" y="6546849"/>
            <a:ext cx="829057" cy="622301"/>
          </a:xfrm>
          <a:prstGeom prst="rect">
            <a:avLst/>
          </a:prstGeom>
          <a:ln w="12700">
            <a:miter lim="400000"/>
          </a:ln>
        </p:spPr>
        <p:txBody>
          <a:bodyPr wrap="none" lIns="50800" tIns="50800" rIns="50800" bIns="50800" anchor="ctr">
            <a:spAutoFit/>
          </a:bodyPr>
          <a:lstStyle/>
          <a:p>
            <a:endParaRPr/>
          </a:p>
        </p:txBody>
      </p:sp>
      <p:sp>
        <p:nvSpPr>
          <p:cNvPr id="182" name="Κάθε δημοσιογραφική μορφή και στυλ χρησιμοποιεί διαφορετικές τεχνικές και γράφει για διαφορετικούς σκοπούς και κοινό. Υπάρχουν πέντε βασικοί τύποι δημοσιογραφίας:…"/>
          <p:cNvSpPr txBox="1"/>
          <p:nvPr/>
        </p:nvSpPr>
        <p:spPr>
          <a:xfrm>
            <a:off x="5394631" y="6121400"/>
            <a:ext cx="13594739"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defTabSz="457200">
              <a:spcBef>
                <a:spcPts val="0"/>
              </a:spcBef>
              <a:defRPr sz="5000">
                <a:solidFill>
                  <a:srgbClr val="000000">
                    <a:alpha val="87059"/>
                  </a:srgbClr>
                </a:solidFill>
                <a:latin typeface="Roboto"/>
                <a:ea typeface="Roboto"/>
                <a:cs typeface="Roboto"/>
                <a:sym typeface="Roboto"/>
              </a:defRPr>
            </a:pPr>
            <a:r>
              <a:t>Κάθε δημοσιογραφική μορφή και στυλ χρησιμοποιεί διαφορετικές τεχνικές και γράφει για διαφορετικούς σκοπούς και κοινό. Υπάρχουν πέντε βασικοί τύποι δημοσιογραφίας: </a:t>
            </a:r>
          </a:p>
          <a:p>
            <a:pPr algn="ctr" defTabSz="457200">
              <a:spcBef>
                <a:spcPts val="0"/>
              </a:spcBef>
              <a:defRPr sz="5000" b="1">
                <a:solidFill>
                  <a:srgbClr val="000000">
                    <a:alpha val="87059"/>
                  </a:srgbClr>
                </a:solidFill>
                <a:latin typeface="Roboto"/>
                <a:ea typeface="Roboto"/>
                <a:cs typeface="Roboto"/>
                <a:sym typeface="Roboto"/>
              </a:defRPr>
            </a:pPr>
            <a:r>
              <a:t>Ερευνητική, Ειδησεογραφική, Κριτικές, Blogs και Αρθρογραφία.</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 name="ΔΗΜΟΣΙΟΓΡΑΦΙΑ ΚΑΙ ΕΡΕΥΝΑ"/>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ΔΗΜΟΣΙΟΓΡΑΦΙΑ ΚΑΙ ΕΡΕΥΝΑ</a:t>
            </a:r>
          </a:p>
        </p:txBody>
      </p:sp>
      <p:sp>
        <p:nvSpPr>
          <p:cNvPr id="185"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86" name="Ενώ η ερευνητική δημοσιογραφία βασίζεται στη βασική αρχή που διέπει κάθε δημοσιογραφία - την επαλήθευση και την ακριβή παρουσίαση των γεγονότων - οι ερευνητές ρεπόρτερ πρέπει συχνά να συνεργάζονται με μη συνεργάσιμες ή απερίσκεπτες πηγές που δεν επιθυμού"/>
          <p:cNvSpPr txBox="1"/>
          <p:nvPr/>
        </p:nvSpPr>
        <p:spPr>
          <a:xfrm>
            <a:off x="4062103" y="5765948"/>
            <a:ext cx="15895087"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Ενώ η ερευνητική δημοσιογραφία βασίζεται στη βασική αρχή που διέπει κάθε δημοσιογραφία - την επαλήθευση και την ακριβή παρουσίαση των γεγονότων - οι ερευνητές ρεπόρτερ πρέπει συχνά να συνεργάζονται με μη συνεργάσιμες ή απερίσκεπτες πηγές που δεν επιθυμούν να αποκαλύψουν πληροφορίες.</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ΔΗΜΟΣΙΟΓΡΑΦΙΑ ΚΑΙ ΕΡΕΥΝΑ"/>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ΔΗΜΟΣΙΟΓΡΑΦΙΑ ΚΑΙ ΕΡΕΥΝΑ</a:t>
            </a:r>
          </a:p>
        </p:txBody>
      </p:sp>
      <p:sp>
        <p:nvSpPr>
          <p:cNvPr id="189"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90" name="Η διάσημη ερευνητική δημοσιογραφία, όπως η αποκάλυψη του σκανδάλου Γουότεργκεϊτ από τον Μπομπ Γούντγουορντ και τον Καρλ Μπέρνσταϊν"/>
          <p:cNvSpPr txBox="1"/>
          <p:nvPr/>
        </p:nvSpPr>
        <p:spPr>
          <a:xfrm>
            <a:off x="3943619" y="5702299"/>
            <a:ext cx="15895087" cy="231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Η διάσημη ερευνητική δημοσιογραφία, όπως η αποκάλυψη του σκανδάλου Γουότεργκεϊτ από τον Μπομπ Γούντγουορντ και τον Καρλ Μπέρνσταϊν</a:t>
            </a:r>
          </a:p>
        </p:txBody>
      </p:sp>
      <p:sp>
        <p:nvSpPr>
          <p:cNvPr id="191" name="Σκάνδαλο WaterGate. Η αποκάλυψη που οδήγησε στην παραίτηση ενός Προέδρου των ΗΠΑ που μόλις είχε εκλεγεί"/>
          <p:cNvSpPr txBox="1"/>
          <p:nvPr/>
        </p:nvSpPr>
        <p:spPr>
          <a:xfrm>
            <a:off x="3145060" y="8244558"/>
            <a:ext cx="17492205" cy="482601"/>
          </a:xfrm>
          <a:prstGeom prst="rect">
            <a:avLst/>
          </a:prstGeom>
          <a:solidFill>
            <a:schemeClr val="accent1">
              <a:hueOff val="-84091"/>
              <a:satOff val="15316"/>
              <a:lumOff val="2431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spcBef>
                <a:spcPts val="0"/>
              </a:spcBef>
              <a:defRPr sz="2600" b="1">
                <a:solidFill>
                  <a:srgbClr val="000000">
                    <a:alpha val="87059"/>
                  </a:srgbClr>
                </a:solidFill>
                <a:latin typeface="Roboto"/>
                <a:ea typeface="Roboto"/>
                <a:cs typeface="Roboto"/>
                <a:sym typeface="Roboto"/>
              </a:defRPr>
            </a:lvl1pPr>
          </a:lstStyle>
          <a:p>
            <a:r>
              <a:t>Σκάνδαλο WaterGate. Η αποκάλυψη που οδήγησε στην παραίτηση ενός Προέδρου των ΗΠΑ που μόλις είχε εκλεγεί</a:t>
            </a:r>
          </a:p>
        </p:txBody>
      </p:sp>
      <p:pic>
        <p:nvPicPr>
          <p:cNvPr id="192" name="Carl_Bernstein.jpg" descr="Carl_Bernstein.jpg"/>
          <p:cNvPicPr>
            <a:picLocks noChangeAspect="1"/>
          </p:cNvPicPr>
          <p:nvPr/>
        </p:nvPicPr>
        <p:blipFill>
          <a:blip r:embed="rId3">
            <a:extLst/>
          </a:blip>
          <a:stretch>
            <a:fillRect/>
          </a:stretch>
        </p:blipFill>
        <p:spPr>
          <a:xfrm>
            <a:off x="1927123" y="8958017"/>
            <a:ext cx="4506374" cy="3304675"/>
          </a:xfrm>
          <a:prstGeom prst="rect">
            <a:avLst/>
          </a:prstGeom>
          <a:ln w="12700">
            <a:miter lim="400000"/>
          </a:ln>
        </p:spPr>
      </p:pic>
      <p:sp>
        <p:nvSpPr>
          <p:cNvPr id="193" name="Ο αμερικανός δημοσιογράφος Καρλ Μπερνστάιν"/>
          <p:cNvSpPr txBox="1"/>
          <p:nvPr/>
        </p:nvSpPr>
        <p:spPr>
          <a:xfrm>
            <a:off x="1926897" y="12303049"/>
            <a:ext cx="4773174" cy="86360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0"/>
              </a:spcBef>
              <a:defRPr sz="2600" b="1">
                <a:solidFill>
                  <a:srgbClr val="000000">
                    <a:alpha val="87059"/>
                  </a:srgbClr>
                </a:solidFill>
                <a:latin typeface="Roboto"/>
                <a:ea typeface="Roboto"/>
                <a:cs typeface="Roboto"/>
                <a:sym typeface="Roboto"/>
              </a:defRPr>
            </a:lvl1pPr>
          </a:lstStyle>
          <a:p>
            <a:r>
              <a:t>Ο αμερικανός δημοσιογράφος Καρλ Μπερνστάιν</a:t>
            </a:r>
          </a:p>
        </p:txBody>
      </p:sp>
      <p:sp>
        <p:nvSpPr>
          <p:cNvPr id="194" name="Ο αμερικανός δημοσιογράφος Μπομπ Γούντγουορντ"/>
          <p:cNvSpPr txBox="1"/>
          <p:nvPr/>
        </p:nvSpPr>
        <p:spPr>
          <a:xfrm>
            <a:off x="9420638" y="12303049"/>
            <a:ext cx="4773174" cy="86360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0"/>
              </a:spcBef>
              <a:defRPr sz="2600" b="1">
                <a:solidFill>
                  <a:srgbClr val="000000">
                    <a:alpha val="87059"/>
                  </a:srgbClr>
                </a:solidFill>
                <a:latin typeface="Roboto"/>
                <a:ea typeface="Roboto"/>
                <a:cs typeface="Roboto"/>
                <a:sym typeface="Roboto"/>
              </a:defRPr>
            </a:lvl1pPr>
          </a:lstStyle>
          <a:p>
            <a:r>
              <a:t>Ο αμερικανός δημοσιογράφος Μπομπ Γούντγουορντ</a:t>
            </a:r>
          </a:p>
        </p:txBody>
      </p:sp>
      <p:pic>
        <p:nvPicPr>
          <p:cNvPr id="195" name="90.jpeg" descr="90.jpeg"/>
          <p:cNvPicPr>
            <a:picLocks noChangeAspect="1"/>
          </p:cNvPicPr>
          <p:nvPr/>
        </p:nvPicPr>
        <p:blipFill>
          <a:blip r:embed="rId4">
            <a:extLst/>
          </a:blip>
          <a:srcRect l="23909" r="2148"/>
          <a:stretch>
            <a:fillRect/>
          </a:stretch>
        </p:blipFill>
        <p:spPr>
          <a:xfrm>
            <a:off x="17267464" y="8958017"/>
            <a:ext cx="4506374" cy="3304675"/>
          </a:xfrm>
          <a:prstGeom prst="rect">
            <a:avLst/>
          </a:prstGeom>
          <a:ln w="12700">
            <a:miter lim="400000"/>
          </a:ln>
        </p:spPr>
      </p:pic>
      <p:sp>
        <p:nvSpPr>
          <p:cNvPr id="196" name="Το “Βαθύ Λαρύγγι”, ο πληροφοριοδότης του σκανδάλου Γουότεργκεϊτ που έριξε τον Νίξον. (Mark Felt FBI)"/>
          <p:cNvSpPr txBox="1"/>
          <p:nvPr/>
        </p:nvSpPr>
        <p:spPr>
          <a:xfrm>
            <a:off x="17267238" y="11922049"/>
            <a:ext cx="5606357" cy="1625601"/>
          </a:xfrm>
          <a:prstGeom prst="rect">
            <a:avLst/>
          </a:prstGeom>
          <a:solidFill>
            <a:srgbClr val="22222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spcBef>
                <a:spcPts val="0"/>
              </a:spcBef>
              <a:defRPr sz="2600" b="1">
                <a:solidFill>
                  <a:srgbClr val="000000">
                    <a:alpha val="87059"/>
                  </a:srgbClr>
                </a:solidFill>
                <a:latin typeface="Roboto"/>
                <a:ea typeface="Roboto"/>
                <a:cs typeface="Roboto"/>
                <a:sym typeface="Roboto"/>
              </a:defRPr>
            </a:lvl1pPr>
          </a:lstStyle>
          <a:p>
            <a:r>
              <a:t>Το “Βαθύ Λαρύγγι”, ο πληροφοριοδότης του σκανδάλου Γουότεργκεϊτ που έριξε τον Νίξον. (Mark Felt FBI)</a:t>
            </a:r>
          </a:p>
        </p:txBody>
      </p:sp>
      <p:pic>
        <p:nvPicPr>
          <p:cNvPr id="197" name="bob-woodward.jpg" descr="bob-woodward.jpg"/>
          <p:cNvPicPr>
            <a:picLocks noChangeAspect="1"/>
          </p:cNvPicPr>
          <p:nvPr/>
        </p:nvPicPr>
        <p:blipFill>
          <a:blip r:embed="rId5">
            <a:extLst/>
          </a:blip>
          <a:srcRect l="7343" r="7429"/>
          <a:stretch>
            <a:fillRect/>
          </a:stretch>
        </p:blipFill>
        <p:spPr>
          <a:xfrm>
            <a:off x="9452438" y="8958017"/>
            <a:ext cx="4506374" cy="330467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ΕιδησεογραφΙΑ"/>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ΕιδησεογραφΙΑ</a:t>
            </a:r>
          </a:p>
        </p:txBody>
      </p:sp>
      <p:sp>
        <p:nvSpPr>
          <p:cNvPr id="200"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01" name="Πρόκειται για η συλλογή, επεξεργασία και μετάδοση των ειδήσεων. Συνάδελφοι που εργάζονται στα Πρακτορεία Ειδήσεων, σε Πολιτικές Παρατάξεις, σε εταιρίες ώς Γραφεία Τύπου δημιουργούν ειδήσεις για εφημερίδες, περιοδικά, ραδιόφωνο, τηλεόραση και διαδίκτυο."/>
          <p:cNvSpPr txBox="1"/>
          <p:nvPr/>
        </p:nvSpPr>
        <p:spPr>
          <a:xfrm>
            <a:off x="4062103" y="6134248"/>
            <a:ext cx="15895087"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Πρόκειται για η συλλογή, επεξεργασία και μετάδοση των ειδήσεων. Συνάδελφοι που εργάζονται στα Πρακτορεία Ειδήσεων, σε Πολιτικές Παρατάξεις, σε εταιρίες ώς Γραφεία Τύπου δημιουργούν ειδήσεις για εφημερίδες, περιοδικά, ραδιόφωνο, τηλεόραση και διαδίκτυο.</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ΕΦΗΜΕΡΙΔΕΣ - περιοδικα"/>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ΕΦΗΜΕΡΙΔΕΣ - περιοδικα</a:t>
            </a:r>
          </a:p>
        </p:txBody>
      </p:sp>
      <p:sp>
        <p:nvSpPr>
          <p:cNvPr id="204"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05" name="Οι δημοσιογράφοι των εφημερίδων ερευνούν και γράφουν ειδήσεις και άρθρα για τον Εθνικό, Περιφερειακό και Τοπικό τύπο. Ποικίλης ύλης θέματα καλύπτονται από διαφορετικό “ρεπορτάζ” όπως λέμε, όπως πολιτική, οικονομία, αθλητισμό, τέχνες και πολιτισμό, την επ"/>
          <p:cNvSpPr txBox="1"/>
          <p:nvPr/>
        </p:nvSpPr>
        <p:spPr>
          <a:xfrm>
            <a:off x="4062103" y="6134248"/>
            <a:ext cx="15895087"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Οι δημοσιογράφοι των εφημερίδων ερευνούν και γράφουν ειδήσεις και άρθρα για τον Εθνικό, Περιφερειακό και Τοπικό τύπο. Ποικίλης ύλης θέματα καλύπτονται από διαφορετικό “ρεπορτάζ” όπως λέμε, όπως πολιτική, οικονομία, αθλητισμό, τέχνες και πολιτισμό, την επιστήμη και τις επιχειρήσεις κλπ.</a:t>
            </a:r>
          </a:p>
        </p:txBody>
      </p:sp>
      <p:pic>
        <p:nvPicPr>
          <p:cNvPr id="206" name="Logo-Proto-Thema-Efimerida.svg.png" descr="Logo-Proto-Thema-Efimerida.svg.png"/>
          <p:cNvPicPr>
            <a:picLocks noChangeAspect="1"/>
          </p:cNvPicPr>
          <p:nvPr/>
        </p:nvPicPr>
        <p:blipFill>
          <a:blip r:embed="rId3">
            <a:extLst/>
          </a:blip>
          <a:stretch>
            <a:fillRect/>
          </a:stretch>
        </p:blipFill>
        <p:spPr>
          <a:xfrm>
            <a:off x="833645" y="927414"/>
            <a:ext cx="4744373" cy="1660532"/>
          </a:xfrm>
          <a:prstGeom prst="rect">
            <a:avLst/>
          </a:prstGeom>
          <a:ln w="12700">
            <a:miter lim="400000"/>
          </a:ln>
        </p:spPr>
      </p:pic>
      <p:pic>
        <p:nvPicPr>
          <p:cNvPr id="207" name="tanea-min.png" descr="tanea-min.png"/>
          <p:cNvPicPr>
            <a:picLocks noChangeAspect="1"/>
          </p:cNvPicPr>
          <p:nvPr/>
        </p:nvPicPr>
        <p:blipFill>
          <a:blip r:embed="rId4">
            <a:extLst/>
          </a:blip>
          <a:stretch>
            <a:fillRect/>
          </a:stretch>
        </p:blipFill>
        <p:spPr>
          <a:xfrm>
            <a:off x="1626932" y="3386197"/>
            <a:ext cx="4643733" cy="1008354"/>
          </a:xfrm>
          <a:prstGeom prst="rect">
            <a:avLst/>
          </a:prstGeom>
          <a:ln w="12700">
            <a:miter lim="400000"/>
          </a:ln>
        </p:spPr>
      </p:pic>
      <p:pic>
        <p:nvPicPr>
          <p:cNvPr id="208" name="time-logo-og.png" descr="time-logo-og.png"/>
          <p:cNvPicPr>
            <a:picLocks noChangeAspect="1"/>
          </p:cNvPicPr>
          <p:nvPr/>
        </p:nvPicPr>
        <p:blipFill>
          <a:blip r:embed="rId5">
            <a:extLst/>
          </a:blip>
          <a:stretch>
            <a:fillRect/>
          </a:stretch>
        </p:blipFill>
        <p:spPr>
          <a:xfrm>
            <a:off x="18909670" y="1164475"/>
            <a:ext cx="2386018" cy="2386018"/>
          </a:xfrm>
          <a:prstGeom prst="rect">
            <a:avLst/>
          </a:prstGeom>
          <a:ln w="12700">
            <a:miter lim="400000"/>
          </a:ln>
        </p:spPr>
      </p:pic>
      <p:pic>
        <p:nvPicPr>
          <p:cNvPr id="209" name="ng-logo-2fl.png.png" descr="ng-logo-2fl.png.png"/>
          <p:cNvPicPr>
            <a:picLocks noChangeAspect="1"/>
          </p:cNvPicPr>
          <p:nvPr/>
        </p:nvPicPr>
        <p:blipFill>
          <a:blip r:embed="rId6">
            <a:extLst/>
          </a:blip>
          <a:stretch>
            <a:fillRect/>
          </a:stretch>
        </p:blipFill>
        <p:spPr>
          <a:xfrm>
            <a:off x="18426499" y="4275211"/>
            <a:ext cx="5173286" cy="151898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1" name="Τηλεοραση"/>
          <p:cNvSpPr txBox="1">
            <a:spLocks noGrp="1"/>
          </p:cNvSpPr>
          <p:nvPr>
            <p:ph type="subTitle" sz="quarter" idx="1"/>
          </p:nvPr>
        </p:nvSpPr>
        <p:spPr>
          <a:xfrm>
            <a:off x="6746180" y="2779041"/>
            <a:ext cx="10891639" cy="2540001"/>
          </a:xfrm>
          <a:prstGeom prst="rect">
            <a:avLst/>
          </a:prstGeom>
          <a:ln w="9525">
            <a:round/>
          </a:ln>
        </p:spPr>
        <p:txBody>
          <a:bodyPr anchor="ctr"/>
          <a:lstStyle>
            <a:lvl1pPr algn="ctr">
              <a:spcBef>
                <a:spcPts val="0"/>
              </a:spcBef>
              <a:defRPr sz="9000">
                <a:solidFill>
                  <a:srgbClr val="000000"/>
                </a:solidFill>
                <a:latin typeface="+mn-lt"/>
                <a:ea typeface="+mn-ea"/>
                <a:cs typeface="+mn-cs"/>
                <a:sym typeface="DIN Condensed Bold"/>
              </a:defRPr>
            </a:lvl1pPr>
          </a:lstStyle>
          <a:p>
            <a:r>
              <a:t>Τηλεοραση</a:t>
            </a:r>
          </a:p>
        </p:txBody>
      </p:sp>
      <p:sp>
        <p:nvSpPr>
          <p:cNvPr id="212" name="Slide Number"/>
          <p:cNvSpPr txBox="1">
            <a:spLocks noGrp="1"/>
          </p:cNvSpPr>
          <p:nvPr>
            <p:ph type="sldNum" sz="quarter" idx="4294967295"/>
          </p:nvPr>
        </p:nvSpPr>
        <p:spPr>
          <a:xfrm>
            <a:off x="23282647" y="609600"/>
            <a:ext cx="333748" cy="635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13" name="Η δημοσιογραφία στην τηλεόραση είναι λίγο πιο σύνθετη. Συνήθως υπάρχουν δημοσιογράφοι οι οποίοι δουλεύουν όλη την ημέρα για το κεντρικό δελτίο ειδήσεων, υπάρχουν οι δημοσιογράφοι – παρουσιαστές, αλλά και οι δημοσιογράφοι που δουλεύουν πίσω από τις κάμερε"/>
          <p:cNvSpPr txBox="1"/>
          <p:nvPr/>
        </p:nvSpPr>
        <p:spPr>
          <a:xfrm>
            <a:off x="4062103" y="5791347"/>
            <a:ext cx="15895087" cy="673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457200">
              <a:spcBef>
                <a:spcPts val="0"/>
              </a:spcBef>
              <a:defRPr sz="5000">
                <a:solidFill>
                  <a:srgbClr val="000000">
                    <a:alpha val="87059"/>
                  </a:srgbClr>
                </a:solidFill>
                <a:latin typeface="Roboto"/>
                <a:ea typeface="Roboto"/>
                <a:cs typeface="Roboto"/>
                <a:sym typeface="Roboto"/>
              </a:defRPr>
            </a:lvl1pPr>
          </a:lstStyle>
          <a:p>
            <a:r>
              <a:t>Η δημοσιογραφία στην τηλεόραση είναι λίγο πιο σύνθετη. Συνήθως υπάρχουν δημοσιογράφοι οι οποίοι δουλεύουν όλη την ημέρα για το κεντρικό δελτίο ειδήσεων, υπάρχουν οι δημοσιογράφοι – παρουσιαστές, αλλά και οι δημοσιογράφοι που δουλεύουν πίσω από τις κάμερες και καθοδηγούν τους παρουσιαστές ώστε να ακολουθηθεί η σκαλέτα όπως την ονομάζουμε εμείς δηλαδή η σωστή ροή μιας δημοσιογραφικής εκπομπής.</a:t>
            </a:r>
          </a:p>
        </p:txBody>
      </p:sp>
      <p:pic>
        <p:nvPicPr>
          <p:cNvPr id="214" name="04_ANT1-TV.jpg" descr="04_ANT1-TV.jpg"/>
          <p:cNvPicPr>
            <a:picLocks noChangeAspect="1"/>
          </p:cNvPicPr>
          <p:nvPr/>
        </p:nvPicPr>
        <p:blipFill>
          <a:blip r:embed="rId3">
            <a:extLst/>
          </a:blip>
          <a:stretch>
            <a:fillRect/>
          </a:stretch>
        </p:blipFill>
        <p:spPr>
          <a:xfrm>
            <a:off x="2083545" y="1133428"/>
            <a:ext cx="3944186" cy="2366512"/>
          </a:xfrm>
          <a:prstGeom prst="rect">
            <a:avLst/>
          </a:prstGeom>
          <a:ln w="12700">
            <a:miter lim="400000"/>
          </a:ln>
        </p:spPr>
      </p:pic>
      <p:pic>
        <p:nvPicPr>
          <p:cNvPr id="215" name="skai.jpg" descr="skai.jpg"/>
          <p:cNvPicPr>
            <a:picLocks noChangeAspect="1"/>
          </p:cNvPicPr>
          <p:nvPr/>
        </p:nvPicPr>
        <p:blipFill>
          <a:blip r:embed="rId4">
            <a:extLst/>
          </a:blip>
          <a:stretch>
            <a:fillRect/>
          </a:stretch>
        </p:blipFill>
        <p:spPr>
          <a:xfrm>
            <a:off x="18698892" y="894284"/>
            <a:ext cx="4620919" cy="2844801"/>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Προσαρμογή</PresentationFormat>
  <Paragraphs>59</Paragraphs>
  <Slides>16</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16</vt:i4>
      </vt:variant>
    </vt:vector>
  </HeadingPairs>
  <TitlesOfParts>
    <vt:vector size="24" baseType="lpstr">
      <vt:lpstr>Avenir Next Medium</vt:lpstr>
      <vt:lpstr>Avenir Next Regular</vt:lpstr>
      <vt:lpstr>DIN Alternate Bold</vt:lpstr>
      <vt:lpstr>DIN Condensed Bold</vt:lpstr>
      <vt:lpstr>Helvetica</vt:lpstr>
      <vt:lpstr>Helvetica Neue</vt:lpstr>
      <vt:lpstr>Roboto</vt:lpstr>
      <vt:lpstr>New_Template7</vt:lpstr>
      <vt:lpstr>ΔΗΜΟΣΙΟΓΡΑΦΙΑΣ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ΔΗΜΟΣΙΟΓΡΑΦΙΑΣ</dc:title>
  <cp:lastModifiedBy>Καθηγητής</cp:lastModifiedBy>
  <cp:revision>1</cp:revision>
  <dcterms:modified xsi:type="dcterms:W3CDTF">2022-12-05T12:24:48Z</dcterms:modified>
</cp:coreProperties>
</file>