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07" r:id="rId1"/>
  </p:sldMasterIdLst>
  <p:notesMasterIdLst>
    <p:notesMasterId r:id="rId16"/>
  </p:notesMasterIdLst>
  <p:sldIdLst>
    <p:sldId id="256" r:id="rId2"/>
    <p:sldId id="258" r:id="rId3"/>
    <p:sldId id="276" r:id="rId4"/>
    <p:sldId id="277" r:id="rId5"/>
    <p:sldId id="278" r:id="rId6"/>
    <p:sldId id="284" r:id="rId7"/>
    <p:sldId id="285" r:id="rId8"/>
    <p:sldId id="291" r:id="rId9"/>
    <p:sldId id="288" r:id="rId10"/>
    <p:sldId id="289" r:id="rId11"/>
    <p:sldId id="290" r:id="rId12"/>
    <p:sldId id="286" r:id="rId13"/>
    <p:sldId id="287" r:id="rId14"/>
    <p:sldId id="292" r:id="rId15"/>
  </p:sldIdLst>
  <p:sldSz cx="9144000" cy="6858000" type="screen4x3"/>
  <p:notesSz cx="6858000" cy="9144000"/>
  <p:embeddedFontLst>
    <p:embeddedFont>
      <p:font typeface="Arial Narrow" panose="020B0606020202030204" pitchFamily="34" charset="0"/>
      <p:regular r:id="rId17"/>
      <p:bold r:id="rId18"/>
      <p:italic r:id="rId19"/>
      <p:boldItalic r:id="rId20"/>
    </p:embeddedFont>
    <p:embeddedFont>
      <p:font typeface="Cambria Math" panose="02040503050406030204" pitchFamily="18" charset="0"/>
      <p:regular r:id="rId2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">
          <p15:clr>
            <a:srgbClr val="000000"/>
          </p15:clr>
        </p15:guide>
        <p15:guide id="2" pos="215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j+wqdXVtclTlyg4n/+4DKvdjRd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240"/>
        <p:guide pos="21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3T09:13:48.83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26,'4'0,"6"0,10 0,14 0,15 0,12 0,-1 0,-1 0,-11-4,-5-2,-5 1,-1 0,-2 2,-3 1,-7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3T09:13:54.09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1,'4'0,"15"0,12 0,14 0,9 0,2 0,10 4,2 2,-5 0,-11 2,-8 5,-9 5,-9-2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3T09:13:57.54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1,'4'0,"6"0,6 4,9 6,3 1,3-1,0-2,-2 1,0 0,-2-2,0-2,-6 2,-1 0,-1-1,2-1,1-2,-3-6,-5-2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3T09:13:59.02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16,'9'0,"6"0,6 0,3 0,7 0,6 0,1 0,-1 0,-3 0,-2 0,-3 0,-3 0,9-4,6-2,-4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 Narrow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 Narrow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2731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3260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3097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1490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0262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9938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0644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1850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387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76231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61562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7852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35546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40611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48189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7422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02012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8945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11324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850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A69440-DA11-4038-BED7-07905BF8C9DB}" type="datetimeFigureOut">
              <a:rPr lang="el-GR" smtClean="0"/>
              <a:t>9/3/2025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033F3E8-9A09-4589-8918-1720522A3024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24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customXml" Target="../ink/ink2.xml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110.png"/><Relationship Id="rId4" Type="http://schemas.openxmlformats.org/officeDocument/2006/relationships/image" Target="../media/image11.png"/><Relationship Id="rId9" Type="http://schemas.openxmlformats.org/officeDocument/2006/relationships/customXml" Target="../ink/ink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09489" y="2940148"/>
            <a:ext cx="8356209" cy="3137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Times New Roman"/>
              <a:buNone/>
            </a:pPr>
            <a:r>
              <a:rPr lang="el-GR" sz="6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Προβλήματα εξισώσεων 2</a:t>
            </a:r>
            <a:r>
              <a:rPr lang="el-GR" sz="6600" b="1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ου</a:t>
            </a:r>
            <a:r>
              <a:rPr lang="el-GR" sz="6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βαθμού</a:t>
            </a:r>
            <a:endParaRPr sz="6600" b="1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758952" y="945832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Πρόβλημα </a:t>
            </a:r>
            <a:r>
              <a:rPr lang="en-US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4</a:t>
            </a:r>
            <a:r>
              <a:rPr lang="el-GR" sz="4400" b="1" i="0" u="none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ο</a:t>
            </a: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</a:t>
            </a:r>
            <a:endParaRPr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11 - Θέση κειμένου"/>
          <p:cNvSpPr txBox="1">
            <a:spLocks/>
          </p:cNvSpPr>
          <p:nvPr/>
        </p:nvSpPr>
        <p:spPr>
          <a:xfrm>
            <a:off x="784274" y="1729388"/>
            <a:ext cx="7772400" cy="11143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9388" marR="0" lvl="0" indent="-36513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Noto Sans Symbols"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Να υπολογίσετε το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x 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στις παρακάτω περιπτώσεις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(άσκηση 1δ, σελ. 101)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F4FF1FE-32B4-7715-F00E-6C722F4EDD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616" y="3212889"/>
            <a:ext cx="1733792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37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758952" y="945832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Πρόβλημα </a:t>
            </a:r>
            <a:r>
              <a:rPr lang="en-US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5</a:t>
            </a:r>
            <a:r>
              <a:rPr lang="el-GR" sz="4400" b="1" i="0" u="none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ο</a:t>
            </a: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</a:t>
            </a:r>
            <a:endParaRPr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11 - Θέση κειμένου"/>
          <p:cNvSpPr txBox="1">
            <a:spLocks/>
          </p:cNvSpPr>
          <p:nvPr/>
        </p:nvSpPr>
        <p:spPr>
          <a:xfrm>
            <a:off x="674546" y="1701956"/>
            <a:ext cx="7772400" cy="1626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9388" marR="0" lvl="0" indent="-36513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Noto Sans Symbols"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Να βρείτε ένα </a:t>
            </a:r>
            <a:r>
              <a:rPr kumimoji="0" lang="el-GR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θετικό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αριθμό, τέτοιο ώστε το μισό του τετραγώνου του να είναι ίσο με το διπλάσιό του. (άσκηση 2</a:t>
            </a:r>
            <a:r>
              <a:rPr kumimoji="0" lang="el-GR" sz="3200" b="0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α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, σελ.101)</a:t>
            </a:r>
          </a:p>
        </p:txBody>
      </p:sp>
    </p:spTree>
    <p:extLst>
      <p:ext uri="{BB962C8B-B14F-4D97-AF65-F5344CB8AC3E}">
        <p14:creationId xmlns:p14="http://schemas.microsoft.com/office/powerpoint/2010/main" val="1285045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/>
          <p:nvPr/>
        </p:nvSpPr>
        <p:spPr>
          <a:xfrm>
            <a:off x="1143000" y="1295400"/>
            <a:ext cx="5867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11"/>
          <p:cNvSpPr txBox="1">
            <a:spLocks noGrp="1"/>
          </p:cNvSpPr>
          <p:nvPr>
            <p:ph type="ctrTitle"/>
          </p:nvPr>
        </p:nvSpPr>
        <p:spPr>
          <a:xfrm>
            <a:off x="877824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7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Ασκήσεις</a:t>
            </a:r>
            <a:endParaRPr sz="72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79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1506"/>
            <a:ext cx="68484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01834"/>
            <a:ext cx="64674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Γραφή 1">
                <a:extLst>
                  <a:ext uri="{FF2B5EF4-FFF2-40B4-BE49-F238E27FC236}">
                    <a16:creationId xmlns:a16="http://schemas.microsoft.com/office/drawing/2014/main" id="{0533DACC-5A4A-C712-F3E6-C607C5C8F6DD}"/>
                  </a:ext>
                </a:extLst>
              </p14:cNvPr>
              <p14:cNvContentPartPr/>
              <p14:nvPr/>
            </p14:nvContentPartPr>
            <p14:xfrm>
              <a:off x="1883736" y="1910880"/>
              <a:ext cx="200160" cy="9720"/>
            </p14:xfrm>
          </p:contentPart>
        </mc:Choice>
        <mc:Fallback xmlns="">
          <p:pic>
            <p:nvPicPr>
              <p:cNvPr id="2" name="Γραφή 1">
                <a:extLst>
                  <a:ext uri="{FF2B5EF4-FFF2-40B4-BE49-F238E27FC236}">
                    <a16:creationId xmlns:a16="http://schemas.microsoft.com/office/drawing/2014/main" id="{0533DACC-5A4A-C712-F3E6-C607C5C8F6D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9736" y="1802880"/>
                <a:ext cx="30780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Γραφή 2">
                <a:extLst>
                  <a:ext uri="{FF2B5EF4-FFF2-40B4-BE49-F238E27FC236}">
                    <a16:creationId xmlns:a16="http://schemas.microsoft.com/office/drawing/2014/main" id="{29810E16-3A09-0BD2-CB54-33FC11743D7A}"/>
                  </a:ext>
                </a:extLst>
              </p14:cNvPr>
              <p14:cNvContentPartPr/>
              <p14:nvPr/>
            </p14:nvContentPartPr>
            <p14:xfrm>
              <a:off x="3328560" y="1919952"/>
              <a:ext cx="203040" cy="26280"/>
            </p14:xfrm>
          </p:contentPart>
        </mc:Choice>
        <mc:Fallback xmlns="">
          <p:pic>
            <p:nvPicPr>
              <p:cNvPr id="3" name="Γραφή 2">
                <a:extLst>
                  <a:ext uri="{FF2B5EF4-FFF2-40B4-BE49-F238E27FC236}">
                    <a16:creationId xmlns:a16="http://schemas.microsoft.com/office/drawing/2014/main" id="{29810E16-3A09-0BD2-CB54-33FC11743D7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74560" y="1812312"/>
                <a:ext cx="31068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" name="Γραφή 3">
                <a:extLst>
                  <a:ext uri="{FF2B5EF4-FFF2-40B4-BE49-F238E27FC236}">
                    <a16:creationId xmlns:a16="http://schemas.microsoft.com/office/drawing/2014/main" id="{C4452A9E-04EA-C703-A63A-0D6C151DBB3E}"/>
                  </a:ext>
                </a:extLst>
              </p14:cNvPr>
              <p14:cNvContentPartPr/>
              <p14:nvPr/>
            </p14:nvContentPartPr>
            <p14:xfrm>
              <a:off x="356112" y="4269960"/>
              <a:ext cx="141840" cy="36720"/>
            </p14:xfrm>
          </p:contentPart>
        </mc:Choice>
        <mc:Fallback xmlns="">
          <p:pic>
            <p:nvPicPr>
              <p:cNvPr id="4" name="Γραφή 3">
                <a:extLst>
                  <a:ext uri="{FF2B5EF4-FFF2-40B4-BE49-F238E27FC236}">
                    <a16:creationId xmlns:a16="http://schemas.microsoft.com/office/drawing/2014/main" id="{C4452A9E-04EA-C703-A63A-0D6C151DBB3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02472" y="4162320"/>
                <a:ext cx="24948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" name="Γραφή 4">
                <a:extLst>
                  <a:ext uri="{FF2B5EF4-FFF2-40B4-BE49-F238E27FC236}">
                    <a16:creationId xmlns:a16="http://schemas.microsoft.com/office/drawing/2014/main" id="{A9AC5BE6-34B0-CFB7-1027-3CA49B19DADD}"/>
                  </a:ext>
                </a:extLst>
              </p14:cNvPr>
              <p14:cNvContentPartPr/>
              <p14:nvPr/>
            </p14:nvContentPartPr>
            <p14:xfrm>
              <a:off x="365904" y="4648680"/>
              <a:ext cx="160920" cy="6120"/>
            </p14:xfrm>
          </p:contentPart>
        </mc:Choice>
        <mc:Fallback xmlns="">
          <p:pic>
            <p:nvPicPr>
              <p:cNvPr id="5" name="Γραφή 4">
                <a:extLst>
                  <a:ext uri="{FF2B5EF4-FFF2-40B4-BE49-F238E27FC236}">
                    <a16:creationId xmlns:a16="http://schemas.microsoft.com/office/drawing/2014/main" id="{A9AC5BE6-34B0-CFB7-1027-3CA49B19DAD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11904" y="4540680"/>
                <a:ext cx="268560" cy="22176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FBDA886-8BE3-5316-E07C-8983078F1D4D}"/>
              </a:ext>
            </a:extLst>
          </p:cNvPr>
          <p:cNvSpPr txBox="1"/>
          <p:nvPr/>
        </p:nvSpPr>
        <p:spPr>
          <a:xfrm>
            <a:off x="338328" y="82296"/>
            <a:ext cx="4458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Ασκήσεις από το βιβλίο σελ. 101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0AC82C6D-9444-EDA1-7F48-611C20FFAC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5120783"/>
            <a:ext cx="6803136" cy="63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53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FBDA886-8BE3-5316-E07C-8983078F1D4D}"/>
              </a:ext>
            </a:extLst>
          </p:cNvPr>
          <p:cNvSpPr txBox="1"/>
          <p:nvPr/>
        </p:nvSpPr>
        <p:spPr>
          <a:xfrm>
            <a:off x="338328" y="82296"/>
            <a:ext cx="4458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Ασκήσεις από το βιβλίο σελ. 101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A10688EE-D5E7-5E45-91F2-2C719A639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" y="610433"/>
            <a:ext cx="7287642" cy="17052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9F3C9C8-8A67-BF3E-CB30-3824A0C1AE25}"/>
              </a:ext>
            </a:extLst>
          </p:cNvPr>
          <p:cNvSpPr txBox="1"/>
          <p:nvPr/>
        </p:nvSpPr>
        <p:spPr>
          <a:xfrm>
            <a:off x="192024" y="2587752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7) Να υπολογίσετε το </a:t>
            </a:r>
            <a:r>
              <a:rPr lang="en-US" dirty="0"/>
              <a:t>x</a:t>
            </a:r>
            <a:r>
              <a:rPr lang="el-GR" dirty="0"/>
              <a:t> στα παρακάτω σχήματα:</a:t>
            </a:r>
          </a:p>
          <a:p>
            <a:r>
              <a:rPr lang="el-GR" dirty="0"/>
              <a:t>α) 									β) </a:t>
            </a:r>
          </a:p>
        </p:txBody>
      </p:sp>
      <p:sp>
        <p:nvSpPr>
          <p:cNvPr id="11" name="Ορθογώνιο τρίγωνο 10">
            <a:extLst>
              <a:ext uri="{FF2B5EF4-FFF2-40B4-BE49-F238E27FC236}">
                <a16:creationId xmlns:a16="http://schemas.microsoft.com/office/drawing/2014/main" id="{19C8746C-FCF2-CA84-1CE9-E3D77F3B56A7}"/>
              </a:ext>
            </a:extLst>
          </p:cNvPr>
          <p:cNvSpPr/>
          <p:nvPr/>
        </p:nvSpPr>
        <p:spPr>
          <a:xfrm>
            <a:off x="886968" y="3127248"/>
            <a:ext cx="1088136" cy="1627632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50E446-E887-423D-8345-6AB38D7EDB1F}"/>
              </a:ext>
            </a:extLst>
          </p:cNvPr>
          <p:cNvSpPr txBox="1"/>
          <p:nvPr/>
        </p:nvSpPr>
        <p:spPr>
          <a:xfrm>
            <a:off x="649224" y="476402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4013AA-DBB7-0567-6705-BAD44963BE29}"/>
              </a:ext>
            </a:extLst>
          </p:cNvPr>
          <p:cNvSpPr txBox="1"/>
          <p:nvPr/>
        </p:nvSpPr>
        <p:spPr>
          <a:xfrm>
            <a:off x="1889760" y="477926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6F7371-8E3D-F631-142B-52E7DCA29F61}"/>
              </a:ext>
            </a:extLst>
          </p:cNvPr>
          <p:cNvSpPr txBox="1"/>
          <p:nvPr/>
        </p:nvSpPr>
        <p:spPr>
          <a:xfrm>
            <a:off x="618744" y="2877312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Γ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016624-9E52-4F79-B377-E16F0DA997EA}"/>
              </a:ext>
            </a:extLst>
          </p:cNvPr>
          <p:cNvSpPr txBox="1"/>
          <p:nvPr/>
        </p:nvSpPr>
        <p:spPr>
          <a:xfrm>
            <a:off x="1066800" y="478840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+ 1</a:t>
            </a:r>
            <a:endParaRPr lang="el-G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3C5A2C-9976-8186-3FD3-CF6586B42890}"/>
              </a:ext>
            </a:extLst>
          </p:cNvPr>
          <p:cNvSpPr txBox="1"/>
          <p:nvPr/>
        </p:nvSpPr>
        <p:spPr>
          <a:xfrm>
            <a:off x="240792" y="382524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+ 3</a:t>
            </a:r>
            <a:endParaRPr lang="el-G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CC6E29-EF80-4E52-FCFE-555C5E6554B5}"/>
              </a:ext>
            </a:extLst>
          </p:cNvPr>
          <p:cNvSpPr txBox="1"/>
          <p:nvPr/>
        </p:nvSpPr>
        <p:spPr>
          <a:xfrm>
            <a:off x="1493520" y="37338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2x</a:t>
            </a:r>
            <a:endParaRPr lang="el-GR" dirty="0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9D7E1713-4BB0-F1CC-2901-D1053CBA55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774" y="2950437"/>
            <a:ext cx="2970014" cy="24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3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Βήματα επίλυσης προβλήματος</a:t>
            </a:r>
            <a:endParaRPr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6" name="Google Shape;96;p3"/>
          <p:cNvSpPr txBox="1">
            <a:spLocks noGrp="1"/>
          </p:cNvSpPr>
          <p:nvPr>
            <p:ph idx="1"/>
          </p:nvPr>
        </p:nvSpPr>
        <p:spPr>
          <a:xfrm>
            <a:off x="612648" y="1743456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>
              <a:spcBef>
                <a:spcPts val="1600"/>
              </a:spcBef>
              <a:buSzPts val="2400"/>
            </a:pPr>
            <a:r>
              <a:rPr lang="el-GR" sz="2400" u="none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Βήμα 1. </a:t>
            </a:r>
            <a:r>
              <a:rPr lang="el-GR" sz="2400" b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Ανάγνωση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του προβλήματος και καθορισμός του </a:t>
            </a:r>
            <a:r>
              <a:rPr lang="el-GR" sz="2400" b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αγνώστου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 Συμβολισμός του με μια </a:t>
            </a:r>
            <a:r>
              <a:rPr lang="el-GR" sz="2400" b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μεταβλητή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, συνήθως το γράμμα </a:t>
            </a:r>
            <a:r>
              <a:rPr lang="en-US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x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 Αν υπάρχουν περισσότεροι άγνωστοι, εκφράζονται με τη βοήθεια του </a:t>
            </a:r>
            <a:r>
              <a:rPr lang="en-US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x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</a:t>
            </a:r>
          </a:p>
          <a:p>
            <a:pPr marL="0" indent="0" algn="just">
              <a:spcBef>
                <a:spcPts val="1600"/>
              </a:spcBef>
              <a:buSzPts val="2400"/>
            </a:pPr>
            <a:r>
              <a:rPr lang="el-GR" sz="24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Βήμα 2. </a:t>
            </a:r>
            <a:r>
              <a:rPr lang="el-GR" sz="2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πόδοση του προβλήματος σε μαθηματική γλώσσα, δηλαδή το «μεταφράζουμε» με μια </a:t>
            </a:r>
            <a:r>
              <a:rPr lang="el-GR" sz="2400" b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εξίσωση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</a:t>
            </a:r>
          </a:p>
          <a:p>
            <a:pPr marL="0" indent="0" algn="just">
              <a:spcBef>
                <a:spcPts val="1600"/>
              </a:spcBef>
              <a:buSzPts val="2400"/>
            </a:pPr>
            <a:r>
              <a:rPr lang="el-GR" sz="24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Βήμα 3. </a:t>
            </a:r>
            <a:r>
              <a:rPr lang="el-GR" sz="2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Λύνουμε την εξίσωση, ακολουθώντας μία από τις γνωστές μεθόδους (παραγοντοποίηση, χρήση τύπου διακρίνουσας)</a:t>
            </a:r>
            <a:endParaRPr sz="18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idx="1"/>
          </p:nvPr>
        </p:nvSpPr>
        <p:spPr>
          <a:xfrm>
            <a:off x="630936" y="1726809"/>
            <a:ext cx="7772400" cy="439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el-GR" sz="2400" b="0" u="none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Βήμα 4. </a:t>
            </a:r>
            <a:r>
              <a:rPr lang="el-GR" sz="2400" b="0" u="none" dirty="0">
                <a:solidFill>
                  <a:schemeClr val="dk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Ελέγχουμε αν η λύση ή οι λύσεις που βρήκαμε </a:t>
            </a:r>
            <a:r>
              <a:rPr lang="el-GR" sz="2400" b="1" u="none" dirty="0">
                <a:solidFill>
                  <a:schemeClr val="dk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έχουν νόημα </a:t>
            </a:r>
            <a:r>
              <a:rPr lang="el-GR" sz="2400" b="0" u="none" dirty="0">
                <a:solidFill>
                  <a:schemeClr val="dk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στα πλαίσια του προβλήματος και </a:t>
            </a:r>
            <a:r>
              <a:rPr lang="el-GR" sz="2400" b="1" u="none" dirty="0">
                <a:solidFill>
                  <a:schemeClr val="dk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δεχόμαστε</a:t>
            </a:r>
            <a:r>
              <a:rPr lang="el-GR" sz="2400" b="0" u="none" dirty="0">
                <a:solidFill>
                  <a:schemeClr val="dk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ή </a:t>
            </a:r>
            <a:r>
              <a:rPr lang="el-GR" sz="2400" b="1" u="none" dirty="0">
                <a:solidFill>
                  <a:schemeClr val="dk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απορρίπτουμε</a:t>
            </a:r>
            <a:r>
              <a:rPr lang="el-GR" sz="2400" b="0" u="none" dirty="0">
                <a:solidFill>
                  <a:schemeClr val="dk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ανάλογα.</a:t>
            </a:r>
          </a:p>
          <a:p>
            <a:pPr marL="0" lvl="0" indent="0" algn="just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el-GR" sz="24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Βήμα 5. </a:t>
            </a:r>
            <a:r>
              <a:rPr lang="el-GR" sz="2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Διατυπώνουμε με σαφήνεια το </a:t>
            </a:r>
            <a:r>
              <a:rPr lang="el-GR" sz="24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συμπέρασμα</a:t>
            </a:r>
            <a:r>
              <a:rPr lang="el-GR" sz="2400" b="0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4" name="Google Shape;95;p3">
            <a:extLst>
              <a:ext uri="{FF2B5EF4-FFF2-40B4-BE49-F238E27FC236}">
                <a16:creationId xmlns:a16="http://schemas.microsoft.com/office/drawing/2014/main" id="{6A11FC08-A059-12F6-5339-03B6A4F8BA37}"/>
              </a:ext>
            </a:extLst>
          </p:cNvPr>
          <p:cNvSpPr txBox="1">
            <a:spLocks/>
          </p:cNvSpPr>
          <p:nvPr/>
        </p:nvSpPr>
        <p:spPr>
          <a:xfrm>
            <a:off x="893064" y="320132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Βήματα επίλυσης προβλήματος</a:t>
            </a:r>
            <a:endParaRPr lang="el-GR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>
            <a:spLocks noGrp="1"/>
          </p:cNvSpPr>
          <p:nvPr>
            <p:ph type="title"/>
          </p:nvPr>
        </p:nvSpPr>
        <p:spPr>
          <a:xfrm>
            <a:off x="539496" y="772096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«Μετάφραση»</a:t>
            </a:r>
            <a:endParaRPr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31404" y="2594129"/>
            <a:ext cx="331000" cy="798295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4D0443-290A-B805-C596-B6A9BC66F2A7}"/>
              </a:ext>
            </a:extLst>
          </p:cNvPr>
          <p:cNvSpPr txBox="1"/>
          <p:nvPr/>
        </p:nvSpPr>
        <p:spPr>
          <a:xfrm>
            <a:off x="777146" y="1906854"/>
            <a:ext cx="5146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Το τετράγωνο εν</a:t>
            </a:r>
            <a:r>
              <a:rPr lang="el-GR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ός</a:t>
            </a:r>
            <a:r>
              <a:rPr lang="el-GR" sz="2000" b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αριθμού μειωμένο κατά 3</a:t>
            </a:r>
            <a:endParaRPr lang="el-GR" sz="2000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F1DB38-AA52-E85B-7E98-BF9AE87DA6A2}"/>
              </a:ext>
            </a:extLst>
          </p:cNvPr>
          <p:cNvSpPr txBox="1"/>
          <p:nvPr/>
        </p:nvSpPr>
        <p:spPr>
          <a:xfrm>
            <a:off x="6153912" y="1911096"/>
            <a:ext cx="82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l-GR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– 3 </a:t>
            </a:r>
            <a:endParaRPr lang="el-GR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8403F0-3067-48F8-1462-EF4FA9489678}"/>
              </a:ext>
            </a:extLst>
          </p:cNvPr>
          <p:cNvSpPr txBox="1"/>
          <p:nvPr/>
        </p:nvSpPr>
        <p:spPr>
          <a:xfrm>
            <a:off x="786384" y="2642616"/>
            <a:ext cx="439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Το μισό του τετραγώνου ενός αριθμού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E13216-49EA-3665-F472-9DB1623E3C37}"/>
              </a:ext>
            </a:extLst>
          </p:cNvPr>
          <p:cNvSpPr txBox="1"/>
          <p:nvPr/>
        </p:nvSpPr>
        <p:spPr>
          <a:xfrm>
            <a:off x="777240" y="3675888"/>
            <a:ext cx="4293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Το γινόμενο δύο διαδοχικών αριθμών</a:t>
            </a:r>
          </a:p>
          <a:p>
            <a:endParaRPr lang="el-GR" sz="2000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7479C-AA46-EDD7-CBC4-7B99B6CE9E6E}"/>
              </a:ext>
            </a:extLst>
          </p:cNvPr>
          <p:cNvSpPr txBox="1"/>
          <p:nvPr/>
        </p:nvSpPr>
        <p:spPr>
          <a:xfrm>
            <a:off x="5696712" y="3674102"/>
            <a:ext cx="11704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1600"/>
              </a:spcBef>
              <a:buSzPts val="2400"/>
            </a:pPr>
            <a:r>
              <a:rPr lang="en-US" sz="18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x(x + 1)</a:t>
            </a:r>
            <a:endParaRPr lang="el-GR" sz="1800" i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A897E5-2502-7155-0E55-44709A1CC24D}"/>
              </a:ext>
            </a:extLst>
          </p:cNvPr>
          <p:cNvSpPr txBox="1"/>
          <p:nvPr/>
        </p:nvSpPr>
        <p:spPr>
          <a:xfrm>
            <a:off x="689005" y="4462461"/>
            <a:ext cx="58567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Το άθροισμα των τετραγώνων δύο άρτιων αριθμών</a:t>
            </a:r>
            <a:endParaRPr lang="en-US" sz="20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l-GR" sz="20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14A673-DF72-CBBD-085A-59F862E70E18}"/>
              </a:ext>
            </a:extLst>
          </p:cNvPr>
          <p:cNvSpPr txBox="1"/>
          <p:nvPr/>
        </p:nvSpPr>
        <p:spPr>
          <a:xfrm>
            <a:off x="6728381" y="4441156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1800" baseline="30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el-GR" sz="18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(x+1)</a:t>
            </a:r>
            <a:r>
              <a:rPr lang="en-US" sz="1800" baseline="30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2" grpId="0"/>
      <p:bldP spid="3" grpId="0"/>
      <p:bldP spid="5" grpId="0"/>
      <p:bldP spid="6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>
            <a:spLocks noGrp="1"/>
          </p:cNvSpPr>
          <p:nvPr>
            <p:ph type="title"/>
          </p:nvPr>
        </p:nvSpPr>
        <p:spPr>
          <a:xfrm>
            <a:off x="630936" y="790384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36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Υπενθύμιση βασικών τύπων Γεωμετρίας</a:t>
            </a:r>
            <a:endParaRPr sz="36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7607808" y="1860453"/>
            <a:ext cx="1063518" cy="1063518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5348537" y="3546465"/>
            <a:ext cx="1589649" cy="773723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6200335" y="5054522"/>
            <a:ext cx="1266093" cy="126609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8117060" y="293452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endParaRPr lang="el-GR" sz="2000" dirty="0"/>
          </a:p>
        </p:txBody>
      </p:sp>
      <p:sp>
        <p:nvSpPr>
          <p:cNvPr id="8" name="7 - TextBox"/>
          <p:cNvSpPr txBox="1"/>
          <p:nvPr/>
        </p:nvSpPr>
        <p:spPr>
          <a:xfrm>
            <a:off x="6992113" y="371293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endParaRPr lang="el-GR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5965168" y="320086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y</a:t>
            </a:r>
            <a:endParaRPr lang="el-GR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6999850" y="5657089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ρ</a:t>
            </a:r>
          </a:p>
        </p:txBody>
      </p:sp>
      <p:cxnSp>
        <p:nvCxnSpPr>
          <p:cNvPr id="12" name="11 - Ευθεία γραμμή σύνδεσης"/>
          <p:cNvCxnSpPr>
            <a:endCxn id="6" idx="6"/>
          </p:cNvCxnSpPr>
          <p:nvPr/>
        </p:nvCxnSpPr>
        <p:spPr>
          <a:xfrm>
            <a:off x="6847449" y="5687568"/>
            <a:ext cx="618979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7326925" y="215775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</a:t>
            </a:r>
            <a:endParaRPr lang="el-GR" sz="2000" dirty="0"/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AB0EB011-14F3-4030-E9EA-4C6749EDCEFD}"/>
              </a:ext>
            </a:extLst>
          </p:cNvPr>
          <p:cNvSpPr/>
          <p:nvPr/>
        </p:nvSpPr>
        <p:spPr>
          <a:xfrm>
            <a:off x="5559552" y="1965960"/>
            <a:ext cx="1069848" cy="5669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: Στρογγύλεμα γωνιών 2">
            <a:extLst>
              <a:ext uri="{FF2B5EF4-FFF2-40B4-BE49-F238E27FC236}">
                <a16:creationId xmlns:a16="http://schemas.microsoft.com/office/drawing/2014/main" id="{AA63A446-7982-2B8F-F9A3-24FDFDD03970}"/>
              </a:ext>
            </a:extLst>
          </p:cNvPr>
          <p:cNvSpPr/>
          <p:nvPr/>
        </p:nvSpPr>
        <p:spPr>
          <a:xfrm>
            <a:off x="2977896" y="3691128"/>
            <a:ext cx="1069848" cy="5669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: Στρογγύλεμα γωνιών 10">
            <a:extLst>
              <a:ext uri="{FF2B5EF4-FFF2-40B4-BE49-F238E27FC236}">
                <a16:creationId xmlns:a16="http://schemas.microsoft.com/office/drawing/2014/main" id="{DC8B0B74-AA92-7B6D-B9B6-248EF41929F2}"/>
              </a:ext>
            </a:extLst>
          </p:cNvPr>
          <p:cNvSpPr/>
          <p:nvPr/>
        </p:nvSpPr>
        <p:spPr>
          <a:xfrm>
            <a:off x="2950464" y="5547360"/>
            <a:ext cx="1109472" cy="56692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1E62A6-43C5-D24F-7DFC-46CBBA04BC17}"/>
              </a:ext>
            </a:extLst>
          </p:cNvPr>
          <p:cNvSpPr txBox="1"/>
          <p:nvPr/>
        </p:nvSpPr>
        <p:spPr>
          <a:xfrm>
            <a:off x="896112" y="2002536"/>
            <a:ext cx="5610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0" i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Εμβαδόν τετραγώνου πλευράς </a:t>
            </a:r>
            <a:r>
              <a:rPr lang="en-US" sz="2400" b="0" i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x</a:t>
            </a:r>
            <a:r>
              <a:rPr lang="el-GR" sz="2400" b="0" i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:</a:t>
            </a:r>
            <a:r>
              <a:rPr lang="el-GR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</a:t>
            </a:r>
            <a:r>
              <a:rPr lang="el-GR" sz="2400" b="0" i="1" u="none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Ε=</a:t>
            </a:r>
            <a:r>
              <a:rPr lang="en-US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l-GR" sz="2400" b="0" i="1" u="none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/>
              <a:sym typeface="Times New Roman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6A13D9-AD26-478E-6F00-4F7BC89AE8C1}"/>
              </a:ext>
            </a:extLst>
          </p:cNvPr>
          <p:cNvSpPr txBox="1"/>
          <p:nvPr/>
        </p:nvSpPr>
        <p:spPr>
          <a:xfrm>
            <a:off x="868680" y="2834640"/>
            <a:ext cx="6076472" cy="1345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lnSpc>
                <a:spcPct val="150000"/>
              </a:lnSpc>
              <a:spcBef>
                <a:spcPts val="1600"/>
              </a:spcBef>
              <a:buSzPts val="2400"/>
            </a:pPr>
            <a:r>
              <a:rPr lang="el-GR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Εμβαδόν ορθογωνίου με διαστάσεις </a:t>
            </a:r>
            <a:r>
              <a:rPr lang="en-US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l-GR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και </a:t>
            </a:r>
            <a:r>
              <a:rPr lang="en-US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  <a:r>
              <a:rPr lang="el-GR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 </a:t>
            </a:r>
          </a:p>
          <a:p>
            <a:pPr marL="0" indent="0">
              <a:lnSpc>
                <a:spcPct val="150000"/>
              </a:lnSpc>
              <a:spcBef>
                <a:spcPts val="1600"/>
              </a:spcBef>
              <a:buSzPts val="2400"/>
            </a:pPr>
            <a:r>
              <a:rPr lang="el-GR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</a:t>
            </a:r>
            <a:r>
              <a:rPr lang="en-US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E=</a:t>
            </a:r>
            <a:r>
              <a:rPr lang="en-US" sz="2400" i="1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xy</a:t>
            </a:r>
            <a:endParaRPr lang="el-GR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57AF21-4FB2-EF94-CB6A-47FFC45CE209}"/>
              </a:ext>
            </a:extLst>
          </p:cNvPr>
          <p:cNvSpPr txBox="1"/>
          <p:nvPr/>
        </p:nvSpPr>
        <p:spPr>
          <a:xfrm>
            <a:off x="987552" y="4700016"/>
            <a:ext cx="5266442" cy="1774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lnSpc>
                <a:spcPct val="150000"/>
              </a:lnSpc>
              <a:spcBef>
                <a:spcPts val="1600"/>
              </a:spcBef>
              <a:buSzPts val="2400"/>
            </a:pPr>
            <a:r>
              <a:rPr lang="el-GR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Εμβαδόν κυκλικού δίσκου ακτίνας ρ:   </a:t>
            </a:r>
          </a:p>
          <a:p>
            <a:pPr marL="0" indent="0">
              <a:lnSpc>
                <a:spcPct val="150000"/>
              </a:lnSpc>
              <a:spcBef>
                <a:spcPts val="1600"/>
              </a:spcBef>
              <a:buSzPts val="2400"/>
            </a:pPr>
            <a:r>
              <a:rPr lang="el-GR" sz="2400" i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Ε=</a:t>
            </a:r>
            <a:r>
              <a:rPr lang="el-GR" sz="2400" i="1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</a:t>
            </a:r>
            <a:r>
              <a:rPr lang="el-GR" sz="24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ρ</a:t>
            </a:r>
            <a:r>
              <a:rPr lang="en-US" sz="2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endParaRPr lang="el-GR" sz="2400" baseline="30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3" grpId="0"/>
      <p:bldP spid="2" grpId="0" animBg="1"/>
      <p:bldP spid="3" grpId="0" animBg="1"/>
      <p:bldP spid="11" grpId="0" animBg="1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"/>
          <p:cNvSpPr txBox="1">
            <a:spLocks noGrp="1"/>
          </p:cNvSpPr>
          <p:nvPr>
            <p:ph type="ctrTitle"/>
          </p:nvPr>
        </p:nvSpPr>
        <p:spPr>
          <a:xfrm>
            <a:off x="850392" y="777240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72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Προβλήματα</a:t>
            </a:r>
            <a:endParaRPr sz="72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2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758952" y="945832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Πρόβλημα 1</a:t>
            </a:r>
            <a:r>
              <a:rPr lang="el-GR" sz="4400" b="1" i="0" u="none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ο</a:t>
            </a: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</a:t>
            </a:r>
            <a:endParaRPr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11 - Θέση κειμένου"/>
          <p:cNvSpPr txBox="1">
            <a:spLocks/>
          </p:cNvSpPr>
          <p:nvPr/>
        </p:nvSpPr>
        <p:spPr>
          <a:xfrm>
            <a:off x="711122" y="1738532"/>
            <a:ext cx="7772400" cy="169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9388" marR="0" lvl="0" indent="-36513" algn="just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Noto Sans Symbols"/>
              <a:buNone/>
              <a:tabLst/>
              <a:defRPr/>
            </a:pPr>
            <a:r>
              <a:rPr kumimoji="0" lang="el-GR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Στο πρωτάθλημα ποδοσφαίρου μιας χώρας κάθε ομάδα έδωσε με όλες τις υπόλοιπες ομάδες δύο αγώνες (εντός και εκτός έδρας). Αν έγιναν συνολικά 240 αγώνες</a:t>
            </a:r>
            <a:r>
              <a:rPr lang="el-GR" sz="2400" kern="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, πόσες ήταν οι ομάδες που συμμετείχαν στο πρωτάθλημα;</a:t>
            </a: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Times New Roman"/>
              <a:sym typeface="Times New Roman"/>
            </a:endParaRPr>
          </a:p>
        </p:txBody>
      </p:sp>
      <p:pic>
        <p:nvPicPr>
          <p:cNvPr id="1026" name="Picture 2" descr="Soccer Player PNG Image, Soccer Players, Soccer Clipart, Hand Painted,  Football PNG Image For Free Download | Soccer players, Soccer, Kids soccer">
            <a:extLst>
              <a:ext uri="{FF2B5EF4-FFF2-40B4-BE49-F238E27FC236}">
                <a16:creationId xmlns:a16="http://schemas.microsoft.com/office/drawing/2014/main" id="{2D66DA81-FFEC-29EB-4337-82744A9C8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23" y="159639"/>
            <a:ext cx="1504569" cy="150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E07836-12F3-01BD-D7F7-F6D9199C76C3}"/>
              </a:ext>
            </a:extLst>
          </p:cNvPr>
          <p:cNvSpPr txBox="1"/>
          <p:nvPr/>
        </p:nvSpPr>
        <p:spPr>
          <a:xfrm>
            <a:off x="932688" y="3429000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Έστω </a:t>
            </a:r>
            <a:r>
              <a:rPr lang="en-US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</a:t>
            </a:r>
            <a:endParaRPr lang="el-GR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CE6C31-A519-5D68-2B69-367141282843}"/>
              </a:ext>
            </a:extLst>
          </p:cNvPr>
          <p:cNvSpPr txBox="1"/>
          <p:nvPr/>
        </p:nvSpPr>
        <p:spPr>
          <a:xfrm>
            <a:off x="950976" y="3837355"/>
            <a:ext cx="5157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Κάθε ομάδα στην έδρα της πόσους αγώνες έδωσε;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4DECC1-B03E-2C13-A630-626861E0E0B0}"/>
              </a:ext>
            </a:extLst>
          </p:cNvPr>
          <p:cNvSpPr txBox="1"/>
          <p:nvPr/>
        </p:nvSpPr>
        <p:spPr>
          <a:xfrm>
            <a:off x="1828800" y="3429000"/>
            <a:ext cx="4681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οι ομάδες που συμμετείχαν στο πρωτάθλημα.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C1317B-A272-ACEC-8FB4-9D4434B50929}"/>
              </a:ext>
            </a:extLst>
          </p:cNvPr>
          <p:cNvSpPr txBox="1"/>
          <p:nvPr/>
        </p:nvSpPr>
        <p:spPr>
          <a:xfrm>
            <a:off x="6172200" y="3849624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 – 1 </a:t>
            </a:r>
            <a:endParaRPr lang="el-G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7C2935-58C7-C446-0434-E7D696AE02EB}"/>
              </a:ext>
            </a:extLst>
          </p:cNvPr>
          <p:cNvSpPr txBox="1"/>
          <p:nvPr/>
        </p:nvSpPr>
        <p:spPr>
          <a:xfrm>
            <a:off x="1005840" y="4370832"/>
            <a:ext cx="524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Άρα η εξίσωση που περιγράφει το πρόβλημα είναι: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EA8EA8-E8DF-8D59-12C3-89240F07C7F9}"/>
              </a:ext>
            </a:extLst>
          </p:cNvPr>
          <p:cNvSpPr txBox="1"/>
          <p:nvPr/>
        </p:nvSpPr>
        <p:spPr>
          <a:xfrm flipH="1">
            <a:off x="6217918" y="4389121"/>
            <a:ext cx="1847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x(x – 1) = 240</a:t>
            </a:r>
            <a:endParaRPr lang="el-G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82483-D383-19AA-91E6-A069A8DCD456}"/>
              </a:ext>
            </a:extLst>
          </p:cNvPr>
          <p:cNvSpPr txBox="1"/>
          <p:nvPr/>
        </p:nvSpPr>
        <p:spPr>
          <a:xfrm>
            <a:off x="5852160" y="475488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kumimoji="0" lang="en-US" sz="1800" b="0" i="0" u="none" strike="noStrike" kern="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– x – 240 = 0</a:t>
            </a:r>
            <a:endParaRPr lang="el-G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E25A77-8E0C-7CE1-B97C-770532637286}"/>
              </a:ext>
            </a:extLst>
          </p:cNvPr>
          <p:cNvSpPr txBox="1"/>
          <p:nvPr/>
        </p:nvSpPr>
        <p:spPr>
          <a:xfrm>
            <a:off x="2916936" y="4919472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Δ = (-1)</a:t>
            </a:r>
            <a:r>
              <a:rPr kumimoji="0" lang="en-US" sz="1800" b="0" i="0" u="none" strike="noStrike" kern="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2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- 4(-240) = 961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68657B0-5782-169E-70CD-8E7866764E40}"/>
                  </a:ext>
                </a:extLst>
              </p:cNvPr>
              <p:cNvSpPr txBox="1"/>
              <p:nvPr/>
            </p:nvSpPr>
            <p:spPr>
              <a:xfrm>
                <a:off x="3867912" y="5138382"/>
                <a:ext cx="4572000" cy="1189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−(−1)±</m:t>
                        </m:r>
                        <m:rad>
                          <m:radPr>
                            <m:degHide m:val="on"/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961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1±31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begChr m:val="{"/>
                        <m:endChr m:val=""/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l-GR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1+31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=16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l-GR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1−31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=−15</m:t>
                            </m:r>
                          </m:e>
                        </m:eqArr>
                      </m:e>
                    </m:d>
                  </m:oMath>
                </a14:m>
                <a:endParaRPr lang="el-G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68657B0-5782-169E-70CD-8E7866764E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912" y="5138382"/>
                <a:ext cx="4572000" cy="1189813"/>
              </a:xfrm>
              <a:prstGeom prst="rect">
                <a:avLst/>
              </a:prstGeom>
              <a:blipFill>
                <a:blip r:embed="rId5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43B9B70-D5E7-A63E-C64E-17985B66E2A9}"/>
              </a:ext>
            </a:extLst>
          </p:cNvPr>
          <p:cNvSpPr txBox="1"/>
          <p:nvPr/>
        </p:nvSpPr>
        <p:spPr>
          <a:xfrm>
            <a:off x="886968" y="5961888"/>
            <a:ext cx="494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Ποια είναι η λύση που επαληθεύει το πρόβλημα;</a:t>
            </a:r>
          </a:p>
        </p:txBody>
      </p:sp>
      <p:sp>
        <p:nvSpPr>
          <p:cNvPr id="16" name="Οβάλ 15">
            <a:extLst>
              <a:ext uri="{FF2B5EF4-FFF2-40B4-BE49-F238E27FC236}">
                <a16:creationId xmlns:a16="http://schemas.microsoft.com/office/drawing/2014/main" id="{14CCC37E-0201-A8CF-C852-30499EB2057A}"/>
              </a:ext>
            </a:extLst>
          </p:cNvPr>
          <p:cNvSpPr/>
          <p:nvPr/>
        </p:nvSpPr>
        <p:spPr>
          <a:xfrm>
            <a:off x="7562088" y="5303520"/>
            <a:ext cx="530352" cy="4754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99AEA1-0856-68DD-A7EB-708B56B5CE31}"/>
              </a:ext>
            </a:extLst>
          </p:cNvPr>
          <p:cNvSpPr txBox="1"/>
          <p:nvPr/>
        </p:nvSpPr>
        <p:spPr>
          <a:xfrm>
            <a:off x="7858125" y="5381625"/>
            <a:ext cx="881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ομάδες</a:t>
            </a:r>
          </a:p>
        </p:txBody>
      </p:sp>
    </p:spTree>
    <p:extLst>
      <p:ext uri="{BB962C8B-B14F-4D97-AF65-F5344CB8AC3E}">
        <p14:creationId xmlns:p14="http://schemas.microsoft.com/office/powerpoint/2010/main" val="50159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5" grpId="0"/>
      <p:bldP spid="2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16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758952" y="945832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Πρόβλημα 2</a:t>
            </a:r>
            <a:r>
              <a:rPr lang="el-GR" sz="4400" b="1" i="0" u="none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ο</a:t>
            </a: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</a:t>
            </a:r>
            <a:endParaRPr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1351" y="91441"/>
            <a:ext cx="1855151" cy="158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1 - Θέση κειμένου"/>
          <p:cNvSpPr txBox="1">
            <a:spLocks/>
          </p:cNvSpPr>
          <p:nvPr/>
        </p:nvSpPr>
        <p:spPr>
          <a:xfrm>
            <a:off x="731520" y="1711100"/>
            <a:ext cx="7953170" cy="1004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9388" marR="0" lvl="0" indent="-36513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Noto Sans Symbols"/>
              <a:buNone/>
              <a:tabLst/>
              <a:defRPr/>
            </a:pPr>
            <a:r>
              <a:rPr kumimoji="0" lang="el-GR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Το εμβαδόν μιας κολυμβητικής πισίνας είναι 600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m</a:t>
            </a:r>
            <a:r>
              <a:rPr kumimoji="0" lang="en-US" sz="2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2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 </a:t>
            </a:r>
            <a:r>
              <a:rPr kumimoji="0" lang="el-GR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Να βρείτε τις διαστάσεις της αν το άθροισμά τους είναι 50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</a:t>
            </a: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Times New Roman"/>
              <a:sym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6C2378-8FBE-800B-794E-1A598DFF5AD6}"/>
              </a:ext>
            </a:extLst>
          </p:cNvPr>
          <p:cNvSpPr txBox="1"/>
          <p:nvPr/>
        </p:nvSpPr>
        <p:spPr>
          <a:xfrm>
            <a:off x="905256" y="2999232"/>
            <a:ext cx="556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Έστω </a:t>
            </a:r>
            <a:r>
              <a:rPr lang="en-US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το μήκος της πισίνας, τότε το πλάτος της είναι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A81A9D-BA22-5CF0-C25C-69F209D94BA2}"/>
              </a:ext>
            </a:extLst>
          </p:cNvPr>
          <p:cNvSpPr txBox="1"/>
          <p:nvPr/>
        </p:nvSpPr>
        <p:spPr>
          <a:xfrm>
            <a:off x="6528816" y="299008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50 – </a:t>
            </a:r>
            <a:r>
              <a:rPr lang="en-US" dirty="0"/>
              <a:t>x</a:t>
            </a:r>
            <a:r>
              <a:rPr lang="el-GR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A872C-FB0E-486F-1D66-F8D1018B8A93}"/>
              </a:ext>
            </a:extLst>
          </p:cNvPr>
          <p:cNvSpPr txBox="1"/>
          <p:nvPr/>
        </p:nvSpPr>
        <p:spPr>
          <a:xfrm>
            <a:off x="6181344" y="3438144"/>
            <a:ext cx="1604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(50 – x) = 600</a:t>
            </a:r>
            <a:endParaRPr lang="el-G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0D3C6B-2D38-18D5-0559-696ACB599053}"/>
              </a:ext>
            </a:extLst>
          </p:cNvPr>
          <p:cNvSpPr txBox="1"/>
          <p:nvPr/>
        </p:nvSpPr>
        <p:spPr>
          <a:xfrm>
            <a:off x="923544" y="3456432"/>
            <a:ext cx="524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Άρα η εξίσωση που περιγράφει το πρόβλημα είναι: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6B651-7ED3-0CF0-B58A-C3923C350B9B}"/>
              </a:ext>
            </a:extLst>
          </p:cNvPr>
          <p:cNvSpPr txBox="1"/>
          <p:nvPr/>
        </p:nvSpPr>
        <p:spPr>
          <a:xfrm>
            <a:off x="6007608" y="3840480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– x</a:t>
            </a:r>
            <a:r>
              <a:rPr kumimoji="0" lang="en-US" sz="1800" b="0" i="0" u="none" strike="noStrike" kern="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2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+ 50x – 600 = 0</a:t>
            </a:r>
            <a:endParaRPr lang="el-G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618116-6CAA-95AC-2F4D-916CF57EC6B6}"/>
              </a:ext>
            </a:extLst>
          </p:cNvPr>
          <p:cNvSpPr txBox="1"/>
          <p:nvPr/>
        </p:nvSpPr>
        <p:spPr>
          <a:xfrm>
            <a:off x="3300984" y="4242816"/>
            <a:ext cx="4461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Δ =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50</a:t>
            </a:r>
            <a:r>
              <a:rPr kumimoji="0" lang="en-US" sz="1800" b="0" i="0" u="none" strike="noStrike" kern="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2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- 4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(-1)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(-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60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0) =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2500 – 2400 = 100</a:t>
            </a:r>
            <a:endParaRPr lang="el-G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ACD2FF-4F9B-8BAC-586C-67A3C0CE4B4F}"/>
                  </a:ext>
                </a:extLst>
              </p:cNvPr>
              <p:cNvSpPr txBox="1"/>
              <p:nvPr/>
            </p:nvSpPr>
            <p:spPr>
              <a:xfrm>
                <a:off x="3877056" y="4553166"/>
                <a:ext cx="4572000" cy="1189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00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(−1)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−50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±1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begChr m:val="{"/>
                        <m:endChr m:val=""/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l-GR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−50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+1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20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−50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−2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endParaRPr lang="el-G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ACD2FF-4F9B-8BAC-586C-67A3C0CE4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4553166"/>
                <a:ext cx="4572000" cy="1189813"/>
              </a:xfrm>
              <a:prstGeom prst="rect">
                <a:avLst/>
              </a:prstGeom>
              <a:blipFill>
                <a:blip r:embed="rId5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4E6C4BC-4BDC-F9F3-76EA-4C6AC5721330}"/>
              </a:ext>
            </a:extLst>
          </p:cNvPr>
          <p:cNvSpPr txBox="1"/>
          <p:nvPr/>
        </p:nvSpPr>
        <p:spPr>
          <a:xfrm>
            <a:off x="969264" y="5541264"/>
            <a:ext cx="494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Ποια είναι η λύση που επαληθεύει το πρόβλημα;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08D51EDD-941E-8670-9925-0497F2728B07}"/>
              </a:ext>
            </a:extLst>
          </p:cNvPr>
          <p:cNvSpPr/>
          <p:nvPr/>
        </p:nvSpPr>
        <p:spPr>
          <a:xfrm>
            <a:off x="7772400" y="5138928"/>
            <a:ext cx="530352" cy="4754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669982-E9D5-C75F-DDE6-D2C1AAFC4069}"/>
              </a:ext>
            </a:extLst>
          </p:cNvPr>
          <p:cNvSpPr txBox="1"/>
          <p:nvPr/>
        </p:nvSpPr>
        <p:spPr>
          <a:xfrm>
            <a:off x="978408" y="5897880"/>
            <a:ext cx="204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Άρα το μήκος είναι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3FA4A0-AEE4-116C-6A63-E22D63D4E623}"/>
              </a:ext>
            </a:extLst>
          </p:cNvPr>
          <p:cNvSpPr txBox="1"/>
          <p:nvPr/>
        </p:nvSpPr>
        <p:spPr>
          <a:xfrm>
            <a:off x="2916936" y="591616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30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el-G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45DD31-BD98-FB67-1EC3-A583CF00D43F}"/>
              </a:ext>
            </a:extLst>
          </p:cNvPr>
          <p:cNvSpPr txBox="1"/>
          <p:nvPr/>
        </p:nvSpPr>
        <p:spPr>
          <a:xfrm>
            <a:off x="3639312" y="5907024"/>
            <a:ext cx="214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και το πλάτος είναι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FF4B1C-B84F-3D66-B684-B1E3F90F2BF9}"/>
              </a:ext>
            </a:extLst>
          </p:cNvPr>
          <p:cNvSpPr txBox="1"/>
          <p:nvPr/>
        </p:nvSpPr>
        <p:spPr>
          <a:xfrm>
            <a:off x="5678424" y="5916168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50 – 30 = 20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endParaRPr lang="el-G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B4C5F-080D-8F6E-5BC9-6936E06A2F85}"/>
              </a:ext>
            </a:extLst>
          </p:cNvPr>
          <p:cNvSpPr txBox="1"/>
          <p:nvPr/>
        </p:nvSpPr>
        <p:spPr>
          <a:xfrm>
            <a:off x="5867400" y="5514975"/>
            <a:ext cx="2543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(Πρέπει: 0 &lt; </a:t>
            </a:r>
            <a:r>
              <a:rPr lang="en-US" dirty="0"/>
              <a:t>x</a:t>
            </a:r>
            <a:r>
              <a:rPr lang="el-GR" dirty="0"/>
              <a:t> &lt; 50 και το μήκος είναι μεγαλύτερο από το πλάτος)</a:t>
            </a:r>
          </a:p>
        </p:txBody>
      </p:sp>
    </p:spTree>
    <p:extLst>
      <p:ext uri="{BB962C8B-B14F-4D97-AF65-F5344CB8AC3E}">
        <p14:creationId xmlns:p14="http://schemas.microsoft.com/office/powerpoint/2010/main" val="163515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5" grpId="0"/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6" grpId="0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758952" y="945832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Πρόβλημα </a:t>
            </a:r>
            <a:r>
              <a:rPr lang="en-US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3</a:t>
            </a:r>
            <a:r>
              <a:rPr lang="el-GR" sz="4400" b="1" i="0" u="none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ο</a:t>
            </a:r>
            <a:r>
              <a:rPr lang="el-GR" sz="4400" b="1" i="0" u="none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</a:t>
            </a:r>
            <a:endParaRPr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11 - Θέση κειμένου"/>
          <p:cNvSpPr txBox="1">
            <a:spLocks/>
          </p:cNvSpPr>
          <p:nvPr/>
        </p:nvSpPr>
        <p:spPr>
          <a:xfrm>
            <a:off x="894002" y="1683668"/>
            <a:ext cx="7772400" cy="124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9388" marR="0" lvl="0" indent="-36513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Noto Sans Symbols"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Να υπολογίσετε το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x 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στις παρακάτω περιπτώσεις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.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 (άσκηση 1</a:t>
            </a:r>
            <a:r>
              <a:rPr kumimoji="0" lang="el-GR" sz="3200" b="0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α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/>
                <a:sym typeface="Times New Roman"/>
              </a:rPr>
              <a:t>, σελ. 101)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43D683C1-3BE7-9154-A082-B2BA826E71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746" y="2938362"/>
            <a:ext cx="1486107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94945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788</TotalTime>
  <Words>561</Words>
  <Application>Microsoft Office PowerPoint</Application>
  <PresentationFormat>Προβολή στην οθόνη (4:3)</PresentationFormat>
  <Paragraphs>73</Paragraphs>
  <Slides>14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2" baseType="lpstr">
      <vt:lpstr>Times New Roman</vt:lpstr>
      <vt:lpstr>Arial</vt:lpstr>
      <vt:lpstr>Calibri</vt:lpstr>
      <vt:lpstr>Noto Sans Symbols</vt:lpstr>
      <vt:lpstr>Cambria Math</vt:lpstr>
      <vt:lpstr>Arial Narrow</vt:lpstr>
      <vt:lpstr>Calibri Light</vt:lpstr>
      <vt:lpstr>Ανασκόπηση</vt:lpstr>
      <vt:lpstr>Προβλήματα εξισώσεων 2ου βαθμού</vt:lpstr>
      <vt:lpstr>Βήματα επίλυσης προβλήματος</vt:lpstr>
      <vt:lpstr>Παρουσίαση του PowerPoint</vt:lpstr>
      <vt:lpstr>«Μετάφραση»</vt:lpstr>
      <vt:lpstr>Υπενθύμιση βασικών τύπων Γεωμετρίας</vt:lpstr>
      <vt:lpstr>Προβλήματα</vt:lpstr>
      <vt:lpstr>Πρόβλημα 1ο </vt:lpstr>
      <vt:lpstr>Πρόβλημα 2ο </vt:lpstr>
      <vt:lpstr>Πρόβλημα 3ο </vt:lpstr>
      <vt:lpstr>Πρόβλημα 4ο </vt:lpstr>
      <vt:lpstr>Πρόβλημα 5ο </vt:lpstr>
      <vt:lpstr>Ασκήσεις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Προβλήματα εξισώσεων 2ου βαθμού</dc:title>
  <dc:creator>Matina Katsiyianni</dc:creator>
  <cp:lastModifiedBy>Peter Christidis</cp:lastModifiedBy>
  <cp:revision>40</cp:revision>
  <dcterms:created xsi:type="dcterms:W3CDTF">2005-01-06T16:58:30Z</dcterms:created>
  <dcterms:modified xsi:type="dcterms:W3CDTF">2025-03-09T08:20:24Z</dcterms:modified>
</cp:coreProperties>
</file>