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85" r:id="rId3"/>
    <p:sldId id="280" r:id="rId4"/>
    <p:sldId id="270" r:id="rId5"/>
    <p:sldId id="272" r:id="rId6"/>
    <p:sldId id="278" r:id="rId7"/>
    <p:sldId id="258" r:id="rId8"/>
    <p:sldId id="282" r:id="rId9"/>
    <p:sldId id="283" r:id="rId10"/>
    <p:sldId id="281" r:id="rId11"/>
    <p:sldId id="289" r:id="rId12"/>
    <p:sldId id="290"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17" name="Footer Placeholder 16"/>
          <p:cNvSpPr>
            <a:spLocks noGrp="1"/>
          </p:cNvSpPr>
          <p:nvPr>
            <p:ph type="ftr" sz="quarter" idx="11"/>
          </p:nvPr>
        </p:nvSpPr>
        <p:spPr/>
        <p:txBody>
          <a:bodyPr/>
          <a:lstStyle/>
          <a:p>
            <a:endParaRPr lang="el-GR"/>
          </a:p>
        </p:txBody>
      </p:sp>
      <p:sp>
        <p:nvSpPr>
          <p:cNvPr id="29" name="Slide Number Placeholder 28"/>
          <p:cNvSpPr>
            <a:spLocks noGrp="1"/>
          </p:cNvSpPr>
          <p:nvPr>
            <p:ph type="sldNum" sz="quarter" idx="12"/>
          </p:nvPr>
        </p:nvSpPr>
        <p:spPr/>
        <p:txBody>
          <a:bodyPr/>
          <a:lstStyle/>
          <a:p>
            <a:fld id="{FC2C5F20-2D38-444E-B64D-69994EE5D9F6}" type="slidenum">
              <a:rPr lang="el-GR" smtClean="0"/>
              <a:pPr/>
              <a:t>‹#›</a:t>
            </a:fld>
            <a:endParaRPr lang="el-G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7924800" y="6416675"/>
            <a:ext cx="762000" cy="365125"/>
          </a:xfrm>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0BBF83-8BFB-47B6-8ED8-9E59F682B45E}" type="datetimeFigureOut">
              <a:rPr lang="el-GR" smtClean="0"/>
              <a:pPr/>
              <a:t>30/11/2011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2C5F20-2D38-444E-B64D-69994EE5D9F6}" type="slidenum">
              <a:rPr lang="el-GR" smtClean="0"/>
              <a:pPr/>
              <a:t>‹#›</a:t>
            </a:fld>
            <a:endParaRPr lang="el-GR"/>
          </a:p>
        </p:txBody>
      </p:sp>
    </p:spTree>
  </p:cSld>
  <p:clrMapOvr>
    <a:masterClrMapping/>
  </p:clrMapOvr>
  <p:transition spd="slow">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80BBF83-8BFB-47B6-8ED8-9E59F682B45E}" type="datetimeFigureOut">
              <a:rPr lang="el-GR" smtClean="0"/>
              <a:pPr/>
              <a:t>30/11/2011</a:t>
            </a:fld>
            <a:endParaRPr lang="el-G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C2C5F20-2D38-444E-B64D-69994EE5D9F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pull dir="d"/>
  </p:transition>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www.alphawolf.gr"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el.wikipedia.org/wiki/%CE%91%CF%81%CF%87%CE%B5%CE%AF%CE%BF:Battle_of_Thermopylae_and_movements_to_Salamis_and_Plataea_map-el.svg" TargetMode="External"/><Relationship Id="rId2" Type="http://schemas.openxmlformats.org/officeDocument/2006/relationships/hyperlink" Target="http://el.wikipedia.org/wiki/%CE%98%CE%B5%CE%BC%CE%B9%CF%83%CF%84%CE%BF%CE%BA%CE%BB%CE%AE%CF%82" TargetMode="External"/><Relationship Id="rId1" Type="http://schemas.openxmlformats.org/officeDocument/2006/relationships/slideLayout" Target="../slideLayouts/slideLayout2.xml"/><Relationship Id="rId5" Type="http://schemas.openxmlformats.org/officeDocument/2006/relationships/hyperlink" Target="http://el.wikipedia.org/wiki/%CE%A0%CE%BB%CE%BF%CF%8D%CF%84%CE%B1%CF%81%CF%87%CE%BF%CF%82" TargetMode="External"/><Relationship Id="rId4" Type="http://schemas.openxmlformats.org/officeDocument/2006/relationships/hyperlink" Target="http://el.wikipedia.org/wiki/%CE%91%CF%81%CF%87%CE%B5%CE%AF%CE%BF:Battle_of_salamis.p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l-GR" u="sng" dirty="0" smtClean="0">
                <a:solidFill>
                  <a:schemeClr val="accent5">
                    <a:lumMod val="50000"/>
                  </a:schemeClr>
                </a:solidFill>
              </a:rPr>
              <a:t>Το τέχνασμα</a:t>
            </a:r>
            <a:r>
              <a:rPr lang="en-US" u="sng" dirty="0" smtClean="0">
                <a:solidFill>
                  <a:schemeClr val="accent5">
                    <a:lumMod val="50000"/>
                  </a:schemeClr>
                </a:solidFill>
              </a:rPr>
              <a:t> </a:t>
            </a:r>
            <a:r>
              <a:rPr lang="el-GR" u="sng" dirty="0" smtClean="0">
                <a:solidFill>
                  <a:schemeClr val="accent5">
                    <a:lumMod val="50000"/>
                  </a:schemeClr>
                </a:solidFill>
              </a:rPr>
              <a:t>του </a:t>
            </a:r>
            <a:r>
              <a:rPr lang="el-GR" u="sng" dirty="0" smtClean="0">
                <a:solidFill>
                  <a:schemeClr val="accent5">
                    <a:lumMod val="50000"/>
                  </a:schemeClr>
                </a:solidFill>
                <a:hlinkClick r:id="rId2" action="ppaction://hlinkfile"/>
              </a:rPr>
              <a:t>Θεμιστοκλή</a:t>
            </a:r>
            <a:endParaRPr lang="el-GR" u="sng" dirty="0">
              <a:solidFill>
                <a:schemeClr val="accent5">
                  <a:lumMod val="50000"/>
                </a:schemeClr>
              </a:solidFill>
            </a:endParaRPr>
          </a:p>
        </p:txBody>
      </p:sp>
      <p:sp>
        <p:nvSpPr>
          <p:cNvPr id="4" name="Rectangle 4"/>
          <p:cNvSpPr txBox="1">
            <a:spLocks noChangeArrowheads="1"/>
          </p:cNvSpPr>
          <p:nvPr/>
        </p:nvSpPr>
        <p:spPr>
          <a:xfrm>
            <a:off x="539552" y="2564903"/>
            <a:ext cx="7560839" cy="3578721"/>
          </a:xfrm>
          <a:prstGeom prst="rect">
            <a:avLst/>
          </a:prstGeom>
        </p:spPr>
        <p:txBody>
          <a:bodyPr vert="horz" lIns="91440" tIns="45720" rIns="91440" bIns="45720" rtlCol="0">
            <a:normAutofit/>
          </a:bodyPr>
          <a:lstStyle/>
          <a:p>
            <a:pPr lvl="0" algn="ctr">
              <a:lnSpc>
                <a:spcPct val="80000"/>
              </a:lnSpc>
              <a:spcBef>
                <a:spcPct val="20000"/>
              </a:spcBef>
              <a:defRPr/>
            </a:pPr>
            <a:r>
              <a:rPr kumimoji="0" lang="el-GR" sz="2400" b="1" i="0" u="none" strike="noStrike" kern="1200" cap="none" spc="0" normalizeH="0" baseline="0" noProof="0" dirty="0" smtClean="0">
                <a:ln>
                  <a:noFill/>
                </a:ln>
                <a:solidFill>
                  <a:schemeClr val="tx1">
                    <a:tint val="75000"/>
                  </a:schemeClr>
                </a:solidFill>
                <a:effectLst/>
                <a:uLnTx/>
                <a:uFillTx/>
                <a:latin typeface="Segoe"/>
                <a:ea typeface="+mn-ea"/>
                <a:cs typeface="+mn-cs"/>
              </a:rPr>
              <a:t>Αντικείμενο Διδακτικής</a:t>
            </a:r>
            <a:r>
              <a:rPr kumimoji="0" lang="el-GR" sz="2400" b="1" i="0" u="none" strike="noStrike" kern="1200" cap="none" spc="0" normalizeH="0" noProof="0" dirty="0" smtClean="0">
                <a:ln>
                  <a:noFill/>
                </a:ln>
                <a:solidFill>
                  <a:schemeClr val="tx1">
                    <a:tint val="75000"/>
                  </a:schemeClr>
                </a:solidFill>
                <a:effectLst/>
                <a:uLnTx/>
                <a:uFillTx/>
                <a:latin typeface="Segoe"/>
                <a:ea typeface="+mn-ea"/>
                <a:cs typeface="+mn-cs"/>
              </a:rPr>
              <a:t> πρακτικής</a:t>
            </a:r>
            <a:r>
              <a:rPr kumimoji="0" lang="el-GR" sz="2400" b="1" i="0" u="none" strike="noStrike" kern="1200" cap="none" spc="0" normalizeH="0" baseline="0" noProof="0" dirty="0" smtClean="0">
                <a:ln>
                  <a:noFill/>
                </a:ln>
                <a:solidFill>
                  <a:schemeClr val="tx1">
                    <a:tint val="75000"/>
                  </a:schemeClr>
                </a:solidFill>
                <a:effectLst/>
                <a:uLnTx/>
                <a:uFillTx/>
                <a:latin typeface="Segoe"/>
                <a:ea typeface="+mn-ea"/>
                <a:cs typeface="+mn-cs"/>
              </a:rPr>
              <a:t>: Αρχαία Ελληνικ</a:t>
            </a:r>
            <a:r>
              <a:rPr lang="el-GR" sz="2400" b="1" noProof="0" dirty="0" smtClean="0">
                <a:solidFill>
                  <a:schemeClr val="tx1">
                    <a:tint val="75000"/>
                  </a:schemeClr>
                </a:solidFill>
                <a:latin typeface="Segoe"/>
              </a:rPr>
              <a:t>ή </a:t>
            </a:r>
            <a:r>
              <a:rPr lang="el-GR" sz="2400" b="1" dirty="0" smtClean="0">
                <a:solidFill>
                  <a:schemeClr val="tx1">
                    <a:tint val="75000"/>
                  </a:schemeClr>
                </a:solidFill>
                <a:latin typeface="Segoe"/>
              </a:rPr>
              <a:t>γλώσσα β γυμνάσιου</a:t>
            </a:r>
            <a:r>
              <a:rPr kumimoji="0" lang="el-GR" sz="2400" b="1" i="0" u="none" strike="noStrike" kern="1200" cap="none" spc="0" normalizeH="0" baseline="0" noProof="0" dirty="0" smtClean="0">
                <a:ln>
                  <a:noFill/>
                </a:ln>
                <a:solidFill>
                  <a:schemeClr val="tx1">
                    <a:tint val="75000"/>
                  </a:schemeClr>
                </a:solidFill>
                <a:effectLst/>
                <a:uLnTx/>
                <a:uFillTx/>
                <a:latin typeface="Segoe"/>
                <a:ea typeface="+mn-ea"/>
                <a:cs typeface="+mn-cs"/>
              </a:rPr>
              <a:t>.</a:t>
            </a:r>
            <a:endParaRPr kumimoji="0" lang="el-GR" sz="2400" b="1" i="1" u="none" strike="noStrike" kern="1200" cap="none" spc="0" normalizeH="0" baseline="0" noProof="0" dirty="0" smtClean="0">
              <a:ln>
                <a:noFill/>
              </a:ln>
              <a:solidFill>
                <a:schemeClr val="tx1">
                  <a:tint val="75000"/>
                </a:schemeClr>
              </a:solidFill>
              <a:effectLst/>
              <a:uLnTx/>
              <a:uFillTx/>
              <a:latin typeface="Segoe"/>
              <a:ea typeface="+mn-ea"/>
              <a:cs typeface="+mn-cs"/>
            </a:endParaRPr>
          </a:p>
          <a:p>
            <a:pPr marL="0" marR="0" lvl="0" indent="0" algn="r" defTabSz="914400" rtl="0" eaLnBrk="1" fontAlgn="auto" latinLnBrk="0" hangingPunct="1">
              <a:lnSpc>
                <a:spcPct val="80000"/>
              </a:lnSpc>
              <a:spcBef>
                <a:spcPct val="20000"/>
              </a:spcBef>
              <a:spcAft>
                <a:spcPts val="0"/>
              </a:spcAft>
              <a:buClrTx/>
              <a:buSzTx/>
              <a:buFontTx/>
              <a:buNone/>
              <a:tabLst/>
              <a:defRPr/>
            </a:pPr>
            <a:endParaRPr kumimoji="0" lang="el-GR" sz="2400" b="1" i="0" u="none" strike="noStrike" kern="1200" cap="none" spc="0" normalizeH="0" baseline="0" noProof="0" dirty="0" smtClean="0">
              <a:ln>
                <a:noFill/>
              </a:ln>
              <a:solidFill>
                <a:schemeClr val="tx1">
                  <a:tint val="75000"/>
                </a:schemeClr>
              </a:solidFill>
              <a:effectLst/>
              <a:uLnTx/>
              <a:uFillTx/>
              <a:latin typeface="Segoe"/>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r>
              <a:rPr lang="el-GR" sz="2400" b="1" dirty="0" smtClean="0">
                <a:solidFill>
                  <a:schemeClr val="tx1">
                    <a:tint val="75000"/>
                  </a:schemeClr>
                </a:solidFill>
                <a:latin typeface="Segoe"/>
              </a:rPr>
              <a:t>Ενότητα 2</a:t>
            </a:r>
            <a:endParaRPr kumimoji="0" lang="el-GR" sz="2400" b="0" i="1" u="none" strike="noStrike" kern="1200" cap="none" spc="0" normalizeH="0" baseline="0" noProof="0" dirty="0" smtClean="0">
              <a:ln>
                <a:noFill/>
              </a:ln>
              <a:solidFill>
                <a:schemeClr val="tx1">
                  <a:tint val="75000"/>
                </a:schemeClr>
              </a:solidFill>
              <a:effectLst/>
              <a:uLnTx/>
              <a:uFillTx/>
              <a:latin typeface="Segoe"/>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el-GR" sz="2400" b="1" i="0" u="none" strike="noStrike" kern="1200" cap="none" spc="0" normalizeH="0" baseline="0" noProof="0" dirty="0" smtClean="0">
              <a:ln>
                <a:noFill/>
              </a:ln>
              <a:solidFill>
                <a:schemeClr val="tx1">
                  <a:tint val="75000"/>
                </a:schemeClr>
              </a:solidFill>
              <a:effectLst/>
              <a:uLnTx/>
              <a:uFillTx/>
              <a:latin typeface="Segoe"/>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el-GR" sz="2400" b="1" i="0" u="none" strike="noStrike" kern="1200" cap="none" spc="0" normalizeH="0" baseline="0" noProof="0" dirty="0" smtClean="0">
              <a:ln>
                <a:noFill/>
              </a:ln>
              <a:solidFill>
                <a:schemeClr val="tx1">
                  <a:tint val="75000"/>
                </a:schemeClr>
              </a:solidFill>
              <a:effectLst/>
              <a:uLnTx/>
              <a:uFillTx/>
              <a:latin typeface="Segoe"/>
              <a:ea typeface="+mn-ea"/>
              <a:cs typeface="+mn-cs"/>
            </a:endParaRP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sz="half" idx="1"/>
          </p:nvPr>
        </p:nvSpPr>
        <p:spPr/>
        <p:txBody>
          <a:bodyPr>
            <a:normAutofit fontScale="55000" lnSpcReduction="20000"/>
          </a:bodyPr>
          <a:lstStyle/>
          <a:p>
            <a:r>
              <a:rPr lang="el-GR" dirty="0" err="1" smtClean="0">
                <a:latin typeface="+mj-lt"/>
              </a:rPr>
              <a:t>Άλλ</a:t>
            </a:r>
            <a:r>
              <a:rPr lang="el-GR" dirty="0" smtClean="0">
                <a:latin typeface="+mj-lt"/>
              </a:rPr>
              <a:t>'</a:t>
            </a:r>
            <a:r>
              <a:rPr lang="fr-FR" dirty="0" smtClean="0">
                <a:latin typeface="+mj-lt"/>
              </a:rPr>
              <a:t> </a:t>
            </a:r>
            <a:r>
              <a:rPr lang="el-GR" dirty="0" err="1" smtClean="0">
                <a:latin typeface="+mj-lt"/>
              </a:rPr>
              <a:t>ἐπεὶ</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πολεμίων</a:t>
            </a:r>
            <a:r>
              <a:rPr lang="el-GR" dirty="0" smtClean="0">
                <a:latin typeface="+mj-lt"/>
              </a:rPr>
              <a:t> ὅ τε </a:t>
            </a:r>
            <a:r>
              <a:rPr lang="el-GR" dirty="0" err="1" smtClean="0">
                <a:latin typeface="+mj-lt"/>
              </a:rPr>
              <a:t>στόλος</a:t>
            </a:r>
            <a:r>
              <a:rPr lang="el-GR" dirty="0" smtClean="0">
                <a:latin typeface="+mj-lt"/>
              </a:rPr>
              <a:t> </a:t>
            </a:r>
            <a:r>
              <a:rPr lang="el-GR" dirty="0" err="1" smtClean="0">
                <a:latin typeface="+mj-lt"/>
              </a:rPr>
              <a:t>τῇ</a:t>
            </a:r>
            <a:r>
              <a:rPr lang="el-GR" dirty="0" smtClean="0">
                <a:latin typeface="+mj-lt"/>
              </a:rPr>
              <a:t> </a:t>
            </a:r>
            <a:r>
              <a:rPr lang="el-GR" dirty="0" err="1" smtClean="0">
                <a:latin typeface="+mj-lt"/>
              </a:rPr>
              <a:t>Ἀττικῇ</a:t>
            </a:r>
            <a:r>
              <a:rPr lang="el-GR" dirty="0" smtClean="0">
                <a:latin typeface="+mj-lt"/>
              </a:rPr>
              <a:t> </a:t>
            </a:r>
            <a:r>
              <a:rPr lang="el-GR" dirty="0" err="1" smtClean="0">
                <a:latin typeface="+mj-lt"/>
              </a:rPr>
              <a:t>κατὰ</a:t>
            </a:r>
            <a:r>
              <a:rPr lang="el-GR" dirty="0" smtClean="0">
                <a:latin typeface="+mj-lt"/>
              </a:rPr>
              <a:t> </a:t>
            </a:r>
            <a:r>
              <a:rPr lang="el-GR" dirty="0" err="1" smtClean="0">
                <a:latin typeface="+mj-lt"/>
              </a:rPr>
              <a:t>τὸ</a:t>
            </a:r>
            <a:r>
              <a:rPr lang="el-GR" dirty="0" smtClean="0">
                <a:latin typeface="+mj-lt"/>
              </a:rPr>
              <a:t> </a:t>
            </a:r>
            <a:r>
              <a:rPr lang="el-GR" dirty="0" err="1" smtClean="0">
                <a:latin typeface="+mj-lt"/>
              </a:rPr>
              <a:t>Φαληρικὸν</a:t>
            </a:r>
            <a:r>
              <a:rPr lang="el-GR" dirty="0" smtClean="0">
                <a:latin typeface="+mj-lt"/>
              </a:rPr>
              <a:t> </a:t>
            </a:r>
            <a:r>
              <a:rPr lang="el-GR" dirty="0" err="1" smtClean="0">
                <a:latin typeface="+mj-lt"/>
              </a:rPr>
              <a:t>προσφερόμενος</a:t>
            </a:r>
            <a:r>
              <a:rPr lang="el-GR" dirty="0" smtClean="0">
                <a:latin typeface="+mj-lt"/>
              </a:rPr>
              <a:t> </a:t>
            </a:r>
            <a:r>
              <a:rPr lang="el-GR" dirty="0" err="1" smtClean="0">
                <a:latin typeface="+mj-lt"/>
              </a:rPr>
              <a:t>τοὺς</a:t>
            </a:r>
            <a:r>
              <a:rPr lang="el-GR" dirty="0" smtClean="0">
                <a:latin typeface="+mj-lt"/>
              </a:rPr>
              <a:t> </a:t>
            </a:r>
            <a:r>
              <a:rPr lang="el-GR" dirty="0" err="1" smtClean="0">
                <a:latin typeface="+mj-lt"/>
              </a:rPr>
              <a:t>πέριξ</a:t>
            </a:r>
            <a:r>
              <a:rPr lang="el-GR" dirty="0" smtClean="0">
                <a:latin typeface="+mj-lt"/>
              </a:rPr>
              <a:t> </a:t>
            </a:r>
            <a:r>
              <a:rPr lang="el-GR" dirty="0" err="1" smtClean="0">
                <a:latin typeface="+mj-lt"/>
              </a:rPr>
              <a:t>ἀπέκρυψεν</a:t>
            </a:r>
            <a:r>
              <a:rPr lang="el-GR" dirty="0" smtClean="0">
                <a:latin typeface="+mj-lt"/>
              </a:rPr>
              <a:t> </a:t>
            </a:r>
            <a:r>
              <a:rPr lang="el-GR" dirty="0" err="1" smtClean="0">
                <a:latin typeface="+mj-lt"/>
              </a:rPr>
              <a:t>αἰγιαλούς</a:t>
            </a:r>
            <a:r>
              <a:rPr lang="fr-FR" dirty="0" smtClean="0">
                <a:latin typeface="+mj-lt"/>
              </a:rPr>
              <a:t>,</a:t>
            </a:r>
            <a:r>
              <a:rPr lang="el-GR" dirty="0" smtClean="0">
                <a:latin typeface="+mj-lt"/>
              </a:rPr>
              <a:t> </a:t>
            </a:r>
            <a:r>
              <a:rPr lang="el-GR" dirty="0" err="1" smtClean="0">
                <a:latin typeface="+mj-lt"/>
              </a:rPr>
              <a:t>πάλιν</a:t>
            </a:r>
            <a:r>
              <a:rPr lang="el-GR" dirty="0" smtClean="0">
                <a:latin typeface="+mj-lt"/>
              </a:rPr>
              <a:t> </a:t>
            </a:r>
            <a:r>
              <a:rPr lang="el-GR" dirty="0" err="1" smtClean="0">
                <a:latin typeface="+mj-lt"/>
              </a:rPr>
              <a:t>ἐπάπταινον</a:t>
            </a:r>
            <a:r>
              <a:rPr lang="el-GR" dirty="0" smtClean="0">
                <a:latin typeface="+mj-lt"/>
              </a:rPr>
              <a:t> </a:t>
            </a:r>
            <a:r>
              <a:rPr lang="el-GR" dirty="0" err="1" smtClean="0">
                <a:latin typeface="+mj-lt"/>
              </a:rPr>
              <a:t>οἱ</a:t>
            </a:r>
            <a:r>
              <a:rPr lang="el-GR" dirty="0" smtClean="0">
                <a:latin typeface="+mj-lt"/>
              </a:rPr>
              <a:t> </a:t>
            </a:r>
            <a:r>
              <a:rPr lang="el-GR" dirty="0" err="1" smtClean="0">
                <a:latin typeface="+mj-lt"/>
              </a:rPr>
              <a:t>Πελοποννήσιοι</a:t>
            </a:r>
            <a:r>
              <a:rPr lang="el-GR" dirty="0" smtClean="0">
                <a:latin typeface="+mj-lt"/>
              </a:rPr>
              <a:t> </a:t>
            </a:r>
            <a:r>
              <a:rPr lang="el-GR" dirty="0" err="1" smtClean="0">
                <a:latin typeface="+mj-lt"/>
              </a:rPr>
              <a:t>πρὸς</a:t>
            </a:r>
            <a:r>
              <a:rPr lang="el-GR" dirty="0" smtClean="0">
                <a:latin typeface="+mj-lt"/>
              </a:rPr>
              <a:t> </a:t>
            </a:r>
            <a:r>
              <a:rPr lang="el-GR" dirty="0" err="1" smtClean="0">
                <a:latin typeface="+mj-lt"/>
              </a:rPr>
              <a:t>τὸν</a:t>
            </a:r>
            <a:r>
              <a:rPr lang="el-GR" dirty="0" smtClean="0">
                <a:latin typeface="+mj-lt"/>
              </a:rPr>
              <a:t> </a:t>
            </a:r>
            <a:r>
              <a:rPr lang="el-GR" dirty="0" err="1" smtClean="0">
                <a:latin typeface="+mj-lt"/>
              </a:rPr>
              <a:t>Ἰσθμόν</a:t>
            </a:r>
            <a:r>
              <a:rPr lang="fr-FR" dirty="0" smtClean="0">
                <a:latin typeface="+mj-lt"/>
              </a:rPr>
              <a:t>,  </a:t>
            </a:r>
            <a:r>
              <a:rPr lang="el-GR" dirty="0" err="1" smtClean="0">
                <a:latin typeface="+mj-lt"/>
              </a:rPr>
              <a:t>ἔνθα</a:t>
            </a:r>
            <a:r>
              <a:rPr lang="el-GR" dirty="0" smtClean="0">
                <a:latin typeface="+mj-lt"/>
              </a:rPr>
              <a:t> </a:t>
            </a:r>
            <a:r>
              <a:rPr lang="el-GR" dirty="0" err="1" smtClean="0">
                <a:latin typeface="+mj-lt"/>
              </a:rPr>
              <a:t>δὴ</a:t>
            </a:r>
            <a:r>
              <a:rPr lang="el-GR" dirty="0" smtClean="0">
                <a:latin typeface="+mj-lt"/>
              </a:rPr>
              <a:t> ὁ </a:t>
            </a:r>
            <a:r>
              <a:rPr lang="el-GR" dirty="0" err="1" smtClean="0">
                <a:latin typeface="+mj-lt"/>
              </a:rPr>
              <a:t>Θεμιστοκλῆς</a:t>
            </a:r>
            <a:r>
              <a:rPr lang="fr-FR" dirty="0" smtClean="0">
                <a:latin typeface="+mj-lt"/>
              </a:rPr>
              <a:t>,  </a:t>
            </a:r>
            <a:r>
              <a:rPr lang="el-GR" dirty="0" err="1" smtClean="0">
                <a:latin typeface="+mj-lt"/>
              </a:rPr>
              <a:t>ἐβουλεύετο</a:t>
            </a:r>
            <a:r>
              <a:rPr lang="el-GR" dirty="0" smtClean="0">
                <a:latin typeface="+mj-lt"/>
              </a:rPr>
              <a:t> </a:t>
            </a:r>
            <a:r>
              <a:rPr lang="el-GR" dirty="0" err="1" smtClean="0">
                <a:latin typeface="+mj-lt"/>
              </a:rPr>
              <a:t>καὶ</a:t>
            </a:r>
            <a:r>
              <a:rPr lang="el-GR" dirty="0" smtClean="0">
                <a:latin typeface="+mj-lt"/>
              </a:rPr>
              <a:t> </a:t>
            </a:r>
            <a:r>
              <a:rPr lang="el-GR" dirty="0" err="1" smtClean="0">
                <a:latin typeface="+mj-lt"/>
              </a:rPr>
              <a:t>συνετίθει</a:t>
            </a:r>
            <a:r>
              <a:rPr lang="el-GR" dirty="0" smtClean="0">
                <a:latin typeface="+mj-lt"/>
              </a:rPr>
              <a:t> </a:t>
            </a:r>
            <a:r>
              <a:rPr lang="el-GR" dirty="0" err="1" smtClean="0">
                <a:latin typeface="+mj-lt"/>
              </a:rPr>
              <a:t>τὴν</a:t>
            </a:r>
            <a:r>
              <a:rPr lang="el-GR" dirty="0" smtClean="0">
                <a:latin typeface="+mj-lt"/>
              </a:rPr>
              <a:t> </a:t>
            </a:r>
            <a:r>
              <a:rPr lang="el-GR" dirty="0" err="1" smtClean="0">
                <a:latin typeface="+mj-lt"/>
              </a:rPr>
              <a:t>περὶ</a:t>
            </a:r>
            <a:r>
              <a:rPr lang="el-GR" dirty="0" smtClean="0">
                <a:latin typeface="+mj-lt"/>
              </a:rPr>
              <a:t> </a:t>
            </a:r>
            <a:r>
              <a:rPr lang="el-GR" dirty="0" err="1" smtClean="0">
                <a:latin typeface="+mj-lt"/>
              </a:rPr>
              <a:t>τὸν</a:t>
            </a:r>
            <a:r>
              <a:rPr lang="el-GR" dirty="0" smtClean="0">
                <a:latin typeface="+mj-lt"/>
              </a:rPr>
              <a:t> </a:t>
            </a:r>
            <a:r>
              <a:rPr lang="el-GR" dirty="0" err="1" smtClean="0">
                <a:latin typeface="+mj-lt"/>
              </a:rPr>
              <a:t>Σίκιννον</a:t>
            </a:r>
            <a:r>
              <a:rPr lang="el-GR" dirty="0" smtClean="0">
                <a:latin typeface="+mj-lt"/>
              </a:rPr>
              <a:t> </a:t>
            </a:r>
            <a:r>
              <a:rPr lang="el-GR" dirty="0" err="1" smtClean="0">
                <a:latin typeface="+mj-lt"/>
              </a:rPr>
              <a:t>πραγματείαν</a:t>
            </a:r>
            <a:r>
              <a:rPr lang="fr-FR" dirty="0" smtClean="0">
                <a:latin typeface="+mj-lt"/>
              </a:rPr>
              <a:t>. </a:t>
            </a:r>
            <a:r>
              <a:rPr lang="el-GR" dirty="0" err="1" smtClean="0">
                <a:latin typeface="+mj-lt"/>
              </a:rPr>
              <a:t>ἦν</a:t>
            </a:r>
            <a:r>
              <a:rPr lang="el-GR" dirty="0" smtClean="0">
                <a:latin typeface="+mj-lt"/>
              </a:rPr>
              <a:t> </a:t>
            </a:r>
            <a:r>
              <a:rPr lang="el-GR" dirty="0" err="1" smtClean="0">
                <a:latin typeface="+mj-lt"/>
              </a:rPr>
              <a:t>δὲ</a:t>
            </a:r>
            <a:r>
              <a:rPr lang="el-GR" dirty="0" smtClean="0">
                <a:latin typeface="+mj-lt"/>
              </a:rPr>
              <a:t> </a:t>
            </a:r>
            <a:r>
              <a:rPr lang="el-GR" dirty="0" err="1" smtClean="0">
                <a:latin typeface="+mj-lt"/>
              </a:rPr>
              <a:t>τῷ</a:t>
            </a:r>
            <a:r>
              <a:rPr lang="el-GR" dirty="0" smtClean="0">
                <a:latin typeface="+mj-lt"/>
              </a:rPr>
              <a:t> </a:t>
            </a:r>
            <a:r>
              <a:rPr lang="el-GR" dirty="0" err="1" smtClean="0">
                <a:latin typeface="+mj-lt"/>
              </a:rPr>
              <a:t>μὲν</a:t>
            </a:r>
            <a:r>
              <a:rPr lang="el-GR" dirty="0" smtClean="0">
                <a:latin typeface="+mj-lt"/>
              </a:rPr>
              <a:t> </a:t>
            </a:r>
            <a:r>
              <a:rPr lang="el-GR" dirty="0" err="1" smtClean="0">
                <a:latin typeface="+mj-lt"/>
              </a:rPr>
              <a:t>γένει</a:t>
            </a:r>
            <a:r>
              <a:rPr lang="el-GR" dirty="0" smtClean="0">
                <a:latin typeface="+mj-lt"/>
              </a:rPr>
              <a:t> </a:t>
            </a:r>
            <a:r>
              <a:rPr lang="el-GR" dirty="0" err="1" smtClean="0">
                <a:latin typeface="+mj-lt"/>
              </a:rPr>
              <a:t>Πέρσης</a:t>
            </a:r>
            <a:r>
              <a:rPr lang="el-GR" dirty="0" smtClean="0">
                <a:latin typeface="+mj-lt"/>
              </a:rPr>
              <a:t> ὁ </a:t>
            </a:r>
            <a:r>
              <a:rPr lang="el-GR" dirty="0" err="1" smtClean="0">
                <a:latin typeface="+mj-lt"/>
              </a:rPr>
              <a:t>Σίκιννος</a:t>
            </a:r>
            <a:r>
              <a:rPr lang="fr-FR" dirty="0" smtClean="0">
                <a:latin typeface="+mj-lt"/>
              </a:rPr>
              <a:t>, </a:t>
            </a:r>
            <a:r>
              <a:rPr lang="el-GR" dirty="0" err="1" smtClean="0">
                <a:latin typeface="+mj-lt"/>
              </a:rPr>
              <a:t>αἰχμάλωτος</a:t>
            </a:r>
            <a:r>
              <a:rPr lang="fr-FR" dirty="0" smtClean="0">
                <a:latin typeface="+mj-lt"/>
              </a:rPr>
              <a:t>, </a:t>
            </a:r>
            <a:r>
              <a:rPr lang="el-GR" dirty="0" err="1" smtClean="0">
                <a:latin typeface="+mj-lt"/>
              </a:rPr>
              <a:t>εὔνους</a:t>
            </a:r>
            <a:r>
              <a:rPr lang="el-GR" dirty="0" smtClean="0">
                <a:latin typeface="+mj-lt"/>
              </a:rPr>
              <a:t> </a:t>
            </a:r>
            <a:r>
              <a:rPr lang="el-GR" dirty="0" err="1" smtClean="0">
                <a:latin typeface="+mj-lt"/>
              </a:rPr>
              <a:t>δὲ</a:t>
            </a:r>
            <a:r>
              <a:rPr lang="el-GR" dirty="0" smtClean="0">
                <a:latin typeface="+mj-lt"/>
              </a:rPr>
              <a:t> </a:t>
            </a:r>
            <a:r>
              <a:rPr lang="el-GR" dirty="0" err="1" smtClean="0">
                <a:latin typeface="+mj-lt"/>
              </a:rPr>
              <a:t>τῷ</a:t>
            </a:r>
            <a:r>
              <a:rPr lang="el-GR" dirty="0" smtClean="0">
                <a:latin typeface="+mj-lt"/>
              </a:rPr>
              <a:t> </a:t>
            </a:r>
            <a:r>
              <a:rPr lang="el-GR" dirty="0" err="1" smtClean="0">
                <a:latin typeface="+mj-lt"/>
              </a:rPr>
              <a:t>Θεμιστοκλεῖ</a:t>
            </a:r>
            <a:r>
              <a:rPr lang="el-GR" dirty="0" smtClean="0">
                <a:latin typeface="+mj-lt"/>
              </a:rPr>
              <a:t> </a:t>
            </a:r>
            <a:r>
              <a:rPr lang="el-GR" dirty="0" err="1" smtClean="0">
                <a:latin typeface="+mj-lt"/>
              </a:rPr>
              <a:t>καὶ</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τέκνων</a:t>
            </a:r>
            <a:r>
              <a:rPr lang="el-GR" dirty="0" smtClean="0">
                <a:latin typeface="+mj-lt"/>
              </a:rPr>
              <a:t> </a:t>
            </a:r>
            <a:r>
              <a:rPr lang="el-GR" dirty="0" err="1" smtClean="0">
                <a:latin typeface="+mj-lt"/>
              </a:rPr>
              <a:t>αὐτοῦ</a:t>
            </a:r>
            <a:r>
              <a:rPr lang="el-GR" dirty="0" smtClean="0">
                <a:latin typeface="+mj-lt"/>
              </a:rPr>
              <a:t> </a:t>
            </a:r>
            <a:r>
              <a:rPr lang="el-GR" dirty="0" err="1" smtClean="0">
                <a:latin typeface="+mj-lt"/>
              </a:rPr>
              <a:t>παιδαγωγός</a:t>
            </a:r>
            <a:r>
              <a:rPr lang="fr-FR" dirty="0" smtClean="0">
                <a:latin typeface="+mj-lt"/>
              </a:rPr>
              <a:t>. </a:t>
            </a:r>
            <a:r>
              <a:rPr lang="el-GR" dirty="0" err="1" smtClean="0">
                <a:latin typeface="+mj-lt"/>
              </a:rPr>
              <a:t>Τουτον</a:t>
            </a:r>
            <a:r>
              <a:rPr lang="el-GR" dirty="0" smtClean="0">
                <a:latin typeface="+mj-lt"/>
              </a:rPr>
              <a:t> </a:t>
            </a:r>
            <a:r>
              <a:rPr lang="el-GR" dirty="0" err="1" smtClean="0">
                <a:latin typeface="+mj-lt"/>
              </a:rPr>
              <a:t>ἐκπέμπει</a:t>
            </a:r>
            <a:r>
              <a:rPr lang="el-GR" dirty="0" smtClean="0">
                <a:latin typeface="+mj-lt"/>
              </a:rPr>
              <a:t> </a:t>
            </a:r>
            <a:r>
              <a:rPr lang="el-GR" dirty="0" err="1" smtClean="0">
                <a:latin typeface="+mj-lt"/>
              </a:rPr>
              <a:t>πρὸς</a:t>
            </a:r>
            <a:r>
              <a:rPr lang="el-GR" dirty="0" smtClean="0">
                <a:latin typeface="+mj-lt"/>
              </a:rPr>
              <a:t> </a:t>
            </a:r>
            <a:r>
              <a:rPr lang="el-GR" dirty="0" err="1" smtClean="0">
                <a:latin typeface="+mj-lt"/>
              </a:rPr>
              <a:t>τὸν</a:t>
            </a:r>
            <a:r>
              <a:rPr lang="el-GR" dirty="0" smtClean="0">
                <a:latin typeface="+mj-lt"/>
              </a:rPr>
              <a:t> </a:t>
            </a:r>
            <a:r>
              <a:rPr lang="el-GR" dirty="0" err="1" smtClean="0">
                <a:latin typeface="+mj-lt"/>
              </a:rPr>
              <a:t>Ξέρξην</a:t>
            </a:r>
            <a:r>
              <a:rPr lang="el-GR" dirty="0" smtClean="0">
                <a:latin typeface="+mj-lt"/>
              </a:rPr>
              <a:t> </a:t>
            </a:r>
            <a:r>
              <a:rPr lang="el-GR" dirty="0" err="1" smtClean="0">
                <a:latin typeface="+mj-lt"/>
              </a:rPr>
              <a:t>κρύφα</a:t>
            </a:r>
            <a:r>
              <a:rPr lang="fr-FR" dirty="0" smtClean="0">
                <a:latin typeface="+mj-lt"/>
              </a:rPr>
              <a:t>, </a:t>
            </a:r>
            <a:r>
              <a:rPr lang="el-GR" dirty="0" err="1" smtClean="0">
                <a:latin typeface="+mj-lt"/>
              </a:rPr>
              <a:t>κελεύσας</a:t>
            </a:r>
            <a:r>
              <a:rPr lang="el-GR" dirty="0" smtClean="0">
                <a:latin typeface="+mj-lt"/>
              </a:rPr>
              <a:t> </a:t>
            </a:r>
            <a:r>
              <a:rPr lang="el-GR" dirty="0" err="1" smtClean="0">
                <a:latin typeface="+mj-lt"/>
              </a:rPr>
              <a:t>λέγειν</a:t>
            </a:r>
            <a:r>
              <a:rPr lang="fr-FR" dirty="0" smtClean="0">
                <a:latin typeface="+mj-lt"/>
              </a:rPr>
              <a:t>, </a:t>
            </a:r>
            <a:r>
              <a:rPr lang="el-GR" dirty="0" err="1" smtClean="0">
                <a:latin typeface="+mj-lt"/>
              </a:rPr>
              <a:t>ὅτι</a:t>
            </a:r>
            <a:r>
              <a:rPr lang="el-GR" dirty="0" smtClean="0">
                <a:latin typeface="+mj-lt"/>
              </a:rPr>
              <a:t> </a:t>
            </a:r>
            <a:r>
              <a:rPr lang="el-GR" dirty="0" err="1" smtClean="0">
                <a:latin typeface="+mj-lt"/>
              </a:rPr>
              <a:t>Θεμιστοκλῆς</a:t>
            </a:r>
            <a:r>
              <a:rPr lang="el-GR" dirty="0" smtClean="0">
                <a:latin typeface="+mj-lt"/>
              </a:rPr>
              <a:t> ὁ </a:t>
            </a:r>
            <a:r>
              <a:rPr lang="el-GR" dirty="0" err="1" smtClean="0">
                <a:latin typeface="+mj-lt"/>
              </a:rPr>
              <a:t>τῶν</a:t>
            </a:r>
            <a:r>
              <a:rPr lang="el-GR" dirty="0" smtClean="0">
                <a:latin typeface="+mj-lt"/>
              </a:rPr>
              <a:t> </a:t>
            </a:r>
            <a:r>
              <a:rPr lang="el-GR" dirty="0" err="1" smtClean="0">
                <a:latin typeface="+mj-lt"/>
              </a:rPr>
              <a:t>Ἀθηναίων</a:t>
            </a:r>
            <a:r>
              <a:rPr lang="el-GR" dirty="0" smtClean="0">
                <a:latin typeface="+mj-lt"/>
              </a:rPr>
              <a:t> </a:t>
            </a:r>
            <a:r>
              <a:rPr lang="el-GR" dirty="0" err="1" smtClean="0">
                <a:latin typeface="+mj-lt"/>
              </a:rPr>
              <a:t>στρατηγὸς</a:t>
            </a:r>
            <a:r>
              <a:rPr lang="el-GR" dirty="0" smtClean="0">
                <a:latin typeface="+mj-lt"/>
              </a:rPr>
              <a:t> </a:t>
            </a:r>
            <a:r>
              <a:rPr lang="el-GR" dirty="0" err="1" smtClean="0">
                <a:latin typeface="+mj-lt"/>
              </a:rPr>
              <a:t>αἱρούμενος</a:t>
            </a:r>
            <a:r>
              <a:rPr lang="el-GR" dirty="0" smtClean="0">
                <a:latin typeface="+mj-lt"/>
              </a:rPr>
              <a:t> </a:t>
            </a:r>
            <a:r>
              <a:rPr lang="el-GR" dirty="0" err="1" smtClean="0">
                <a:latin typeface="+mj-lt"/>
              </a:rPr>
              <a:t>τὰ</a:t>
            </a:r>
            <a:r>
              <a:rPr lang="el-GR" dirty="0" smtClean="0">
                <a:latin typeface="+mj-lt"/>
              </a:rPr>
              <a:t> </a:t>
            </a:r>
            <a:r>
              <a:rPr lang="el-GR" dirty="0" err="1" smtClean="0">
                <a:latin typeface="+mj-lt"/>
              </a:rPr>
              <a:t>βασιλέως</a:t>
            </a:r>
            <a:r>
              <a:rPr lang="el-GR" dirty="0" smtClean="0">
                <a:latin typeface="+mj-lt"/>
              </a:rPr>
              <a:t> </a:t>
            </a:r>
            <a:r>
              <a:rPr lang="el-GR" dirty="0" err="1" smtClean="0">
                <a:latin typeface="+mj-lt"/>
              </a:rPr>
              <a:t>ἐξαγγέλλει</a:t>
            </a:r>
            <a:r>
              <a:rPr lang="el-GR" dirty="0" smtClean="0">
                <a:latin typeface="+mj-lt"/>
              </a:rPr>
              <a:t> </a:t>
            </a:r>
            <a:r>
              <a:rPr lang="el-GR" dirty="0" err="1" smtClean="0">
                <a:latin typeface="+mj-lt"/>
              </a:rPr>
              <a:t>πρῶτος</a:t>
            </a:r>
            <a:r>
              <a:rPr lang="el-GR" dirty="0" smtClean="0">
                <a:latin typeface="+mj-lt"/>
              </a:rPr>
              <a:t> </a:t>
            </a:r>
            <a:r>
              <a:rPr lang="el-GR" dirty="0" err="1" smtClean="0">
                <a:latin typeface="+mj-lt"/>
              </a:rPr>
              <a:t>αὐτῷ</a:t>
            </a:r>
            <a:r>
              <a:rPr lang="el-GR" dirty="0" smtClean="0">
                <a:latin typeface="+mj-lt"/>
              </a:rPr>
              <a:t> </a:t>
            </a:r>
            <a:r>
              <a:rPr lang="el-GR" dirty="0" err="1" smtClean="0">
                <a:latin typeface="+mj-lt"/>
              </a:rPr>
              <a:t>τοὺς</a:t>
            </a:r>
            <a:r>
              <a:rPr lang="el-GR" dirty="0" smtClean="0">
                <a:latin typeface="+mj-lt"/>
              </a:rPr>
              <a:t> </a:t>
            </a:r>
            <a:r>
              <a:rPr lang="el-GR" dirty="0" err="1" smtClean="0">
                <a:latin typeface="+mj-lt"/>
              </a:rPr>
              <a:t>Ἕλληνας</a:t>
            </a:r>
            <a:r>
              <a:rPr lang="el-GR" dirty="0" smtClean="0">
                <a:latin typeface="+mj-lt"/>
              </a:rPr>
              <a:t> </a:t>
            </a:r>
            <a:r>
              <a:rPr lang="el-GR" dirty="0" err="1" smtClean="0">
                <a:latin typeface="+mj-lt"/>
              </a:rPr>
              <a:t>ἀποδιδράσκοντας</a:t>
            </a:r>
            <a:r>
              <a:rPr lang="fr-FR" dirty="0" smtClean="0">
                <a:latin typeface="+mj-lt"/>
              </a:rPr>
              <a:t>, </a:t>
            </a:r>
            <a:r>
              <a:rPr lang="el-GR" dirty="0" err="1" smtClean="0">
                <a:latin typeface="+mj-lt"/>
              </a:rPr>
              <a:t>καὶ</a:t>
            </a:r>
            <a:r>
              <a:rPr lang="el-GR" dirty="0" smtClean="0">
                <a:latin typeface="+mj-lt"/>
              </a:rPr>
              <a:t> </a:t>
            </a:r>
            <a:r>
              <a:rPr lang="el-GR" dirty="0" err="1" smtClean="0">
                <a:latin typeface="+mj-lt"/>
              </a:rPr>
              <a:t>διακελεύεται</a:t>
            </a:r>
            <a:r>
              <a:rPr lang="el-GR" dirty="0" smtClean="0">
                <a:latin typeface="+mj-lt"/>
              </a:rPr>
              <a:t> </a:t>
            </a:r>
            <a:r>
              <a:rPr lang="el-GR" dirty="0" err="1" smtClean="0">
                <a:latin typeface="+mj-lt"/>
              </a:rPr>
              <a:t>ἐν</a:t>
            </a:r>
            <a:r>
              <a:rPr lang="el-GR" dirty="0" smtClean="0">
                <a:latin typeface="+mj-lt"/>
              </a:rPr>
              <a:t> ᾧ </a:t>
            </a:r>
            <a:r>
              <a:rPr lang="el-GR" dirty="0" err="1" smtClean="0">
                <a:latin typeface="+mj-lt"/>
              </a:rPr>
              <a:t>ταράττονται</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πεζῶν</a:t>
            </a:r>
            <a:r>
              <a:rPr lang="el-GR" dirty="0" smtClean="0">
                <a:latin typeface="+mj-lt"/>
              </a:rPr>
              <a:t> </a:t>
            </a:r>
            <a:r>
              <a:rPr lang="el-GR" dirty="0" err="1" smtClean="0">
                <a:latin typeface="+mj-lt"/>
              </a:rPr>
              <a:t>χωρὶς</a:t>
            </a:r>
            <a:r>
              <a:rPr lang="el-GR" dirty="0" smtClean="0">
                <a:latin typeface="+mj-lt"/>
              </a:rPr>
              <a:t> </a:t>
            </a:r>
            <a:r>
              <a:rPr lang="el-GR" dirty="0" err="1" smtClean="0">
                <a:latin typeface="+mj-lt"/>
              </a:rPr>
              <a:t>ὄντες</a:t>
            </a:r>
            <a:r>
              <a:rPr lang="el-GR" dirty="0" smtClean="0">
                <a:latin typeface="+mj-lt"/>
              </a:rPr>
              <a:t> </a:t>
            </a:r>
            <a:r>
              <a:rPr lang="el-GR" dirty="0" err="1" smtClean="0">
                <a:latin typeface="+mj-lt"/>
              </a:rPr>
              <a:t>ἐπιθέσθαι</a:t>
            </a:r>
            <a:r>
              <a:rPr lang="el-GR" dirty="0" smtClean="0">
                <a:latin typeface="+mj-lt"/>
              </a:rPr>
              <a:t> </a:t>
            </a:r>
            <a:r>
              <a:rPr lang="el-GR" dirty="0" err="1" smtClean="0">
                <a:latin typeface="+mj-lt"/>
              </a:rPr>
              <a:t>καὶ</a:t>
            </a:r>
            <a:r>
              <a:rPr lang="el-GR" dirty="0" smtClean="0">
                <a:latin typeface="+mj-lt"/>
              </a:rPr>
              <a:t> </a:t>
            </a:r>
            <a:r>
              <a:rPr lang="el-GR" dirty="0" err="1" smtClean="0">
                <a:latin typeface="+mj-lt"/>
              </a:rPr>
              <a:t>διαφθεῖραι</a:t>
            </a:r>
            <a:r>
              <a:rPr lang="el-GR" dirty="0" smtClean="0">
                <a:latin typeface="+mj-lt"/>
              </a:rPr>
              <a:t> </a:t>
            </a:r>
            <a:r>
              <a:rPr lang="el-GR" dirty="0" err="1" smtClean="0">
                <a:latin typeface="+mj-lt"/>
              </a:rPr>
              <a:t>τὴν</a:t>
            </a:r>
            <a:r>
              <a:rPr lang="el-GR" dirty="0" smtClean="0">
                <a:latin typeface="+mj-lt"/>
              </a:rPr>
              <a:t> </a:t>
            </a:r>
            <a:r>
              <a:rPr lang="el-GR" dirty="0" err="1" smtClean="0">
                <a:latin typeface="+mj-lt"/>
              </a:rPr>
              <a:t>ναυτικὴν</a:t>
            </a:r>
            <a:r>
              <a:rPr lang="el-GR" dirty="0" smtClean="0">
                <a:latin typeface="+mj-lt"/>
              </a:rPr>
              <a:t> </a:t>
            </a:r>
            <a:r>
              <a:rPr lang="el-GR" dirty="0" err="1" smtClean="0">
                <a:latin typeface="+mj-lt"/>
              </a:rPr>
              <a:t>δύναμιν</a:t>
            </a:r>
            <a:r>
              <a:rPr lang="fr-FR" dirty="0" smtClean="0">
                <a:latin typeface="+mj-lt"/>
              </a:rPr>
              <a:t>.</a:t>
            </a:r>
            <a:r>
              <a:rPr lang="el-GR" dirty="0" err="1" smtClean="0">
                <a:latin typeface="+mj-lt"/>
              </a:rPr>
              <a:t>ταῦτα</a:t>
            </a:r>
            <a:r>
              <a:rPr lang="el-GR" dirty="0" smtClean="0">
                <a:latin typeface="+mj-lt"/>
              </a:rPr>
              <a:t> δ</a:t>
            </a:r>
            <a:r>
              <a:rPr lang="fr-FR" dirty="0" smtClean="0">
                <a:latin typeface="+mj-lt"/>
              </a:rPr>
              <a:t>' </a:t>
            </a:r>
            <a:r>
              <a:rPr lang="el-GR" dirty="0" smtClean="0">
                <a:latin typeface="+mj-lt"/>
              </a:rPr>
              <a:t>ὁ </a:t>
            </a:r>
            <a:r>
              <a:rPr lang="el-GR" dirty="0" err="1" smtClean="0">
                <a:latin typeface="+mj-lt"/>
              </a:rPr>
              <a:t>Ξέρξης</a:t>
            </a:r>
            <a:r>
              <a:rPr lang="el-GR" dirty="0" smtClean="0">
                <a:latin typeface="+mj-lt"/>
              </a:rPr>
              <a:t> </a:t>
            </a:r>
            <a:r>
              <a:rPr lang="el-GR" dirty="0" err="1" smtClean="0">
                <a:latin typeface="+mj-lt"/>
              </a:rPr>
              <a:t>ὡς</a:t>
            </a:r>
            <a:r>
              <a:rPr lang="el-GR" dirty="0" smtClean="0">
                <a:latin typeface="+mj-lt"/>
              </a:rPr>
              <a:t> </a:t>
            </a:r>
            <a:r>
              <a:rPr lang="el-GR" dirty="0" err="1" smtClean="0">
                <a:latin typeface="+mj-lt"/>
              </a:rPr>
              <a:t>ἀπ</a:t>
            </a:r>
            <a:r>
              <a:rPr lang="fr-FR" dirty="0" smtClean="0">
                <a:latin typeface="+mj-lt"/>
              </a:rPr>
              <a:t>' </a:t>
            </a:r>
            <a:r>
              <a:rPr lang="el-GR" dirty="0" err="1" smtClean="0">
                <a:latin typeface="+mj-lt"/>
              </a:rPr>
              <a:t>εὐνοίας</a:t>
            </a:r>
            <a:r>
              <a:rPr lang="el-GR" dirty="0" smtClean="0">
                <a:latin typeface="+mj-lt"/>
              </a:rPr>
              <a:t> </a:t>
            </a:r>
            <a:r>
              <a:rPr lang="el-GR" dirty="0" err="1" smtClean="0">
                <a:latin typeface="+mj-lt"/>
              </a:rPr>
              <a:t>λελεγμένα</a:t>
            </a:r>
            <a:r>
              <a:rPr lang="el-GR" dirty="0" smtClean="0">
                <a:latin typeface="+mj-lt"/>
              </a:rPr>
              <a:t> </a:t>
            </a:r>
            <a:r>
              <a:rPr lang="el-GR" dirty="0" err="1" smtClean="0">
                <a:latin typeface="+mj-lt"/>
              </a:rPr>
              <a:t>δεξάμενος</a:t>
            </a:r>
            <a:r>
              <a:rPr lang="el-GR" dirty="0" smtClean="0">
                <a:latin typeface="+mj-lt"/>
              </a:rPr>
              <a:t> </a:t>
            </a:r>
            <a:r>
              <a:rPr lang="el-GR" dirty="0" err="1" smtClean="0">
                <a:latin typeface="+mj-lt"/>
              </a:rPr>
              <a:t>ἥσθη</a:t>
            </a:r>
            <a:r>
              <a:rPr lang="fr-FR" dirty="0" smtClean="0">
                <a:latin typeface="+mj-lt"/>
              </a:rPr>
              <a:t>, </a:t>
            </a:r>
            <a:r>
              <a:rPr lang="el-GR" dirty="0" err="1" smtClean="0">
                <a:latin typeface="+mj-lt"/>
              </a:rPr>
              <a:t>καὶ</a:t>
            </a:r>
            <a:r>
              <a:rPr lang="el-GR" dirty="0" smtClean="0">
                <a:latin typeface="+mj-lt"/>
              </a:rPr>
              <a:t> </a:t>
            </a:r>
            <a:r>
              <a:rPr lang="el-GR" dirty="0" err="1" smtClean="0">
                <a:latin typeface="+mj-lt"/>
              </a:rPr>
              <a:t>τέλος</a:t>
            </a:r>
            <a:r>
              <a:rPr lang="el-GR" dirty="0" smtClean="0">
                <a:latin typeface="+mj-lt"/>
              </a:rPr>
              <a:t> </a:t>
            </a:r>
            <a:r>
              <a:rPr lang="el-GR" dirty="0" err="1" smtClean="0">
                <a:latin typeface="+mj-lt"/>
              </a:rPr>
              <a:t>εὐθὺς</a:t>
            </a:r>
            <a:r>
              <a:rPr lang="el-GR" dirty="0" smtClean="0">
                <a:latin typeface="+mj-lt"/>
              </a:rPr>
              <a:t> </a:t>
            </a:r>
            <a:r>
              <a:rPr lang="el-GR" dirty="0" err="1" smtClean="0">
                <a:latin typeface="+mj-lt"/>
              </a:rPr>
              <a:t>ἐξέφερε</a:t>
            </a:r>
            <a:r>
              <a:rPr lang="el-GR" dirty="0" smtClean="0">
                <a:latin typeface="+mj-lt"/>
              </a:rPr>
              <a:t> </a:t>
            </a:r>
            <a:r>
              <a:rPr lang="el-GR" dirty="0" err="1" smtClean="0">
                <a:latin typeface="+mj-lt"/>
              </a:rPr>
              <a:t>πρὸς</a:t>
            </a:r>
            <a:r>
              <a:rPr lang="el-GR" dirty="0" smtClean="0">
                <a:latin typeface="+mj-lt"/>
              </a:rPr>
              <a:t> </a:t>
            </a:r>
            <a:r>
              <a:rPr lang="el-GR" dirty="0" err="1" smtClean="0">
                <a:latin typeface="+mj-lt"/>
              </a:rPr>
              <a:t>τοὺς</a:t>
            </a:r>
            <a:r>
              <a:rPr lang="el-GR" dirty="0" smtClean="0">
                <a:latin typeface="+mj-lt"/>
              </a:rPr>
              <a:t> </a:t>
            </a:r>
            <a:r>
              <a:rPr lang="el-GR" dirty="0" err="1" smtClean="0">
                <a:latin typeface="+mj-lt"/>
              </a:rPr>
              <a:t>ἡγεμόνας</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νεῶν</a:t>
            </a:r>
            <a:r>
              <a:rPr lang="fr-FR" dirty="0" smtClean="0">
                <a:latin typeface="+mj-lt"/>
              </a:rPr>
              <a:t> </a:t>
            </a:r>
            <a:r>
              <a:rPr lang="el-GR" dirty="0" err="1" smtClean="0">
                <a:latin typeface="+mj-lt"/>
              </a:rPr>
              <a:t>διακοσίαις</a:t>
            </a:r>
            <a:r>
              <a:rPr lang="el-GR" dirty="0" smtClean="0">
                <a:latin typeface="+mj-lt"/>
              </a:rPr>
              <a:t>  </a:t>
            </a:r>
            <a:r>
              <a:rPr lang="el-GR" dirty="0" err="1" smtClean="0">
                <a:latin typeface="+mj-lt"/>
              </a:rPr>
              <a:t>ναυσίν</a:t>
            </a:r>
            <a:r>
              <a:rPr lang="el-GR" dirty="0" smtClean="0">
                <a:latin typeface="+mj-lt"/>
              </a:rPr>
              <a:t> δ</a:t>
            </a:r>
            <a:r>
              <a:rPr lang="fr-FR" dirty="0" smtClean="0">
                <a:latin typeface="+mj-lt"/>
              </a:rPr>
              <a:t>' </a:t>
            </a:r>
            <a:r>
              <a:rPr lang="el-GR" dirty="0" err="1" smtClean="0">
                <a:latin typeface="+mj-lt"/>
              </a:rPr>
              <a:t>ἀναχθέντας</a:t>
            </a:r>
            <a:r>
              <a:rPr lang="el-GR" dirty="0" smtClean="0">
                <a:latin typeface="+mj-lt"/>
              </a:rPr>
              <a:t>  </a:t>
            </a:r>
            <a:r>
              <a:rPr lang="el-GR" dirty="0" err="1" smtClean="0">
                <a:latin typeface="+mj-lt"/>
              </a:rPr>
              <a:t>καὶ</a:t>
            </a:r>
            <a:r>
              <a:rPr lang="el-GR" dirty="0" smtClean="0">
                <a:latin typeface="+mj-lt"/>
              </a:rPr>
              <a:t> </a:t>
            </a:r>
            <a:r>
              <a:rPr lang="el-GR" dirty="0" err="1" smtClean="0">
                <a:latin typeface="+mj-lt"/>
              </a:rPr>
              <a:t>διαζῶσαι</a:t>
            </a:r>
            <a:r>
              <a:rPr lang="el-GR" dirty="0" smtClean="0">
                <a:latin typeface="+mj-lt"/>
              </a:rPr>
              <a:t> </a:t>
            </a:r>
            <a:r>
              <a:rPr lang="el-GR" dirty="0" err="1" smtClean="0">
                <a:latin typeface="+mj-lt"/>
              </a:rPr>
              <a:t>τὰς</a:t>
            </a:r>
            <a:r>
              <a:rPr lang="el-GR" dirty="0" smtClean="0">
                <a:latin typeface="+mj-lt"/>
              </a:rPr>
              <a:t> </a:t>
            </a:r>
            <a:r>
              <a:rPr lang="el-GR" dirty="0" err="1" smtClean="0">
                <a:latin typeface="+mj-lt"/>
              </a:rPr>
              <a:t>νήσους</a:t>
            </a:r>
            <a:r>
              <a:rPr lang="fr-FR" dirty="0" smtClean="0">
                <a:latin typeface="+mj-lt"/>
              </a:rPr>
              <a:t>, </a:t>
            </a:r>
            <a:r>
              <a:rPr lang="el-GR" dirty="0" err="1" smtClean="0">
                <a:latin typeface="+mj-lt"/>
              </a:rPr>
              <a:t>ὅπως</a:t>
            </a:r>
            <a:r>
              <a:rPr lang="el-GR" dirty="0" smtClean="0">
                <a:latin typeface="+mj-lt"/>
              </a:rPr>
              <a:t> </a:t>
            </a:r>
            <a:r>
              <a:rPr lang="el-GR" dirty="0" err="1" smtClean="0">
                <a:latin typeface="+mj-lt"/>
              </a:rPr>
              <a:t>ἐκφύγοι</a:t>
            </a:r>
            <a:r>
              <a:rPr lang="el-GR" dirty="0" smtClean="0">
                <a:latin typeface="+mj-lt"/>
              </a:rPr>
              <a:t> </a:t>
            </a:r>
            <a:r>
              <a:rPr lang="el-GR" dirty="0" err="1" smtClean="0">
                <a:latin typeface="+mj-lt"/>
              </a:rPr>
              <a:t>μηδεὶς</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πολεμίων</a:t>
            </a:r>
            <a:r>
              <a:rPr lang="fr-FR" dirty="0" smtClean="0">
                <a:latin typeface="+mj-lt"/>
              </a:rPr>
              <a:t>.</a:t>
            </a:r>
            <a:endParaRPr lang="el-GR" dirty="0">
              <a:latin typeface="+mj-lt"/>
            </a:endParaRPr>
          </a:p>
        </p:txBody>
      </p:sp>
      <p:sp>
        <p:nvSpPr>
          <p:cNvPr id="4" name="Content Placeholder 3"/>
          <p:cNvSpPr>
            <a:spLocks noGrp="1"/>
          </p:cNvSpPr>
          <p:nvPr>
            <p:ph sz="half" idx="2"/>
          </p:nvPr>
        </p:nvSpPr>
        <p:spPr/>
        <p:txBody>
          <a:bodyPr>
            <a:normAutofit fontScale="55000" lnSpcReduction="20000"/>
          </a:bodyPr>
          <a:lstStyle/>
          <a:p>
            <a:r>
              <a:rPr lang="el-GR" dirty="0" smtClean="0"/>
              <a:t>Αλλά όταν ο στόλος των εχθρών πλησιάζοντας στην Αττική από την πλευρά του Φαλήρου έκρυψε τις γύρω παραλίες, πάλι οι </a:t>
            </a:r>
            <a:r>
              <a:rPr lang="el-GR" dirty="0" err="1" smtClean="0"/>
              <a:t>Πελοποννήσιοι</a:t>
            </a:r>
            <a:r>
              <a:rPr lang="el-GR" dirty="0" smtClean="0"/>
              <a:t> φοβισμένοι σκέφτονταν να αποπλεύσουν για τον Ισθμό της Κορίνθου. Ενώ λοιπόν η κατάσταση είχε έτσι, ο Θεμιστοκλής σχεδίαζε και κατάστρωνε το τέχνασμα με το </a:t>
            </a:r>
            <a:r>
              <a:rPr lang="el-GR" dirty="0" err="1" smtClean="0"/>
              <a:t>Σίκιννο</a:t>
            </a:r>
            <a:r>
              <a:rPr lang="el-GR" dirty="0" smtClean="0"/>
              <a:t>. Και ήταν ο </a:t>
            </a:r>
            <a:r>
              <a:rPr lang="el-GR" dirty="0" err="1" smtClean="0"/>
              <a:t>Σίκιννος</a:t>
            </a:r>
            <a:r>
              <a:rPr lang="el-GR" dirty="0" smtClean="0"/>
              <a:t> ως προς την καταγωγή Πέρσης,  αιχμάλωτος, συμπαθής στο Θεμιστοκλή και παιδαγωγός των παιδιών του. Στέλνει κρυφά αυτόν στον Ξέρξη διατάζοντας τον να πει ότι ο Θεμιστοκλής ο στρατηγός των Αθηναίων παίρνοντας το μέρος του βασιλιά στέλνει σε αυτόν πρώτος την πληροφορία ότι οι Έλληνες προσπαθούν να ξεφύγουν και συμβουλεύει να τους επιτεθεί και να εξοντώσει τη ναυτική δύναμη, ενώ βρίσκονται σε σύγχυση χωρίς το πεζικό. Επειδή  ο Ξέρξης δέχτηκε αυτά πιστεύοντας ότι είχαν λεχθεί με φιλική διάθεση ευχαριστήθηκε και αμέσως έδωσε </a:t>
            </a:r>
            <a:r>
              <a:rPr lang="en-US" dirty="0" smtClean="0"/>
              <a:t> </a:t>
            </a:r>
            <a:r>
              <a:rPr lang="el-GR" dirty="0" smtClean="0"/>
              <a:t>διαταγή στους κυβερνήτες των πλοίων να περικυκλώσουν τα νησιά, αφού αποπλεύσουν με διακόσια πλοία για να μην ξεφύγει κανείς από τους εχθρούς.</a:t>
            </a:r>
          </a:p>
          <a:p>
            <a:endParaRPr lang="el-GR" dirty="0"/>
          </a:p>
        </p:txBody>
      </p:sp>
    </p:spTree>
  </p:cSld>
  <p:clrMapOvr>
    <a:masterClrMapping/>
  </p:clrMapOvr>
  <p:transition spd="slow">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1026" name="Picture 2" descr="C:\Users\Katerina\Pictures\Battle_of_salamis.png"/>
          <p:cNvPicPr>
            <a:picLocks noChangeAspect="1" noChangeArrowheads="1"/>
          </p:cNvPicPr>
          <p:nvPr/>
        </p:nvPicPr>
        <p:blipFill>
          <a:blip r:embed="rId2" cstate="print"/>
          <a:srcRect/>
          <a:stretch>
            <a:fillRect/>
          </a:stretch>
        </p:blipFill>
        <p:spPr bwMode="auto">
          <a:xfrm>
            <a:off x="179512" y="620688"/>
            <a:ext cx="8568951" cy="6237311"/>
          </a:xfrm>
          <a:prstGeom prst="rect">
            <a:avLst/>
          </a:prstGeom>
          <a:noFill/>
        </p:spPr>
      </p:pic>
    </p:spTree>
  </p:cSld>
  <p:clrMapOvr>
    <a:masterClrMapping/>
  </p:clrMapOvr>
  <p:transition spd="slow">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Αισχύλου,</a:t>
            </a:r>
            <a:r>
              <a:rPr lang="el-GR" i="1" dirty="0" smtClean="0"/>
              <a:t> Πέρσες</a:t>
            </a:r>
            <a:r>
              <a:rPr lang="el-GR" dirty="0" smtClean="0"/>
              <a:t> στ. 355-385. Μετάφραση: I. Γρυπάρης</a:t>
            </a:r>
            <a:endParaRPr lang="el-GR" dirty="0"/>
          </a:p>
        </p:txBody>
      </p:sp>
      <p:sp>
        <p:nvSpPr>
          <p:cNvPr id="4" name="Content Placeholder 3"/>
          <p:cNvSpPr>
            <a:spLocks noGrp="1"/>
          </p:cNvSpPr>
          <p:nvPr>
            <p:ph sz="quarter" idx="2"/>
          </p:nvPr>
        </p:nvSpPr>
        <p:spPr/>
        <p:txBody>
          <a:bodyPr>
            <a:normAutofit fontScale="62500" lnSpcReduction="20000"/>
          </a:bodyPr>
          <a:lstStyle/>
          <a:p>
            <a:r>
              <a:rPr lang="el-GR" dirty="0" smtClean="0"/>
              <a:t>Κάποιος Έλληνας </a:t>
            </a:r>
            <a:r>
              <a:rPr lang="el-GR" dirty="0" err="1" smtClean="0"/>
              <a:t>ηρθ</a:t>
            </a:r>
            <a:r>
              <a:rPr lang="el-GR" dirty="0" smtClean="0"/>
              <a:t>' από το στρατό των Αθηναίων κι είπε στο γιο σου Ξέρξη αυτά: πως άμα πέσει της μαύρης νύχτας το σκοτάδι, δε θα έμεναν οι Έλληνες άλλο, μα στων καραβιών θα ορμούσαν τα σκαμνιά πάνω, για να σώσει όπου προφτάσει καθένας με κρυφή φευγάλα τη ζωή του· Και κείνος άμα τ' άκουσε, χωρίς να νιώσει το δόλο του Έλληνα, ούτε των θεών το φθόνο, σ' όλους τους ναυάρχους του </a:t>
            </a:r>
            <a:r>
              <a:rPr lang="el-GR" dirty="0" err="1" smtClean="0"/>
              <a:t>αυτη</a:t>
            </a:r>
            <a:r>
              <a:rPr lang="el-GR" dirty="0" smtClean="0"/>
              <a:t> τη διάτα βγάζει: Σαν παύσουν να φλογίζουνε του ήλιου οι αχτίνες τη γη, κι απλώσει το σκοτάδι στον αιθέρα, σε τρεις σειρές να τάξουν τα πολλά καράβια για να φυλάξουν τα στενά και τα πολύβουα περάσματα της θάλασσας, κι </a:t>
            </a:r>
            <a:r>
              <a:rPr lang="el-GR" dirty="0" err="1" smtClean="0"/>
              <a:t>ολόγυρ</a:t>
            </a:r>
            <a:r>
              <a:rPr lang="el-GR" dirty="0" smtClean="0"/>
              <a:t>' άλλα το θείο του Αίαντα το νησί να περιζώσουν γιατί αν </a:t>
            </a:r>
            <a:r>
              <a:rPr lang="el-GR" dirty="0" err="1" smtClean="0"/>
              <a:t>γλιτώναν</a:t>
            </a:r>
            <a:r>
              <a:rPr lang="el-GR" dirty="0" smtClean="0"/>
              <a:t> οι Έλληνες τον κακό χάρο, βρίσκοντας με τα πλοία κρυφό φευγιό </a:t>
            </a:r>
            <a:endParaRPr lang="el-GR" dirty="0"/>
          </a:p>
        </p:txBody>
      </p:sp>
      <p:sp>
        <p:nvSpPr>
          <p:cNvPr id="6" name="Content Placeholder 5"/>
          <p:cNvSpPr>
            <a:spLocks noGrp="1"/>
          </p:cNvSpPr>
          <p:nvPr>
            <p:ph sz="quarter" idx="4"/>
          </p:nvPr>
        </p:nvSpPr>
        <p:spPr/>
        <p:txBody>
          <a:bodyPr>
            <a:normAutofit fontScale="55000" lnSpcReduction="20000"/>
          </a:bodyPr>
          <a:lstStyle/>
          <a:p>
            <a:r>
              <a:rPr lang="el-GR" dirty="0" smtClean="0"/>
              <a:t>από κάπου, όλοι, να ξέρουν, θα 'χαναν την κεφαλή τους. Τέτοια με πάρα θαρρετή καρδιά προστάζει, γιατί δεν ήξερε, οι θεοί το τι του </a:t>
            </a:r>
            <a:r>
              <a:rPr lang="el-GR" dirty="0" err="1" smtClean="0"/>
              <a:t>γράφαν</a:t>
            </a:r>
            <a:r>
              <a:rPr lang="el-GR" dirty="0" smtClean="0"/>
              <a:t>. Κι αυτοί μ' όλη την τάξη και με υπάκουη γνώμη το δείπνο τους ετοίμασαν κι ο κάθε ναύτης καλοβαλμένα στους σκαρμούς κουπιά </a:t>
            </a:r>
            <a:r>
              <a:rPr lang="el-GR" dirty="0" err="1" smtClean="0"/>
              <a:t>επερνούσε</a:t>
            </a:r>
            <a:r>
              <a:rPr lang="el-GR" dirty="0" smtClean="0"/>
              <a:t>. Κι όταν του ήλιου </a:t>
            </a:r>
            <a:r>
              <a:rPr lang="el-GR" dirty="0" err="1" smtClean="0"/>
              <a:t>εχώνεψε</a:t>
            </a:r>
            <a:r>
              <a:rPr lang="el-GR" dirty="0" smtClean="0"/>
              <a:t> το φως κι η νύχτα κατέβαινε, τη θέση τους πήραν καθένας κι οι </a:t>
            </a:r>
            <a:r>
              <a:rPr lang="el-GR" dirty="0" err="1" smtClean="0"/>
              <a:t>δουλευτάδες</a:t>
            </a:r>
            <a:r>
              <a:rPr lang="el-GR" dirty="0" smtClean="0"/>
              <a:t> του κουπιού κι οι </a:t>
            </a:r>
            <a:r>
              <a:rPr lang="el-GR" dirty="0" err="1" smtClean="0"/>
              <a:t>αρματομάχοι</a:t>
            </a:r>
            <a:r>
              <a:rPr lang="el-GR" dirty="0" smtClean="0"/>
              <a:t>. Κι η μια την άλλη απ' τα μακριά καράβια τάξη παρακινώντας ξεκινούν μ' όποια καθένας του είχε οριστεί σειρά, και στα πανιά όλη νύχτα κρατούσαν τα καράβια τους οι καπετάνιοι. Μα η νύχτα προχωρεί, κι οι Έλληνες κρυφό δρόμο ν' ανοίξουν από πουθενά δε δοκιμάζουν.</a:t>
            </a:r>
          </a:p>
          <a:p>
            <a:r>
              <a:rPr lang="el-GR" dirty="0" smtClean="0"/>
              <a:t/>
            </a:r>
            <a:br>
              <a:rPr lang="el-GR" dirty="0" smtClean="0"/>
            </a:br>
            <a:r>
              <a:rPr lang="el-GR" dirty="0" smtClean="0"/>
              <a:t> </a:t>
            </a:r>
          </a:p>
          <a:p>
            <a:endParaRPr lang="el-GR" dirty="0"/>
          </a:p>
        </p:txBody>
      </p:sp>
    </p:spTree>
  </p:cSld>
  <p:clrMapOvr>
    <a:masterClrMapping/>
  </p:clrMapOvr>
  <p:transition spd="slow">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3" name="Picture 2" descr="E:\450bc\HTML\PERSONS\stratigoi_files\ph31b.jpg"/>
          <p:cNvPicPr/>
          <p:nvPr/>
        </p:nvPicPr>
        <p:blipFill>
          <a:blip r:embed="rId2" cstate="print"/>
          <a:srcRect/>
          <a:stretch>
            <a:fillRect/>
          </a:stretch>
        </p:blipFill>
        <p:spPr bwMode="auto">
          <a:xfrm>
            <a:off x="323528" y="332656"/>
            <a:ext cx="8568952" cy="6336704"/>
          </a:xfrm>
          <a:prstGeom prst="rect">
            <a:avLst/>
          </a:prstGeom>
          <a:noFill/>
          <a:ln w="9525">
            <a:noFill/>
            <a:miter lim="800000"/>
            <a:headEnd/>
            <a:tailEnd/>
          </a:ln>
        </p:spPr>
      </p:pic>
    </p:spTree>
  </p:cSld>
  <p:clrMapOvr>
    <a:masterClrMapping/>
  </p:clrMapOvr>
  <p:transition spd="slow">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r>
              <a:rPr lang="el-GR" dirty="0" smtClean="0">
                <a:hlinkClick r:id="rId2"/>
              </a:rPr>
              <a:t>ΘΕΜΙΣΤΟΚΛΗΣ</a:t>
            </a:r>
            <a:endParaRPr lang="el-GR" dirty="0" smtClean="0"/>
          </a:p>
          <a:p>
            <a:r>
              <a:rPr lang="el-GR" dirty="0" smtClean="0">
                <a:hlinkClick r:id="rId3"/>
              </a:rPr>
              <a:t>ΝΑΥΜΑΧΙΑ</a:t>
            </a:r>
            <a:r>
              <a:rPr lang="el-GR" dirty="0" smtClean="0"/>
              <a:t> ΤΗΣ </a:t>
            </a:r>
            <a:r>
              <a:rPr lang="el-GR" dirty="0" smtClean="0">
                <a:hlinkClick r:id="rId4"/>
              </a:rPr>
              <a:t>ΣΑΛΑΜΙΝΑΣ</a:t>
            </a:r>
            <a:endParaRPr lang="en-US" dirty="0" smtClean="0"/>
          </a:p>
          <a:p>
            <a:r>
              <a:rPr lang="el-GR" dirty="0" smtClean="0">
                <a:hlinkClick r:id="rId5"/>
              </a:rPr>
              <a:t>ΠΛΟΥΤΑΡΧΟΣ</a:t>
            </a:r>
            <a:r>
              <a:rPr lang="el-GR" dirty="0" smtClean="0"/>
              <a:t> -   ΒΙΟΙ ΠΑΡΑΛΛΗΛΟΙ</a:t>
            </a:r>
          </a:p>
          <a:p>
            <a:pPr>
              <a:buNone/>
            </a:pPr>
            <a:endParaRPr lang="el-GR" dirty="0"/>
          </a:p>
        </p:txBody>
      </p:sp>
    </p:spTree>
  </p:cSld>
  <p:clrMapOvr>
    <a:masterClrMapping/>
  </p:clrMapOvr>
  <p:transition spd="slow">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53136"/>
          </a:xfrm>
        </p:spPr>
        <p:txBody>
          <a:bodyPr>
            <a:normAutofit fontScale="70000" lnSpcReduction="20000"/>
          </a:bodyPr>
          <a:lstStyle/>
          <a:p>
            <a:r>
              <a:rPr lang="el-GR" dirty="0" smtClean="0">
                <a:solidFill>
                  <a:srgbClr val="FFFF00"/>
                </a:solidFill>
              </a:rPr>
              <a:t> </a:t>
            </a:r>
            <a:r>
              <a:rPr lang="el-GR" dirty="0" err="1" smtClean="0">
                <a:latin typeface="+mj-lt"/>
              </a:rPr>
              <a:t>Άλλ</a:t>
            </a:r>
            <a:r>
              <a:rPr lang="el-GR" dirty="0" smtClean="0">
                <a:latin typeface="+mj-lt"/>
              </a:rPr>
              <a:t>'</a:t>
            </a:r>
            <a:r>
              <a:rPr lang="fr-FR" dirty="0" smtClean="0">
                <a:latin typeface="+mj-lt"/>
              </a:rPr>
              <a:t> </a:t>
            </a:r>
            <a:r>
              <a:rPr lang="el-GR" dirty="0" err="1" smtClean="0">
                <a:latin typeface="+mj-lt"/>
              </a:rPr>
              <a:t>ἐπεὶ</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πολεμίων</a:t>
            </a:r>
            <a:r>
              <a:rPr lang="el-GR" dirty="0" smtClean="0">
                <a:latin typeface="+mj-lt"/>
              </a:rPr>
              <a:t> ὅ </a:t>
            </a:r>
            <a:r>
              <a:rPr lang="el-GR" dirty="0" err="1" smtClean="0">
                <a:latin typeface="+mj-lt"/>
              </a:rPr>
              <a:t>στόλος</a:t>
            </a:r>
            <a:r>
              <a:rPr lang="el-GR" dirty="0" smtClean="0">
                <a:latin typeface="+mj-lt"/>
              </a:rPr>
              <a:t> </a:t>
            </a:r>
            <a:r>
              <a:rPr lang="el-GR" dirty="0" err="1" smtClean="0">
                <a:latin typeface="+mj-lt"/>
              </a:rPr>
              <a:t>τῇ</a:t>
            </a:r>
            <a:r>
              <a:rPr lang="el-GR" dirty="0" smtClean="0">
                <a:latin typeface="+mj-lt"/>
              </a:rPr>
              <a:t> </a:t>
            </a:r>
            <a:r>
              <a:rPr lang="el-GR" dirty="0" err="1" smtClean="0">
                <a:latin typeface="+mj-lt"/>
              </a:rPr>
              <a:t>Ἀττικῇ</a:t>
            </a:r>
            <a:r>
              <a:rPr lang="el-GR" dirty="0" smtClean="0">
                <a:latin typeface="+mj-lt"/>
              </a:rPr>
              <a:t> </a:t>
            </a:r>
            <a:r>
              <a:rPr lang="el-GR" dirty="0" err="1" smtClean="0">
                <a:latin typeface="+mj-lt"/>
              </a:rPr>
              <a:t>κατὰ</a:t>
            </a:r>
            <a:r>
              <a:rPr lang="el-GR" dirty="0" smtClean="0">
                <a:latin typeface="+mj-lt"/>
              </a:rPr>
              <a:t> </a:t>
            </a:r>
            <a:r>
              <a:rPr lang="el-GR" dirty="0" err="1" smtClean="0">
                <a:latin typeface="+mj-lt"/>
              </a:rPr>
              <a:t>τὸ</a:t>
            </a:r>
            <a:r>
              <a:rPr lang="el-GR" dirty="0" smtClean="0">
                <a:latin typeface="+mj-lt"/>
              </a:rPr>
              <a:t> </a:t>
            </a:r>
            <a:r>
              <a:rPr lang="el-GR" dirty="0" err="1" smtClean="0">
                <a:latin typeface="+mj-lt"/>
              </a:rPr>
              <a:t>Φαληρικὸν</a:t>
            </a:r>
            <a:r>
              <a:rPr lang="el-GR" dirty="0" smtClean="0">
                <a:latin typeface="+mj-lt"/>
              </a:rPr>
              <a:t> </a:t>
            </a:r>
            <a:r>
              <a:rPr lang="el-GR" dirty="0" err="1" smtClean="0">
                <a:latin typeface="+mj-lt"/>
              </a:rPr>
              <a:t>προσφερόμενος</a:t>
            </a:r>
            <a:r>
              <a:rPr lang="el-GR" dirty="0" smtClean="0">
                <a:latin typeface="+mj-lt"/>
              </a:rPr>
              <a:t> </a:t>
            </a:r>
            <a:r>
              <a:rPr lang="el-GR" dirty="0" err="1" smtClean="0">
                <a:latin typeface="+mj-lt"/>
              </a:rPr>
              <a:t>τοὺς</a:t>
            </a:r>
            <a:r>
              <a:rPr lang="el-GR" dirty="0" smtClean="0">
                <a:latin typeface="+mj-lt"/>
              </a:rPr>
              <a:t> </a:t>
            </a:r>
            <a:r>
              <a:rPr lang="el-GR" dirty="0" err="1" smtClean="0">
                <a:latin typeface="+mj-lt"/>
              </a:rPr>
              <a:t>πέριξ</a:t>
            </a:r>
            <a:r>
              <a:rPr lang="el-GR" dirty="0" smtClean="0">
                <a:latin typeface="+mj-lt"/>
              </a:rPr>
              <a:t> </a:t>
            </a:r>
            <a:r>
              <a:rPr lang="el-GR" dirty="0" err="1" smtClean="0">
                <a:latin typeface="+mj-lt"/>
              </a:rPr>
              <a:t>ἀπέκρυψεν</a:t>
            </a:r>
            <a:r>
              <a:rPr lang="el-GR" dirty="0" smtClean="0">
                <a:latin typeface="+mj-lt"/>
              </a:rPr>
              <a:t> </a:t>
            </a:r>
            <a:r>
              <a:rPr lang="el-GR" dirty="0" err="1" smtClean="0">
                <a:latin typeface="+mj-lt"/>
              </a:rPr>
              <a:t>αἰγιαλούς</a:t>
            </a:r>
            <a:r>
              <a:rPr lang="fr-FR" dirty="0" smtClean="0">
                <a:latin typeface="+mj-lt"/>
              </a:rPr>
              <a:t>,</a:t>
            </a:r>
            <a:r>
              <a:rPr lang="el-GR" dirty="0" smtClean="0">
                <a:latin typeface="+mj-lt"/>
              </a:rPr>
              <a:t> </a:t>
            </a:r>
            <a:r>
              <a:rPr lang="el-GR" dirty="0" err="1" smtClean="0">
                <a:latin typeface="+mj-lt"/>
              </a:rPr>
              <a:t>πάλιν</a:t>
            </a:r>
            <a:r>
              <a:rPr lang="el-GR" dirty="0" smtClean="0">
                <a:latin typeface="+mj-lt"/>
              </a:rPr>
              <a:t> </a:t>
            </a:r>
            <a:r>
              <a:rPr lang="el-GR" dirty="0" err="1" smtClean="0">
                <a:latin typeface="+mj-lt"/>
              </a:rPr>
              <a:t>ἐπάπταινον</a:t>
            </a:r>
            <a:r>
              <a:rPr lang="el-GR" dirty="0" smtClean="0">
                <a:latin typeface="+mj-lt"/>
              </a:rPr>
              <a:t> </a:t>
            </a:r>
            <a:r>
              <a:rPr lang="el-GR" dirty="0" err="1" smtClean="0">
                <a:latin typeface="+mj-lt"/>
              </a:rPr>
              <a:t>οἱ</a:t>
            </a:r>
            <a:r>
              <a:rPr lang="el-GR" dirty="0" smtClean="0">
                <a:latin typeface="+mj-lt"/>
              </a:rPr>
              <a:t> </a:t>
            </a:r>
            <a:r>
              <a:rPr lang="el-GR" dirty="0" err="1" smtClean="0">
                <a:latin typeface="+mj-lt"/>
              </a:rPr>
              <a:t>Πελοποννήσιοι</a:t>
            </a:r>
            <a:r>
              <a:rPr lang="el-GR" dirty="0" smtClean="0">
                <a:latin typeface="+mj-lt"/>
              </a:rPr>
              <a:t> </a:t>
            </a:r>
            <a:r>
              <a:rPr lang="el-GR" dirty="0" err="1" smtClean="0">
                <a:latin typeface="+mj-lt"/>
              </a:rPr>
              <a:t>πρὸς</a:t>
            </a:r>
            <a:r>
              <a:rPr lang="el-GR" dirty="0" smtClean="0">
                <a:latin typeface="+mj-lt"/>
              </a:rPr>
              <a:t> </a:t>
            </a:r>
            <a:r>
              <a:rPr lang="el-GR" dirty="0" err="1" smtClean="0">
                <a:latin typeface="+mj-lt"/>
              </a:rPr>
              <a:t>τὸν</a:t>
            </a:r>
            <a:r>
              <a:rPr lang="el-GR" dirty="0" smtClean="0">
                <a:latin typeface="+mj-lt"/>
              </a:rPr>
              <a:t> </a:t>
            </a:r>
            <a:r>
              <a:rPr lang="el-GR" dirty="0" err="1" smtClean="0">
                <a:latin typeface="+mj-lt"/>
              </a:rPr>
              <a:t>Ἰσθμόν</a:t>
            </a:r>
            <a:r>
              <a:rPr lang="fr-FR" dirty="0" smtClean="0">
                <a:latin typeface="+mj-lt"/>
              </a:rPr>
              <a:t>.  </a:t>
            </a:r>
            <a:r>
              <a:rPr lang="el-GR" dirty="0" err="1" smtClean="0">
                <a:latin typeface="+mj-lt"/>
              </a:rPr>
              <a:t>ἔνθα</a:t>
            </a:r>
            <a:r>
              <a:rPr lang="el-GR" dirty="0" smtClean="0">
                <a:latin typeface="+mj-lt"/>
              </a:rPr>
              <a:t> </a:t>
            </a:r>
            <a:r>
              <a:rPr lang="el-GR" dirty="0" err="1" smtClean="0">
                <a:latin typeface="+mj-lt"/>
              </a:rPr>
              <a:t>δὴ</a:t>
            </a:r>
            <a:r>
              <a:rPr lang="el-GR" dirty="0" smtClean="0">
                <a:latin typeface="+mj-lt"/>
              </a:rPr>
              <a:t> ὁ </a:t>
            </a:r>
            <a:r>
              <a:rPr lang="el-GR" dirty="0" err="1" smtClean="0">
                <a:latin typeface="+mj-lt"/>
              </a:rPr>
              <a:t>Θεμιστοκλῆς</a:t>
            </a:r>
            <a:r>
              <a:rPr lang="fr-FR" dirty="0" smtClean="0">
                <a:latin typeface="+mj-lt"/>
              </a:rPr>
              <a:t>,  </a:t>
            </a:r>
            <a:r>
              <a:rPr lang="el-GR" dirty="0" err="1" smtClean="0">
                <a:latin typeface="+mj-lt"/>
              </a:rPr>
              <a:t>ἐβουλεύετο</a:t>
            </a:r>
            <a:r>
              <a:rPr lang="el-GR" dirty="0" smtClean="0">
                <a:latin typeface="+mj-lt"/>
              </a:rPr>
              <a:t> </a:t>
            </a:r>
            <a:r>
              <a:rPr lang="el-GR" dirty="0" err="1" smtClean="0">
                <a:latin typeface="+mj-lt"/>
              </a:rPr>
              <a:t>καὶ</a:t>
            </a:r>
            <a:r>
              <a:rPr lang="el-GR" dirty="0" smtClean="0">
                <a:latin typeface="+mj-lt"/>
              </a:rPr>
              <a:t> </a:t>
            </a:r>
            <a:r>
              <a:rPr lang="el-GR" dirty="0" err="1" smtClean="0">
                <a:latin typeface="+mj-lt"/>
              </a:rPr>
              <a:t>συνετίθει</a:t>
            </a:r>
            <a:r>
              <a:rPr lang="el-GR" dirty="0" smtClean="0">
                <a:latin typeface="+mj-lt"/>
              </a:rPr>
              <a:t> </a:t>
            </a:r>
            <a:r>
              <a:rPr lang="el-GR" dirty="0" err="1" smtClean="0">
                <a:latin typeface="+mj-lt"/>
              </a:rPr>
              <a:t>τὴν</a:t>
            </a:r>
            <a:r>
              <a:rPr lang="el-GR" dirty="0" smtClean="0">
                <a:latin typeface="+mj-lt"/>
              </a:rPr>
              <a:t> </a:t>
            </a:r>
            <a:r>
              <a:rPr lang="el-GR" dirty="0" err="1" smtClean="0">
                <a:latin typeface="+mj-lt"/>
              </a:rPr>
              <a:t>περὶ</a:t>
            </a:r>
            <a:r>
              <a:rPr lang="el-GR" dirty="0" smtClean="0">
                <a:latin typeface="+mj-lt"/>
              </a:rPr>
              <a:t> </a:t>
            </a:r>
            <a:r>
              <a:rPr lang="el-GR" dirty="0" err="1" smtClean="0">
                <a:latin typeface="+mj-lt"/>
              </a:rPr>
              <a:t>τὸν</a:t>
            </a:r>
            <a:r>
              <a:rPr lang="el-GR" dirty="0" smtClean="0">
                <a:latin typeface="+mj-lt"/>
              </a:rPr>
              <a:t> </a:t>
            </a:r>
            <a:r>
              <a:rPr lang="el-GR" dirty="0" err="1" smtClean="0">
                <a:latin typeface="+mj-lt"/>
              </a:rPr>
              <a:t>Σίκιννον</a:t>
            </a:r>
            <a:r>
              <a:rPr lang="el-GR" dirty="0" smtClean="0">
                <a:latin typeface="+mj-lt"/>
              </a:rPr>
              <a:t> </a:t>
            </a:r>
            <a:r>
              <a:rPr lang="el-GR" dirty="0" err="1" smtClean="0">
                <a:latin typeface="+mj-lt"/>
              </a:rPr>
              <a:t>πραγματείαν</a:t>
            </a:r>
            <a:r>
              <a:rPr lang="fr-FR" dirty="0" smtClean="0">
                <a:latin typeface="+mj-lt"/>
              </a:rPr>
              <a:t>. </a:t>
            </a:r>
            <a:r>
              <a:rPr lang="el-GR" dirty="0" err="1" smtClean="0">
                <a:latin typeface="+mj-lt"/>
              </a:rPr>
              <a:t>ἦν</a:t>
            </a:r>
            <a:r>
              <a:rPr lang="el-GR" dirty="0" smtClean="0">
                <a:latin typeface="+mj-lt"/>
              </a:rPr>
              <a:t> </a:t>
            </a:r>
            <a:r>
              <a:rPr lang="el-GR" dirty="0" err="1" smtClean="0">
                <a:latin typeface="+mj-lt"/>
              </a:rPr>
              <a:t>δὲ</a:t>
            </a:r>
            <a:r>
              <a:rPr lang="el-GR" dirty="0" smtClean="0">
                <a:latin typeface="+mj-lt"/>
              </a:rPr>
              <a:t> </a:t>
            </a:r>
            <a:r>
              <a:rPr lang="el-GR" dirty="0" err="1" smtClean="0">
                <a:latin typeface="+mj-lt"/>
              </a:rPr>
              <a:t>τῷ</a:t>
            </a:r>
            <a:r>
              <a:rPr lang="el-GR" dirty="0" smtClean="0">
                <a:latin typeface="+mj-lt"/>
              </a:rPr>
              <a:t> </a:t>
            </a:r>
            <a:r>
              <a:rPr lang="el-GR" dirty="0" err="1" smtClean="0">
                <a:latin typeface="+mj-lt"/>
              </a:rPr>
              <a:t>μὲν</a:t>
            </a:r>
            <a:r>
              <a:rPr lang="el-GR" dirty="0" smtClean="0">
                <a:latin typeface="+mj-lt"/>
              </a:rPr>
              <a:t> </a:t>
            </a:r>
            <a:r>
              <a:rPr lang="el-GR" dirty="0" err="1" smtClean="0">
                <a:latin typeface="+mj-lt"/>
              </a:rPr>
              <a:t>γένει</a:t>
            </a:r>
            <a:r>
              <a:rPr lang="el-GR" dirty="0" smtClean="0">
                <a:latin typeface="+mj-lt"/>
              </a:rPr>
              <a:t> </a:t>
            </a:r>
            <a:r>
              <a:rPr lang="el-GR" dirty="0" err="1" smtClean="0">
                <a:latin typeface="+mj-lt"/>
              </a:rPr>
              <a:t>Πέρσης</a:t>
            </a:r>
            <a:r>
              <a:rPr lang="el-GR" dirty="0" smtClean="0">
                <a:latin typeface="+mj-lt"/>
              </a:rPr>
              <a:t> ὁ </a:t>
            </a:r>
            <a:r>
              <a:rPr lang="el-GR" dirty="0" err="1" smtClean="0">
                <a:latin typeface="+mj-lt"/>
              </a:rPr>
              <a:t>Σίκιννος</a:t>
            </a:r>
            <a:r>
              <a:rPr lang="fr-FR" dirty="0" smtClean="0">
                <a:latin typeface="+mj-lt"/>
              </a:rPr>
              <a:t>, </a:t>
            </a:r>
            <a:r>
              <a:rPr lang="el-GR" dirty="0" err="1" smtClean="0">
                <a:latin typeface="+mj-lt"/>
              </a:rPr>
              <a:t>αἰχμάλωτος</a:t>
            </a:r>
            <a:r>
              <a:rPr lang="fr-FR" dirty="0" smtClean="0">
                <a:latin typeface="+mj-lt"/>
              </a:rPr>
              <a:t>, </a:t>
            </a:r>
            <a:r>
              <a:rPr lang="el-GR" dirty="0" err="1" smtClean="0">
                <a:latin typeface="+mj-lt"/>
              </a:rPr>
              <a:t>εὔνους</a:t>
            </a:r>
            <a:r>
              <a:rPr lang="el-GR" dirty="0" smtClean="0">
                <a:latin typeface="+mj-lt"/>
              </a:rPr>
              <a:t> </a:t>
            </a:r>
            <a:r>
              <a:rPr lang="el-GR" dirty="0" err="1" smtClean="0">
                <a:latin typeface="+mj-lt"/>
              </a:rPr>
              <a:t>δὲ</a:t>
            </a:r>
            <a:r>
              <a:rPr lang="el-GR" dirty="0" smtClean="0">
                <a:latin typeface="+mj-lt"/>
              </a:rPr>
              <a:t> </a:t>
            </a:r>
            <a:r>
              <a:rPr lang="el-GR" dirty="0" err="1" smtClean="0">
                <a:latin typeface="+mj-lt"/>
              </a:rPr>
              <a:t>τῷ</a:t>
            </a:r>
            <a:r>
              <a:rPr lang="el-GR" dirty="0" smtClean="0">
                <a:latin typeface="+mj-lt"/>
              </a:rPr>
              <a:t> </a:t>
            </a:r>
            <a:r>
              <a:rPr lang="el-GR" dirty="0" err="1" smtClean="0">
                <a:latin typeface="+mj-lt"/>
              </a:rPr>
              <a:t>Θεμιστοκλεῖ</a:t>
            </a:r>
            <a:r>
              <a:rPr lang="el-GR" dirty="0" smtClean="0">
                <a:latin typeface="+mj-lt"/>
              </a:rPr>
              <a:t> </a:t>
            </a:r>
            <a:r>
              <a:rPr lang="el-GR" dirty="0" err="1" smtClean="0">
                <a:latin typeface="+mj-lt"/>
              </a:rPr>
              <a:t>καὶ</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τέκνων</a:t>
            </a:r>
            <a:r>
              <a:rPr lang="el-GR" dirty="0" smtClean="0">
                <a:latin typeface="+mj-lt"/>
              </a:rPr>
              <a:t> </a:t>
            </a:r>
            <a:r>
              <a:rPr lang="el-GR" dirty="0" err="1" smtClean="0">
                <a:latin typeface="+mj-lt"/>
              </a:rPr>
              <a:t>αὐτοῦ</a:t>
            </a:r>
            <a:r>
              <a:rPr lang="el-GR" dirty="0" smtClean="0">
                <a:latin typeface="+mj-lt"/>
              </a:rPr>
              <a:t> </a:t>
            </a:r>
            <a:r>
              <a:rPr lang="el-GR" dirty="0" err="1" smtClean="0">
                <a:latin typeface="+mj-lt"/>
              </a:rPr>
              <a:t>παιδαγωγός</a:t>
            </a:r>
            <a:r>
              <a:rPr lang="fr-FR" dirty="0" smtClean="0">
                <a:latin typeface="+mj-lt"/>
              </a:rPr>
              <a:t>. </a:t>
            </a:r>
            <a:r>
              <a:rPr lang="el-GR" dirty="0" err="1" smtClean="0">
                <a:latin typeface="+mj-lt"/>
              </a:rPr>
              <a:t>Τουτον</a:t>
            </a:r>
            <a:r>
              <a:rPr lang="el-GR" dirty="0" smtClean="0">
                <a:latin typeface="+mj-lt"/>
              </a:rPr>
              <a:t> </a:t>
            </a:r>
            <a:r>
              <a:rPr lang="el-GR" dirty="0" err="1" smtClean="0">
                <a:latin typeface="+mj-lt"/>
              </a:rPr>
              <a:t>ἐκπέμπει</a:t>
            </a:r>
            <a:r>
              <a:rPr lang="el-GR" dirty="0" smtClean="0">
                <a:latin typeface="+mj-lt"/>
              </a:rPr>
              <a:t> </a:t>
            </a:r>
            <a:r>
              <a:rPr lang="el-GR" dirty="0" err="1" smtClean="0">
                <a:latin typeface="+mj-lt"/>
              </a:rPr>
              <a:t>πρὸς</a:t>
            </a:r>
            <a:r>
              <a:rPr lang="el-GR" dirty="0" smtClean="0">
                <a:latin typeface="+mj-lt"/>
              </a:rPr>
              <a:t> </a:t>
            </a:r>
            <a:r>
              <a:rPr lang="el-GR" dirty="0" err="1" smtClean="0">
                <a:latin typeface="+mj-lt"/>
              </a:rPr>
              <a:t>τὸν</a:t>
            </a:r>
            <a:r>
              <a:rPr lang="el-GR" dirty="0" smtClean="0">
                <a:latin typeface="+mj-lt"/>
              </a:rPr>
              <a:t> </a:t>
            </a:r>
            <a:r>
              <a:rPr lang="el-GR" dirty="0" err="1" smtClean="0">
                <a:latin typeface="+mj-lt"/>
              </a:rPr>
              <a:t>Ξέρξην</a:t>
            </a:r>
            <a:r>
              <a:rPr lang="el-GR" dirty="0" smtClean="0">
                <a:latin typeface="+mj-lt"/>
              </a:rPr>
              <a:t> </a:t>
            </a:r>
            <a:r>
              <a:rPr lang="el-GR" dirty="0" err="1" smtClean="0">
                <a:latin typeface="+mj-lt"/>
              </a:rPr>
              <a:t>κρύφα</a:t>
            </a:r>
            <a:r>
              <a:rPr lang="fr-FR" dirty="0" smtClean="0">
                <a:latin typeface="+mj-lt"/>
              </a:rPr>
              <a:t>, </a:t>
            </a:r>
            <a:r>
              <a:rPr lang="el-GR" dirty="0" err="1" smtClean="0">
                <a:latin typeface="+mj-lt"/>
              </a:rPr>
              <a:t>κελεύσας</a:t>
            </a:r>
            <a:r>
              <a:rPr lang="el-GR" dirty="0" smtClean="0">
                <a:latin typeface="+mj-lt"/>
              </a:rPr>
              <a:t> </a:t>
            </a:r>
            <a:r>
              <a:rPr lang="el-GR" dirty="0" err="1" smtClean="0">
                <a:latin typeface="+mj-lt"/>
              </a:rPr>
              <a:t>λέγειν</a:t>
            </a:r>
            <a:r>
              <a:rPr lang="fr-FR" dirty="0" smtClean="0">
                <a:latin typeface="+mj-lt"/>
              </a:rPr>
              <a:t>, </a:t>
            </a:r>
            <a:r>
              <a:rPr lang="el-GR" dirty="0" err="1" smtClean="0">
                <a:latin typeface="+mj-lt"/>
              </a:rPr>
              <a:t>ὅτι</a:t>
            </a:r>
            <a:r>
              <a:rPr lang="el-GR" dirty="0" smtClean="0">
                <a:latin typeface="+mj-lt"/>
              </a:rPr>
              <a:t> </a:t>
            </a:r>
            <a:r>
              <a:rPr lang="el-GR" dirty="0" err="1" smtClean="0">
                <a:latin typeface="+mj-lt"/>
              </a:rPr>
              <a:t>Θεμιστοκλῆς</a:t>
            </a:r>
            <a:r>
              <a:rPr lang="el-GR" dirty="0" smtClean="0">
                <a:latin typeface="+mj-lt"/>
              </a:rPr>
              <a:t> ὁ </a:t>
            </a:r>
            <a:r>
              <a:rPr lang="el-GR" dirty="0" err="1" smtClean="0">
                <a:latin typeface="+mj-lt"/>
              </a:rPr>
              <a:t>τῶν</a:t>
            </a:r>
            <a:r>
              <a:rPr lang="el-GR" dirty="0" smtClean="0">
                <a:latin typeface="+mj-lt"/>
              </a:rPr>
              <a:t> </a:t>
            </a:r>
            <a:r>
              <a:rPr lang="el-GR" dirty="0" err="1" smtClean="0">
                <a:latin typeface="+mj-lt"/>
              </a:rPr>
              <a:t>Ἀθηναίων</a:t>
            </a:r>
            <a:r>
              <a:rPr lang="el-GR" dirty="0" smtClean="0">
                <a:latin typeface="+mj-lt"/>
              </a:rPr>
              <a:t> </a:t>
            </a:r>
            <a:r>
              <a:rPr lang="el-GR" dirty="0" err="1" smtClean="0">
                <a:latin typeface="+mj-lt"/>
              </a:rPr>
              <a:t>στρατηγὸς</a:t>
            </a:r>
            <a:r>
              <a:rPr lang="el-GR" dirty="0" smtClean="0">
                <a:latin typeface="+mj-lt"/>
              </a:rPr>
              <a:t> </a:t>
            </a:r>
            <a:r>
              <a:rPr lang="el-GR" dirty="0" err="1" smtClean="0">
                <a:latin typeface="+mj-lt"/>
              </a:rPr>
              <a:t>αἱρούμενος</a:t>
            </a:r>
            <a:r>
              <a:rPr lang="el-GR" dirty="0" smtClean="0">
                <a:latin typeface="+mj-lt"/>
              </a:rPr>
              <a:t> </a:t>
            </a:r>
            <a:r>
              <a:rPr lang="el-GR" dirty="0" err="1" smtClean="0">
                <a:latin typeface="+mj-lt"/>
              </a:rPr>
              <a:t>τὰ</a:t>
            </a:r>
            <a:r>
              <a:rPr lang="el-GR" dirty="0" smtClean="0">
                <a:latin typeface="+mj-lt"/>
              </a:rPr>
              <a:t> </a:t>
            </a:r>
            <a:r>
              <a:rPr lang="el-GR" dirty="0" err="1" smtClean="0">
                <a:latin typeface="+mj-lt"/>
              </a:rPr>
              <a:t>βασιλέως</a:t>
            </a:r>
            <a:r>
              <a:rPr lang="el-GR" dirty="0" smtClean="0">
                <a:latin typeface="+mj-lt"/>
              </a:rPr>
              <a:t> </a:t>
            </a:r>
            <a:r>
              <a:rPr lang="el-GR" dirty="0" err="1" smtClean="0">
                <a:latin typeface="+mj-lt"/>
              </a:rPr>
              <a:t>ἐξαγγέλλει</a:t>
            </a:r>
            <a:r>
              <a:rPr lang="el-GR" dirty="0" smtClean="0">
                <a:latin typeface="+mj-lt"/>
              </a:rPr>
              <a:t> </a:t>
            </a:r>
            <a:r>
              <a:rPr lang="el-GR" dirty="0" err="1" smtClean="0">
                <a:latin typeface="+mj-lt"/>
              </a:rPr>
              <a:t>πρῶτος</a:t>
            </a:r>
            <a:r>
              <a:rPr lang="el-GR" dirty="0" smtClean="0">
                <a:latin typeface="+mj-lt"/>
              </a:rPr>
              <a:t> </a:t>
            </a:r>
            <a:r>
              <a:rPr lang="el-GR" dirty="0" err="1" smtClean="0">
                <a:latin typeface="+mj-lt"/>
              </a:rPr>
              <a:t>αὐτῷ</a:t>
            </a:r>
            <a:r>
              <a:rPr lang="el-GR" dirty="0" smtClean="0">
                <a:latin typeface="+mj-lt"/>
              </a:rPr>
              <a:t> </a:t>
            </a:r>
            <a:r>
              <a:rPr lang="el-GR" dirty="0" err="1" smtClean="0">
                <a:latin typeface="+mj-lt"/>
              </a:rPr>
              <a:t>τοὺς</a:t>
            </a:r>
            <a:r>
              <a:rPr lang="el-GR" dirty="0" smtClean="0">
                <a:latin typeface="+mj-lt"/>
              </a:rPr>
              <a:t> </a:t>
            </a:r>
            <a:r>
              <a:rPr lang="el-GR" dirty="0" err="1" smtClean="0">
                <a:latin typeface="+mj-lt"/>
              </a:rPr>
              <a:t>Ἕλληνας</a:t>
            </a:r>
            <a:r>
              <a:rPr lang="el-GR" dirty="0" smtClean="0">
                <a:latin typeface="+mj-lt"/>
              </a:rPr>
              <a:t> </a:t>
            </a:r>
            <a:r>
              <a:rPr lang="el-GR" dirty="0" err="1" smtClean="0">
                <a:latin typeface="+mj-lt"/>
              </a:rPr>
              <a:t>ἀποδιδράσκοντας</a:t>
            </a:r>
            <a:r>
              <a:rPr lang="fr-FR" dirty="0" smtClean="0">
                <a:latin typeface="+mj-lt"/>
              </a:rPr>
              <a:t>, </a:t>
            </a:r>
            <a:r>
              <a:rPr lang="el-GR" dirty="0" err="1" smtClean="0">
                <a:latin typeface="+mj-lt"/>
              </a:rPr>
              <a:t>καὶ</a:t>
            </a:r>
            <a:r>
              <a:rPr lang="el-GR" dirty="0" smtClean="0">
                <a:latin typeface="+mj-lt"/>
              </a:rPr>
              <a:t> </a:t>
            </a:r>
            <a:r>
              <a:rPr lang="el-GR" dirty="0" err="1" smtClean="0">
                <a:latin typeface="+mj-lt"/>
              </a:rPr>
              <a:t>διακελεύεται</a:t>
            </a:r>
            <a:r>
              <a:rPr lang="el-GR" dirty="0" smtClean="0">
                <a:latin typeface="+mj-lt"/>
              </a:rPr>
              <a:t> </a:t>
            </a:r>
            <a:r>
              <a:rPr lang="el-GR" dirty="0" err="1" smtClean="0">
                <a:latin typeface="+mj-lt"/>
              </a:rPr>
              <a:t>ἐν</a:t>
            </a:r>
            <a:r>
              <a:rPr lang="el-GR" dirty="0" smtClean="0">
                <a:latin typeface="+mj-lt"/>
              </a:rPr>
              <a:t> ᾧ </a:t>
            </a:r>
            <a:r>
              <a:rPr lang="el-GR" dirty="0" err="1" smtClean="0">
                <a:latin typeface="+mj-lt"/>
              </a:rPr>
              <a:t>ταράττονται</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πεζῶν</a:t>
            </a:r>
            <a:r>
              <a:rPr lang="el-GR" dirty="0" smtClean="0">
                <a:latin typeface="+mj-lt"/>
              </a:rPr>
              <a:t> </a:t>
            </a:r>
            <a:r>
              <a:rPr lang="el-GR" dirty="0" err="1" smtClean="0">
                <a:latin typeface="+mj-lt"/>
              </a:rPr>
              <a:t>χωρὶς</a:t>
            </a:r>
            <a:r>
              <a:rPr lang="el-GR" dirty="0" smtClean="0">
                <a:latin typeface="+mj-lt"/>
              </a:rPr>
              <a:t> </a:t>
            </a:r>
            <a:r>
              <a:rPr lang="el-GR" dirty="0" err="1" smtClean="0">
                <a:latin typeface="+mj-lt"/>
              </a:rPr>
              <a:t>ὄντες</a:t>
            </a:r>
            <a:r>
              <a:rPr lang="el-GR" dirty="0" smtClean="0">
                <a:latin typeface="+mj-lt"/>
              </a:rPr>
              <a:t> </a:t>
            </a:r>
            <a:r>
              <a:rPr lang="el-GR" dirty="0" err="1" smtClean="0">
                <a:latin typeface="+mj-lt"/>
              </a:rPr>
              <a:t>ἐπιθέσθαι</a:t>
            </a:r>
            <a:r>
              <a:rPr lang="el-GR" dirty="0" smtClean="0">
                <a:latin typeface="+mj-lt"/>
              </a:rPr>
              <a:t> </a:t>
            </a:r>
            <a:r>
              <a:rPr lang="el-GR" dirty="0" err="1" smtClean="0">
                <a:latin typeface="+mj-lt"/>
              </a:rPr>
              <a:t>καὶ</a:t>
            </a:r>
            <a:r>
              <a:rPr lang="el-GR" dirty="0" smtClean="0">
                <a:latin typeface="+mj-lt"/>
              </a:rPr>
              <a:t> </a:t>
            </a:r>
            <a:r>
              <a:rPr lang="el-GR" dirty="0" err="1" smtClean="0">
                <a:latin typeface="+mj-lt"/>
              </a:rPr>
              <a:t>διαφθεῖραι</a:t>
            </a:r>
            <a:r>
              <a:rPr lang="el-GR" dirty="0" smtClean="0">
                <a:latin typeface="+mj-lt"/>
              </a:rPr>
              <a:t> </a:t>
            </a:r>
            <a:r>
              <a:rPr lang="el-GR" dirty="0" err="1" smtClean="0">
                <a:latin typeface="+mj-lt"/>
              </a:rPr>
              <a:t>τὴν</a:t>
            </a:r>
            <a:r>
              <a:rPr lang="el-GR" dirty="0" smtClean="0">
                <a:latin typeface="+mj-lt"/>
              </a:rPr>
              <a:t> </a:t>
            </a:r>
            <a:r>
              <a:rPr lang="el-GR" dirty="0" err="1" smtClean="0">
                <a:latin typeface="+mj-lt"/>
              </a:rPr>
              <a:t>ναυτικὴν</a:t>
            </a:r>
            <a:r>
              <a:rPr lang="el-GR" dirty="0" smtClean="0">
                <a:latin typeface="+mj-lt"/>
              </a:rPr>
              <a:t> </a:t>
            </a:r>
            <a:r>
              <a:rPr lang="el-GR" dirty="0" err="1" smtClean="0">
                <a:latin typeface="+mj-lt"/>
              </a:rPr>
              <a:t>δύναμιν</a:t>
            </a:r>
            <a:r>
              <a:rPr lang="fr-FR" dirty="0" smtClean="0">
                <a:latin typeface="+mj-lt"/>
              </a:rPr>
              <a:t>.</a:t>
            </a:r>
            <a:r>
              <a:rPr lang="el-GR" dirty="0" err="1" smtClean="0">
                <a:latin typeface="+mj-lt"/>
              </a:rPr>
              <a:t>ταῦτα</a:t>
            </a:r>
            <a:r>
              <a:rPr lang="el-GR" dirty="0" smtClean="0">
                <a:latin typeface="+mj-lt"/>
              </a:rPr>
              <a:t> δ</a:t>
            </a:r>
            <a:r>
              <a:rPr lang="fr-FR" dirty="0" smtClean="0">
                <a:latin typeface="+mj-lt"/>
              </a:rPr>
              <a:t>' </a:t>
            </a:r>
            <a:r>
              <a:rPr lang="el-GR" dirty="0" smtClean="0">
                <a:latin typeface="+mj-lt"/>
              </a:rPr>
              <a:t>ὁ </a:t>
            </a:r>
            <a:r>
              <a:rPr lang="el-GR" dirty="0" err="1" smtClean="0">
                <a:latin typeface="+mj-lt"/>
              </a:rPr>
              <a:t>Ξέρξης</a:t>
            </a:r>
            <a:r>
              <a:rPr lang="el-GR" dirty="0" smtClean="0">
                <a:latin typeface="+mj-lt"/>
              </a:rPr>
              <a:t> </a:t>
            </a:r>
            <a:r>
              <a:rPr lang="el-GR" dirty="0" err="1" smtClean="0">
                <a:latin typeface="+mj-lt"/>
              </a:rPr>
              <a:t>ὡς</a:t>
            </a:r>
            <a:r>
              <a:rPr lang="el-GR" dirty="0" smtClean="0">
                <a:latin typeface="+mj-lt"/>
              </a:rPr>
              <a:t> </a:t>
            </a:r>
            <a:r>
              <a:rPr lang="el-GR" dirty="0" err="1" smtClean="0">
                <a:latin typeface="+mj-lt"/>
              </a:rPr>
              <a:t>ἀπ</a:t>
            </a:r>
            <a:r>
              <a:rPr lang="fr-FR" dirty="0" smtClean="0">
                <a:latin typeface="+mj-lt"/>
              </a:rPr>
              <a:t>' </a:t>
            </a:r>
            <a:r>
              <a:rPr lang="el-GR" dirty="0" err="1" smtClean="0">
                <a:latin typeface="+mj-lt"/>
              </a:rPr>
              <a:t>εὐνοίας</a:t>
            </a:r>
            <a:r>
              <a:rPr lang="el-GR" dirty="0" smtClean="0">
                <a:latin typeface="+mj-lt"/>
              </a:rPr>
              <a:t> </a:t>
            </a:r>
            <a:r>
              <a:rPr lang="el-GR" dirty="0" err="1" smtClean="0">
                <a:latin typeface="+mj-lt"/>
              </a:rPr>
              <a:t>λελεγμένα</a:t>
            </a:r>
            <a:r>
              <a:rPr lang="el-GR" dirty="0" smtClean="0">
                <a:latin typeface="+mj-lt"/>
              </a:rPr>
              <a:t> </a:t>
            </a:r>
            <a:r>
              <a:rPr lang="el-GR" dirty="0" err="1" smtClean="0">
                <a:latin typeface="+mj-lt"/>
              </a:rPr>
              <a:t>δεξάμενος</a:t>
            </a:r>
            <a:r>
              <a:rPr lang="el-GR" dirty="0" smtClean="0">
                <a:latin typeface="+mj-lt"/>
              </a:rPr>
              <a:t>, </a:t>
            </a:r>
            <a:r>
              <a:rPr lang="el-GR" dirty="0" err="1" smtClean="0">
                <a:latin typeface="+mj-lt"/>
              </a:rPr>
              <a:t>ἥσθη</a:t>
            </a:r>
            <a:r>
              <a:rPr lang="fr-FR" dirty="0" smtClean="0">
                <a:latin typeface="+mj-lt"/>
              </a:rPr>
              <a:t> </a:t>
            </a:r>
            <a:r>
              <a:rPr lang="el-GR" dirty="0" err="1" smtClean="0">
                <a:latin typeface="+mj-lt"/>
              </a:rPr>
              <a:t>καὶ</a:t>
            </a:r>
            <a:r>
              <a:rPr lang="el-GR" dirty="0" smtClean="0">
                <a:latin typeface="+mj-lt"/>
              </a:rPr>
              <a:t>  </a:t>
            </a:r>
            <a:r>
              <a:rPr lang="el-GR" dirty="0" err="1" smtClean="0">
                <a:latin typeface="+mj-lt"/>
              </a:rPr>
              <a:t>εὐθὺς</a:t>
            </a:r>
            <a:r>
              <a:rPr lang="el-GR" dirty="0" smtClean="0">
                <a:latin typeface="+mj-lt"/>
              </a:rPr>
              <a:t> </a:t>
            </a:r>
            <a:r>
              <a:rPr lang="el-GR" dirty="0" err="1" smtClean="0">
                <a:latin typeface="+mj-lt"/>
              </a:rPr>
              <a:t>ἐξέφερε</a:t>
            </a:r>
            <a:r>
              <a:rPr lang="el-GR" dirty="0" smtClean="0">
                <a:latin typeface="+mj-lt"/>
              </a:rPr>
              <a:t> </a:t>
            </a:r>
            <a:r>
              <a:rPr lang="el-GR" dirty="0" err="1" smtClean="0">
                <a:latin typeface="+mj-lt"/>
              </a:rPr>
              <a:t>πρὸς</a:t>
            </a:r>
            <a:r>
              <a:rPr lang="el-GR" dirty="0" smtClean="0">
                <a:latin typeface="+mj-lt"/>
              </a:rPr>
              <a:t> </a:t>
            </a:r>
            <a:r>
              <a:rPr lang="el-GR" dirty="0" err="1" smtClean="0">
                <a:latin typeface="+mj-lt"/>
              </a:rPr>
              <a:t>τοὺς</a:t>
            </a:r>
            <a:r>
              <a:rPr lang="el-GR" dirty="0" smtClean="0">
                <a:latin typeface="+mj-lt"/>
              </a:rPr>
              <a:t> </a:t>
            </a:r>
            <a:r>
              <a:rPr lang="el-GR" dirty="0" err="1" smtClean="0">
                <a:latin typeface="+mj-lt"/>
              </a:rPr>
              <a:t>ἡγεμόνας</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νεῶν</a:t>
            </a:r>
            <a:r>
              <a:rPr lang="fr-FR" dirty="0" smtClean="0">
                <a:latin typeface="+mj-lt"/>
              </a:rPr>
              <a:t> </a:t>
            </a:r>
            <a:r>
              <a:rPr lang="el-GR" dirty="0" err="1" smtClean="0">
                <a:latin typeface="+mj-lt"/>
              </a:rPr>
              <a:t>διακοσίαις</a:t>
            </a:r>
            <a:r>
              <a:rPr lang="el-GR" dirty="0" smtClean="0">
                <a:latin typeface="+mj-lt"/>
              </a:rPr>
              <a:t>  </a:t>
            </a:r>
            <a:r>
              <a:rPr lang="el-GR" dirty="0" err="1" smtClean="0">
                <a:latin typeface="+mj-lt"/>
              </a:rPr>
              <a:t>ναυσίν</a:t>
            </a:r>
            <a:r>
              <a:rPr lang="el-GR" dirty="0" smtClean="0">
                <a:latin typeface="+mj-lt"/>
              </a:rPr>
              <a:t> δ</a:t>
            </a:r>
            <a:r>
              <a:rPr lang="fr-FR" dirty="0" smtClean="0">
                <a:latin typeface="+mj-lt"/>
              </a:rPr>
              <a:t>' </a:t>
            </a:r>
            <a:r>
              <a:rPr lang="el-GR" dirty="0" err="1" smtClean="0">
                <a:latin typeface="+mj-lt"/>
              </a:rPr>
              <a:t>ἀναχθέντας</a:t>
            </a:r>
            <a:r>
              <a:rPr lang="el-GR" dirty="0" smtClean="0">
                <a:latin typeface="+mj-lt"/>
              </a:rPr>
              <a:t>  ’ήδη </a:t>
            </a:r>
            <a:r>
              <a:rPr lang="el-GR" dirty="0" err="1" smtClean="0">
                <a:latin typeface="+mj-lt"/>
              </a:rPr>
              <a:t>διαζῶσαι</a:t>
            </a:r>
            <a:r>
              <a:rPr lang="el-GR" dirty="0" smtClean="0">
                <a:latin typeface="+mj-lt"/>
              </a:rPr>
              <a:t> </a:t>
            </a:r>
            <a:r>
              <a:rPr lang="el-GR" dirty="0" err="1" smtClean="0">
                <a:latin typeface="+mj-lt"/>
              </a:rPr>
              <a:t>τὰς</a:t>
            </a:r>
            <a:r>
              <a:rPr lang="el-GR" dirty="0" smtClean="0">
                <a:latin typeface="+mj-lt"/>
              </a:rPr>
              <a:t> </a:t>
            </a:r>
            <a:r>
              <a:rPr lang="el-GR" dirty="0" err="1" smtClean="0">
                <a:latin typeface="+mj-lt"/>
              </a:rPr>
              <a:t>νήσους</a:t>
            </a:r>
            <a:r>
              <a:rPr lang="fr-FR" dirty="0" smtClean="0">
                <a:latin typeface="+mj-lt"/>
              </a:rPr>
              <a:t>, </a:t>
            </a:r>
            <a:r>
              <a:rPr lang="el-GR" dirty="0" err="1" smtClean="0">
                <a:latin typeface="+mj-lt"/>
              </a:rPr>
              <a:t>ὅπως</a:t>
            </a:r>
            <a:r>
              <a:rPr lang="el-GR" dirty="0" smtClean="0">
                <a:latin typeface="+mj-lt"/>
              </a:rPr>
              <a:t> </a:t>
            </a:r>
            <a:r>
              <a:rPr lang="el-GR" dirty="0" err="1" smtClean="0">
                <a:latin typeface="+mj-lt"/>
              </a:rPr>
              <a:t>ἐκφύγοι</a:t>
            </a:r>
            <a:r>
              <a:rPr lang="el-GR" dirty="0" smtClean="0">
                <a:latin typeface="+mj-lt"/>
              </a:rPr>
              <a:t> </a:t>
            </a:r>
            <a:r>
              <a:rPr lang="el-GR" dirty="0" err="1" smtClean="0">
                <a:latin typeface="+mj-lt"/>
              </a:rPr>
              <a:t>μηδεὶς</a:t>
            </a:r>
            <a:r>
              <a:rPr lang="el-GR" dirty="0" smtClean="0">
                <a:latin typeface="+mj-lt"/>
              </a:rPr>
              <a:t> </a:t>
            </a:r>
            <a:r>
              <a:rPr lang="el-GR" dirty="0" err="1" smtClean="0">
                <a:latin typeface="+mj-lt"/>
              </a:rPr>
              <a:t>τῶν</a:t>
            </a:r>
            <a:r>
              <a:rPr lang="el-GR" dirty="0" smtClean="0">
                <a:latin typeface="+mj-lt"/>
              </a:rPr>
              <a:t> </a:t>
            </a:r>
            <a:r>
              <a:rPr lang="el-GR" dirty="0" err="1" smtClean="0">
                <a:latin typeface="+mj-lt"/>
              </a:rPr>
              <a:t>πολεμίων</a:t>
            </a:r>
            <a:r>
              <a:rPr lang="fr-FR" dirty="0" smtClean="0">
                <a:latin typeface="+mj-lt"/>
              </a:rPr>
              <a:t>.</a:t>
            </a:r>
          </a:p>
          <a:p>
            <a:pPr>
              <a:buNone/>
            </a:pPr>
            <a:r>
              <a:rPr lang="en-US" dirty="0" smtClean="0">
                <a:latin typeface="+mj-lt"/>
              </a:rPr>
              <a:t>                          </a:t>
            </a:r>
            <a:r>
              <a:rPr lang="en-US" i="1" dirty="0" smtClean="0">
                <a:latin typeface="+mj-lt"/>
              </a:rPr>
              <a:t>    </a:t>
            </a:r>
            <a:r>
              <a:rPr lang="el-GR" i="1" dirty="0" smtClean="0">
                <a:latin typeface="+mj-lt"/>
              </a:rPr>
              <a:t>Βίοι Παράλληλοι, Θεμιστοκλής</a:t>
            </a:r>
            <a:r>
              <a:rPr lang="el-GR" dirty="0" smtClean="0">
                <a:latin typeface="+mj-lt"/>
              </a:rPr>
              <a:t> 12.2-6 (διασκευή)</a:t>
            </a:r>
            <a:endParaRPr lang="el-GR" dirty="0">
              <a:latin typeface="+mj-lt"/>
            </a:endParaRPr>
          </a:p>
        </p:txBody>
      </p:sp>
    </p:spTree>
  </p:cSld>
  <p:clrMapOvr>
    <a:masterClrMapping/>
  </p:clrMapOvr>
  <p:transition spd="slow">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457200" y="1600200"/>
            <a:ext cx="8229600" cy="4853136"/>
          </a:xfrm>
        </p:spPr>
        <p:txBody>
          <a:bodyPr>
            <a:normAutofit fontScale="70000" lnSpcReduction="20000"/>
          </a:bodyPr>
          <a:lstStyle/>
          <a:p>
            <a:r>
              <a:rPr lang="el-GR" dirty="0" err="1" smtClean="0">
                <a:solidFill>
                  <a:schemeClr val="bg1"/>
                </a:solidFill>
                <a:latin typeface="+mj-lt"/>
              </a:rPr>
              <a:t>ἀλλ</a:t>
            </a:r>
            <a:r>
              <a:rPr lang="fr-FR" dirty="0" smtClean="0">
                <a:solidFill>
                  <a:schemeClr val="bg1"/>
                </a:solidFill>
                <a:latin typeface="+mj-lt"/>
              </a:rPr>
              <a:t>' </a:t>
            </a:r>
            <a:r>
              <a:rPr lang="el-GR" dirty="0" err="1" smtClean="0">
                <a:solidFill>
                  <a:schemeClr val="bg1"/>
                </a:solidFill>
                <a:latin typeface="+mj-lt"/>
              </a:rPr>
              <a:t>ἐπεὶ</a:t>
            </a:r>
            <a:r>
              <a:rPr lang="el-GR" dirty="0" smtClean="0">
                <a:solidFill>
                  <a:schemeClr val="bg1"/>
                </a:solidFill>
                <a:latin typeface="+mj-lt"/>
              </a:rPr>
              <a:t> </a:t>
            </a:r>
            <a:r>
              <a:rPr lang="el-GR" dirty="0" err="1" smtClean="0">
                <a:solidFill>
                  <a:schemeClr val="bg1"/>
                </a:solidFill>
                <a:latin typeface="+mj-lt"/>
              </a:rPr>
              <a:t>τῶν</a:t>
            </a:r>
            <a:r>
              <a:rPr lang="el-GR" dirty="0" smtClean="0">
                <a:solidFill>
                  <a:schemeClr val="bg1"/>
                </a:solidFill>
                <a:latin typeface="+mj-lt"/>
              </a:rPr>
              <a:t> </a:t>
            </a:r>
            <a:r>
              <a:rPr lang="el-GR" dirty="0" err="1" smtClean="0">
                <a:solidFill>
                  <a:schemeClr val="bg1"/>
                </a:solidFill>
                <a:latin typeface="+mj-lt"/>
              </a:rPr>
              <a:t>πολεμίων</a:t>
            </a:r>
            <a:r>
              <a:rPr lang="el-GR" dirty="0" smtClean="0">
                <a:solidFill>
                  <a:schemeClr val="bg1"/>
                </a:solidFill>
                <a:latin typeface="+mj-lt"/>
              </a:rPr>
              <a:t> ὅ τε </a:t>
            </a:r>
            <a:r>
              <a:rPr lang="el-GR" dirty="0" err="1" smtClean="0">
                <a:solidFill>
                  <a:schemeClr val="bg1"/>
                </a:solidFill>
                <a:latin typeface="+mj-lt"/>
              </a:rPr>
              <a:t>στόλος</a:t>
            </a:r>
            <a:r>
              <a:rPr lang="el-GR" dirty="0" smtClean="0">
                <a:solidFill>
                  <a:schemeClr val="bg1"/>
                </a:solidFill>
                <a:latin typeface="+mj-lt"/>
              </a:rPr>
              <a:t> </a:t>
            </a:r>
            <a:r>
              <a:rPr lang="el-GR" dirty="0" err="1" smtClean="0">
                <a:solidFill>
                  <a:schemeClr val="bg1"/>
                </a:solidFill>
                <a:latin typeface="+mj-lt"/>
              </a:rPr>
              <a:t>τῇ</a:t>
            </a:r>
            <a:r>
              <a:rPr lang="el-GR" dirty="0" smtClean="0">
                <a:solidFill>
                  <a:schemeClr val="bg1"/>
                </a:solidFill>
                <a:latin typeface="+mj-lt"/>
              </a:rPr>
              <a:t> </a:t>
            </a:r>
            <a:r>
              <a:rPr lang="el-GR" dirty="0" err="1" smtClean="0">
                <a:solidFill>
                  <a:schemeClr val="bg1"/>
                </a:solidFill>
                <a:latin typeface="+mj-lt"/>
              </a:rPr>
              <a:t>Ἀττικῇ</a:t>
            </a:r>
            <a:r>
              <a:rPr lang="el-GR" dirty="0" smtClean="0">
                <a:solidFill>
                  <a:schemeClr val="bg1"/>
                </a:solidFill>
                <a:latin typeface="+mj-lt"/>
              </a:rPr>
              <a:t> </a:t>
            </a:r>
            <a:r>
              <a:rPr lang="el-GR" dirty="0" err="1" smtClean="0">
                <a:solidFill>
                  <a:schemeClr val="bg1"/>
                </a:solidFill>
                <a:latin typeface="+mj-lt"/>
              </a:rPr>
              <a:t>κατὰ</a:t>
            </a:r>
            <a:r>
              <a:rPr lang="el-GR" dirty="0" smtClean="0">
                <a:solidFill>
                  <a:schemeClr val="bg1"/>
                </a:solidFill>
                <a:latin typeface="+mj-lt"/>
              </a:rPr>
              <a:t> </a:t>
            </a:r>
            <a:r>
              <a:rPr lang="el-GR" dirty="0" err="1" smtClean="0">
                <a:solidFill>
                  <a:schemeClr val="bg1"/>
                </a:solidFill>
                <a:latin typeface="+mj-lt"/>
              </a:rPr>
              <a:t>τὸ</a:t>
            </a:r>
            <a:r>
              <a:rPr lang="el-GR" dirty="0" smtClean="0">
                <a:solidFill>
                  <a:schemeClr val="bg1"/>
                </a:solidFill>
                <a:latin typeface="+mj-lt"/>
              </a:rPr>
              <a:t> </a:t>
            </a:r>
            <a:r>
              <a:rPr lang="el-GR" dirty="0" err="1" smtClean="0">
                <a:solidFill>
                  <a:schemeClr val="bg1"/>
                </a:solidFill>
                <a:latin typeface="+mj-lt"/>
              </a:rPr>
              <a:t>Φαληρικὸν</a:t>
            </a:r>
            <a:r>
              <a:rPr lang="el-GR" dirty="0" smtClean="0">
                <a:solidFill>
                  <a:schemeClr val="bg1"/>
                </a:solidFill>
                <a:latin typeface="+mj-lt"/>
              </a:rPr>
              <a:t> </a:t>
            </a:r>
            <a:r>
              <a:rPr lang="el-GR" dirty="0" err="1" smtClean="0">
                <a:solidFill>
                  <a:schemeClr val="bg1"/>
                </a:solidFill>
                <a:latin typeface="+mj-lt"/>
              </a:rPr>
              <a:t>προσφερόμενος</a:t>
            </a:r>
            <a:r>
              <a:rPr lang="el-GR" dirty="0" smtClean="0">
                <a:solidFill>
                  <a:schemeClr val="bg1"/>
                </a:solidFill>
                <a:latin typeface="+mj-lt"/>
              </a:rPr>
              <a:t> </a:t>
            </a:r>
            <a:r>
              <a:rPr lang="el-GR" dirty="0" err="1" smtClean="0">
                <a:solidFill>
                  <a:schemeClr val="bg1"/>
                </a:solidFill>
                <a:latin typeface="+mj-lt"/>
              </a:rPr>
              <a:t>τοὺς</a:t>
            </a:r>
            <a:r>
              <a:rPr lang="el-GR" dirty="0" smtClean="0">
                <a:solidFill>
                  <a:schemeClr val="bg1"/>
                </a:solidFill>
                <a:latin typeface="+mj-lt"/>
              </a:rPr>
              <a:t> </a:t>
            </a:r>
            <a:r>
              <a:rPr lang="el-GR" dirty="0" err="1" smtClean="0">
                <a:solidFill>
                  <a:schemeClr val="bg1"/>
                </a:solidFill>
                <a:latin typeface="+mj-lt"/>
              </a:rPr>
              <a:t>πέριξ</a:t>
            </a:r>
            <a:r>
              <a:rPr lang="el-GR" dirty="0" smtClean="0">
                <a:solidFill>
                  <a:schemeClr val="bg1"/>
                </a:solidFill>
                <a:latin typeface="+mj-lt"/>
              </a:rPr>
              <a:t> </a:t>
            </a:r>
            <a:r>
              <a:rPr lang="el-GR" b="1" dirty="0" err="1" smtClean="0">
                <a:solidFill>
                  <a:schemeClr val="bg1"/>
                </a:solidFill>
                <a:latin typeface="+mj-lt"/>
              </a:rPr>
              <a:t>ἀπέκρυψεν</a:t>
            </a:r>
            <a:r>
              <a:rPr lang="el-GR" dirty="0" smtClean="0">
                <a:solidFill>
                  <a:schemeClr val="bg1"/>
                </a:solidFill>
                <a:latin typeface="+mj-lt"/>
              </a:rPr>
              <a:t> </a:t>
            </a:r>
            <a:r>
              <a:rPr lang="el-GR" dirty="0" err="1" smtClean="0">
                <a:solidFill>
                  <a:schemeClr val="bg1"/>
                </a:solidFill>
                <a:latin typeface="+mj-lt"/>
              </a:rPr>
              <a:t>αἰγιαλούς</a:t>
            </a:r>
            <a:r>
              <a:rPr lang="fr-FR" dirty="0" smtClean="0">
                <a:solidFill>
                  <a:schemeClr val="bg1"/>
                </a:solidFill>
                <a:latin typeface="+mj-lt"/>
              </a:rPr>
              <a:t>,</a:t>
            </a:r>
            <a:r>
              <a:rPr lang="el-GR" dirty="0" smtClean="0">
                <a:solidFill>
                  <a:schemeClr val="bg1"/>
                </a:solidFill>
                <a:latin typeface="+mj-lt"/>
              </a:rPr>
              <a:t> </a:t>
            </a:r>
            <a:r>
              <a:rPr lang="el-GR" dirty="0" err="1" smtClean="0">
                <a:solidFill>
                  <a:schemeClr val="bg1"/>
                </a:solidFill>
                <a:latin typeface="+mj-lt"/>
              </a:rPr>
              <a:t>πάλιν</a:t>
            </a:r>
            <a:r>
              <a:rPr lang="el-GR" dirty="0" smtClean="0">
                <a:solidFill>
                  <a:schemeClr val="bg1"/>
                </a:solidFill>
                <a:latin typeface="+mj-lt"/>
              </a:rPr>
              <a:t> </a:t>
            </a:r>
            <a:r>
              <a:rPr lang="el-GR" b="1" dirty="0" err="1" smtClean="0">
                <a:solidFill>
                  <a:schemeClr val="bg1"/>
                </a:solidFill>
                <a:latin typeface="+mj-lt"/>
              </a:rPr>
              <a:t>ἐπάπταινον</a:t>
            </a:r>
            <a:r>
              <a:rPr lang="el-GR" b="1" dirty="0" smtClean="0">
                <a:solidFill>
                  <a:schemeClr val="bg1"/>
                </a:solidFill>
                <a:latin typeface="+mj-lt"/>
              </a:rPr>
              <a:t> </a:t>
            </a:r>
            <a:r>
              <a:rPr lang="el-GR" dirty="0" err="1" smtClean="0">
                <a:solidFill>
                  <a:schemeClr val="bg1"/>
                </a:solidFill>
                <a:latin typeface="+mj-lt"/>
              </a:rPr>
              <a:t>οἱ</a:t>
            </a:r>
            <a:r>
              <a:rPr lang="el-GR" dirty="0" smtClean="0">
                <a:solidFill>
                  <a:schemeClr val="bg1"/>
                </a:solidFill>
                <a:latin typeface="+mj-lt"/>
              </a:rPr>
              <a:t> </a:t>
            </a:r>
            <a:r>
              <a:rPr lang="el-GR" dirty="0" err="1" smtClean="0">
                <a:solidFill>
                  <a:schemeClr val="bg1"/>
                </a:solidFill>
                <a:latin typeface="+mj-lt"/>
              </a:rPr>
              <a:t>Πελοποννήσιοι</a:t>
            </a:r>
            <a:r>
              <a:rPr lang="el-GR" dirty="0" smtClean="0">
                <a:solidFill>
                  <a:schemeClr val="bg1"/>
                </a:solidFill>
                <a:latin typeface="+mj-lt"/>
              </a:rPr>
              <a:t> </a:t>
            </a:r>
            <a:r>
              <a:rPr lang="el-GR" dirty="0" err="1" smtClean="0">
                <a:solidFill>
                  <a:schemeClr val="bg1"/>
                </a:solidFill>
                <a:latin typeface="+mj-lt"/>
              </a:rPr>
              <a:t>πρὸς</a:t>
            </a:r>
            <a:r>
              <a:rPr lang="el-GR" dirty="0" smtClean="0">
                <a:solidFill>
                  <a:schemeClr val="bg1"/>
                </a:solidFill>
                <a:latin typeface="+mj-lt"/>
              </a:rPr>
              <a:t> </a:t>
            </a:r>
            <a:r>
              <a:rPr lang="el-GR" dirty="0" err="1" smtClean="0">
                <a:solidFill>
                  <a:schemeClr val="bg1"/>
                </a:solidFill>
                <a:latin typeface="+mj-lt"/>
              </a:rPr>
              <a:t>τὸν</a:t>
            </a:r>
            <a:r>
              <a:rPr lang="el-GR" dirty="0" smtClean="0">
                <a:solidFill>
                  <a:schemeClr val="bg1"/>
                </a:solidFill>
                <a:latin typeface="+mj-lt"/>
              </a:rPr>
              <a:t> </a:t>
            </a:r>
            <a:r>
              <a:rPr lang="el-GR" dirty="0" err="1" smtClean="0">
                <a:solidFill>
                  <a:schemeClr val="bg1"/>
                </a:solidFill>
                <a:latin typeface="+mj-lt"/>
              </a:rPr>
              <a:t>Ἰσθμόν</a:t>
            </a:r>
            <a:r>
              <a:rPr lang="fr-FR" dirty="0" smtClean="0">
                <a:solidFill>
                  <a:schemeClr val="bg1"/>
                </a:solidFill>
                <a:latin typeface="+mj-lt"/>
              </a:rPr>
              <a:t>,  </a:t>
            </a:r>
            <a:r>
              <a:rPr lang="el-GR" dirty="0" err="1" smtClean="0">
                <a:solidFill>
                  <a:schemeClr val="bg1"/>
                </a:solidFill>
                <a:latin typeface="+mj-lt"/>
              </a:rPr>
              <a:t>ἔνθα</a:t>
            </a:r>
            <a:r>
              <a:rPr lang="el-GR" dirty="0" smtClean="0">
                <a:solidFill>
                  <a:schemeClr val="bg1"/>
                </a:solidFill>
                <a:latin typeface="+mj-lt"/>
              </a:rPr>
              <a:t> </a:t>
            </a:r>
            <a:r>
              <a:rPr lang="el-GR" dirty="0" err="1" smtClean="0">
                <a:solidFill>
                  <a:schemeClr val="bg1"/>
                </a:solidFill>
                <a:latin typeface="+mj-lt"/>
              </a:rPr>
              <a:t>δὴ</a:t>
            </a:r>
            <a:r>
              <a:rPr lang="el-GR" dirty="0" smtClean="0">
                <a:solidFill>
                  <a:schemeClr val="bg1"/>
                </a:solidFill>
                <a:latin typeface="+mj-lt"/>
              </a:rPr>
              <a:t> ὁ </a:t>
            </a:r>
            <a:r>
              <a:rPr lang="el-GR" dirty="0" err="1" smtClean="0">
                <a:solidFill>
                  <a:schemeClr val="bg1"/>
                </a:solidFill>
                <a:latin typeface="+mj-lt"/>
              </a:rPr>
              <a:t>Θεμιστοκλῆς</a:t>
            </a:r>
            <a:r>
              <a:rPr lang="fr-FR" dirty="0" smtClean="0">
                <a:solidFill>
                  <a:schemeClr val="bg1"/>
                </a:solidFill>
                <a:latin typeface="+mj-lt"/>
              </a:rPr>
              <a:t>,  </a:t>
            </a:r>
            <a:r>
              <a:rPr lang="el-GR" b="1" dirty="0" err="1" smtClean="0">
                <a:solidFill>
                  <a:schemeClr val="bg1"/>
                </a:solidFill>
                <a:latin typeface="+mj-lt"/>
              </a:rPr>
              <a:t>ἐβουλεύετο</a:t>
            </a:r>
            <a:r>
              <a:rPr lang="el-GR" b="1" dirty="0" smtClean="0">
                <a:solidFill>
                  <a:schemeClr val="bg1"/>
                </a:solidFill>
                <a:latin typeface="+mj-lt"/>
              </a:rPr>
              <a:t> </a:t>
            </a:r>
            <a:r>
              <a:rPr lang="el-GR" dirty="0" err="1" smtClean="0">
                <a:solidFill>
                  <a:schemeClr val="bg1"/>
                </a:solidFill>
                <a:latin typeface="+mj-lt"/>
              </a:rPr>
              <a:t>καὶ</a:t>
            </a:r>
            <a:r>
              <a:rPr lang="el-GR" dirty="0" smtClean="0">
                <a:solidFill>
                  <a:schemeClr val="bg1"/>
                </a:solidFill>
                <a:latin typeface="+mj-lt"/>
              </a:rPr>
              <a:t> </a:t>
            </a:r>
            <a:r>
              <a:rPr lang="el-GR" b="1" dirty="0" err="1" smtClean="0">
                <a:solidFill>
                  <a:schemeClr val="bg1"/>
                </a:solidFill>
                <a:latin typeface="+mj-lt"/>
              </a:rPr>
              <a:t>συνετίθει</a:t>
            </a:r>
            <a:r>
              <a:rPr lang="el-GR" b="1" dirty="0" smtClean="0">
                <a:solidFill>
                  <a:schemeClr val="bg1"/>
                </a:solidFill>
                <a:latin typeface="+mj-lt"/>
              </a:rPr>
              <a:t> </a:t>
            </a:r>
            <a:r>
              <a:rPr lang="el-GR" dirty="0" err="1" smtClean="0">
                <a:solidFill>
                  <a:schemeClr val="bg1"/>
                </a:solidFill>
                <a:latin typeface="+mj-lt"/>
              </a:rPr>
              <a:t>τὴν</a:t>
            </a:r>
            <a:r>
              <a:rPr lang="el-GR" dirty="0" smtClean="0">
                <a:solidFill>
                  <a:schemeClr val="bg1"/>
                </a:solidFill>
                <a:latin typeface="+mj-lt"/>
              </a:rPr>
              <a:t> </a:t>
            </a:r>
            <a:r>
              <a:rPr lang="el-GR" dirty="0" err="1" smtClean="0">
                <a:solidFill>
                  <a:schemeClr val="bg1"/>
                </a:solidFill>
                <a:latin typeface="+mj-lt"/>
              </a:rPr>
              <a:t>περὶ</a:t>
            </a:r>
            <a:r>
              <a:rPr lang="el-GR" dirty="0" smtClean="0">
                <a:solidFill>
                  <a:schemeClr val="bg1"/>
                </a:solidFill>
                <a:latin typeface="+mj-lt"/>
              </a:rPr>
              <a:t> </a:t>
            </a:r>
            <a:r>
              <a:rPr lang="el-GR" dirty="0" err="1" smtClean="0">
                <a:solidFill>
                  <a:schemeClr val="bg1"/>
                </a:solidFill>
                <a:latin typeface="+mj-lt"/>
              </a:rPr>
              <a:t>τὸν</a:t>
            </a:r>
            <a:r>
              <a:rPr lang="el-GR" dirty="0" smtClean="0">
                <a:solidFill>
                  <a:schemeClr val="bg1"/>
                </a:solidFill>
                <a:latin typeface="+mj-lt"/>
              </a:rPr>
              <a:t> </a:t>
            </a:r>
            <a:r>
              <a:rPr lang="el-GR" dirty="0" err="1" smtClean="0">
                <a:solidFill>
                  <a:schemeClr val="bg1"/>
                </a:solidFill>
                <a:latin typeface="+mj-lt"/>
              </a:rPr>
              <a:t>Σίκιννον</a:t>
            </a:r>
            <a:r>
              <a:rPr lang="el-GR" dirty="0" smtClean="0">
                <a:solidFill>
                  <a:schemeClr val="bg1"/>
                </a:solidFill>
                <a:latin typeface="+mj-lt"/>
              </a:rPr>
              <a:t> </a:t>
            </a:r>
            <a:r>
              <a:rPr lang="el-GR" dirty="0" err="1" smtClean="0">
                <a:solidFill>
                  <a:schemeClr val="bg1"/>
                </a:solidFill>
                <a:latin typeface="+mj-lt"/>
              </a:rPr>
              <a:t>πραγματείαν</a:t>
            </a:r>
            <a:r>
              <a:rPr lang="fr-FR" b="1" dirty="0" smtClean="0">
                <a:solidFill>
                  <a:schemeClr val="bg1"/>
                </a:solidFill>
                <a:latin typeface="+mj-lt"/>
              </a:rPr>
              <a:t>. </a:t>
            </a:r>
            <a:r>
              <a:rPr lang="el-GR" b="1" dirty="0" err="1" smtClean="0">
                <a:solidFill>
                  <a:schemeClr val="bg1"/>
                </a:solidFill>
                <a:latin typeface="+mj-lt"/>
              </a:rPr>
              <a:t>ἦν</a:t>
            </a:r>
            <a:r>
              <a:rPr lang="el-GR" b="1" dirty="0" smtClean="0">
                <a:solidFill>
                  <a:schemeClr val="bg1"/>
                </a:solidFill>
                <a:latin typeface="+mj-lt"/>
              </a:rPr>
              <a:t> </a:t>
            </a:r>
            <a:r>
              <a:rPr lang="el-GR" dirty="0" err="1" smtClean="0">
                <a:solidFill>
                  <a:schemeClr val="bg1"/>
                </a:solidFill>
                <a:latin typeface="+mj-lt"/>
              </a:rPr>
              <a:t>δὲ</a:t>
            </a:r>
            <a:r>
              <a:rPr lang="el-GR" dirty="0" smtClean="0">
                <a:solidFill>
                  <a:schemeClr val="bg1"/>
                </a:solidFill>
                <a:latin typeface="+mj-lt"/>
              </a:rPr>
              <a:t> </a:t>
            </a:r>
            <a:r>
              <a:rPr lang="el-GR" dirty="0" err="1" smtClean="0">
                <a:solidFill>
                  <a:schemeClr val="bg1"/>
                </a:solidFill>
                <a:latin typeface="+mj-lt"/>
              </a:rPr>
              <a:t>τῷ</a:t>
            </a:r>
            <a:r>
              <a:rPr lang="el-GR" dirty="0" smtClean="0">
                <a:solidFill>
                  <a:schemeClr val="bg1"/>
                </a:solidFill>
                <a:latin typeface="+mj-lt"/>
              </a:rPr>
              <a:t> </a:t>
            </a:r>
            <a:r>
              <a:rPr lang="el-GR" dirty="0" err="1" smtClean="0">
                <a:solidFill>
                  <a:schemeClr val="bg1"/>
                </a:solidFill>
                <a:latin typeface="+mj-lt"/>
              </a:rPr>
              <a:t>μὲν</a:t>
            </a:r>
            <a:r>
              <a:rPr lang="el-GR" dirty="0" smtClean="0">
                <a:solidFill>
                  <a:schemeClr val="bg1"/>
                </a:solidFill>
                <a:latin typeface="+mj-lt"/>
              </a:rPr>
              <a:t> </a:t>
            </a:r>
            <a:r>
              <a:rPr lang="el-GR" dirty="0" err="1" smtClean="0">
                <a:solidFill>
                  <a:schemeClr val="bg1"/>
                </a:solidFill>
                <a:latin typeface="+mj-lt"/>
              </a:rPr>
              <a:t>γένει</a:t>
            </a:r>
            <a:r>
              <a:rPr lang="el-GR" dirty="0" smtClean="0">
                <a:solidFill>
                  <a:schemeClr val="bg1"/>
                </a:solidFill>
                <a:latin typeface="+mj-lt"/>
              </a:rPr>
              <a:t> </a:t>
            </a:r>
            <a:r>
              <a:rPr lang="el-GR" dirty="0" err="1" smtClean="0">
                <a:solidFill>
                  <a:schemeClr val="bg1"/>
                </a:solidFill>
                <a:latin typeface="+mj-lt"/>
              </a:rPr>
              <a:t>Πέρσης</a:t>
            </a:r>
            <a:r>
              <a:rPr lang="el-GR" dirty="0" smtClean="0">
                <a:solidFill>
                  <a:schemeClr val="bg1"/>
                </a:solidFill>
                <a:latin typeface="+mj-lt"/>
              </a:rPr>
              <a:t> ὁ </a:t>
            </a:r>
            <a:r>
              <a:rPr lang="el-GR" dirty="0" err="1" smtClean="0">
                <a:solidFill>
                  <a:schemeClr val="bg1"/>
                </a:solidFill>
                <a:latin typeface="+mj-lt"/>
              </a:rPr>
              <a:t>Σίκιννος</a:t>
            </a:r>
            <a:r>
              <a:rPr lang="fr-FR" dirty="0" smtClean="0">
                <a:solidFill>
                  <a:schemeClr val="bg1"/>
                </a:solidFill>
                <a:latin typeface="+mj-lt"/>
              </a:rPr>
              <a:t>, </a:t>
            </a:r>
            <a:r>
              <a:rPr lang="el-GR" dirty="0" err="1" smtClean="0">
                <a:solidFill>
                  <a:schemeClr val="bg1"/>
                </a:solidFill>
                <a:latin typeface="+mj-lt"/>
              </a:rPr>
              <a:t>αἰχμάλωτος</a:t>
            </a:r>
            <a:r>
              <a:rPr lang="fr-FR" dirty="0" smtClean="0">
                <a:solidFill>
                  <a:schemeClr val="bg1"/>
                </a:solidFill>
                <a:latin typeface="+mj-lt"/>
              </a:rPr>
              <a:t>, </a:t>
            </a:r>
            <a:r>
              <a:rPr lang="el-GR" dirty="0" err="1" smtClean="0">
                <a:solidFill>
                  <a:schemeClr val="bg1"/>
                </a:solidFill>
                <a:latin typeface="+mj-lt"/>
              </a:rPr>
              <a:t>εὔνους</a:t>
            </a:r>
            <a:r>
              <a:rPr lang="el-GR" dirty="0" smtClean="0">
                <a:solidFill>
                  <a:schemeClr val="bg1"/>
                </a:solidFill>
                <a:latin typeface="+mj-lt"/>
              </a:rPr>
              <a:t> </a:t>
            </a:r>
            <a:r>
              <a:rPr lang="el-GR" dirty="0" err="1" smtClean="0">
                <a:solidFill>
                  <a:schemeClr val="bg1"/>
                </a:solidFill>
                <a:latin typeface="+mj-lt"/>
              </a:rPr>
              <a:t>δὲ</a:t>
            </a:r>
            <a:r>
              <a:rPr lang="el-GR" dirty="0" smtClean="0">
                <a:solidFill>
                  <a:schemeClr val="bg1"/>
                </a:solidFill>
                <a:latin typeface="+mj-lt"/>
              </a:rPr>
              <a:t> </a:t>
            </a:r>
            <a:r>
              <a:rPr lang="el-GR" dirty="0" err="1" smtClean="0">
                <a:solidFill>
                  <a:schemeClr val="bg1"/>
                </a:solidFill>
                <a:latin typeface="+mj-lt"/>
              </a:rPr>
              <a:t>τῷ</a:t>
            </a:r>
            <a:r>
              <a:rPr lang="el-GR" dirty="0" smtClean="0">
                <a:solidFill>
                  <a:schemeClr val="bg1"/>
                </a:solidFill>
                <a:latin typeface="+mj-lt"/>
              </a:rPr>
              <a:t> </a:t>
            </a:r>
            <a:r>
              <a:rPr lang="el-GR" dirty="0" err="1" smtClean="0">
                <a:solidFill>
                  <a:schemeClr val="bg1"/>
                </a:solidFill>
                <a:latin typeface="+mj-lt"/>
              </a:rPr>
              <a:t>Θεμιστοκλεῖ</a:t>
            </a:r>
            <a:r>
              <a:rPr lang="el-GR" dirty="0" smtClean="0">
                <a:solidFill>
                  <a:schemeClr val="bg1"/>
                </a:solidFill>
                <a:latin typeface="+mj-lt"/>
              </a:rPr>
              <a:t> </a:t>
            </a:r>
            <a:r>
              <a:rPr lang="el-GR" dirty="0" err="1" smtClean="0">
                <a:solidFill>
                  <a:schemeClr val="bg1"/>
                </a:solidFill>
                <a:latin typeface="+mj-lt"/>
              </a:rPr>
              <a:t>καὶ</a:t>
            </a:r>
            <a:r>
              <a:rPr lang="el-GR" dirty="0" smtClean="0">
                <a:solidFill>
                  <a:schemeClr val="bg1"/>
                </a:solidFill>
                <a:latin typeface="+mj-lt"/>
              </a:rPr>
              <a:t> </a:t>
            </a:r>
            <a:r>
              <a:rPr lang="el-GR" dirty="0" err="1" smtClean="0">
                <a:solidFill>
                  <a:schemeClr val="bg1"/>
                </a:solidFill>
                <a:latin typeface="+mj-lt"/>
              </a:rPr>
              <a:t>τῶν</a:t>
            </a:r>
            <a:r>
              <a:rPr lang="el-GR" dirty="0" smtClean="0">
                <a:solidFill>
                  <a:schemeClr val="bg1"/>
                </a:solidFill>
                <a:latin typeface="+mj-lt"/>
              </a:rPr>
              <a:t> </a:t>
            </a:r>
            <a:r>
              <a:rPr lang="el-GR" dirty="0" err="1" smtClean="0">
                <a:solidFill>
                  <a:schemeClr val="bg1"/>
                </a:solidFill>
                <a:latin typeface="+mj-lt"/>
              </a:rPr>
              <a:t>τέκνων</a:t>
            </a:r>
            <a:r>
              <a:rPr lang="el-GR" dirty="0" smtClean="0">
                <a:solidFill>
                  <a:schemeClr val="bg1"/>
                </a:solidFill>
                <a:latin typeface="+mj-lt"/>
              </a:rPr>
              <a:t> </a:t>
            </a:r>
            <a:r>
              <a:rPr lang="el-GR" dirty="0" err="1" smtClean="0">
                <a:solidFill>
                  <a:schemeClr val="bg1"/>
                </a:solidFill>
                <a:latin typeface="+mj-lt"/>
              </a:rPr>
              <a:t>αὐτοῦ</a:t>
            </a:r>
            <a:r>
              <a:rPr lang="el-GR" dirty="0" smtClean="0">
                <a:solidFill>
                  <a:schemeClr val="bg1"/>
                </a:solidFill>
                <a:latin typeface="+mj-lt"/>
              </a:rPr>
              <a:t> </a:t>
            </a:r>
            <a:r>
              <a:rPr lang="el-GR" dirty="0" err="1" smtClean="0">
                <a:solidFill>
                  <a:schemeClr val="bg1"/>
                </a:solidFill>
                <a:latin typeface="+mj-lt"/>
              </a:rPr>
              <a:t>παιδαγωγός</a:t>
            </a:r>
            <a:r>
              <a:rPr lang="fr-FR" dirty="0" smtClean="0">
                <a:solidFill>
                  <a:schemeClr val="bg1"/>
                </a:solidFill>
                <a:latin typeface="+mj-lt"/>
              </a:rPr>
              <a:t>. </a:t>
            </a:r>
            <a:r>
              <a:rPr lang="el-GR" dirty="0" err="1" smtClean="0">
                <a:solidFill>
                  <a:schemeClr val="bg1"/>
                </a:solidFill>
                <a:latin typeface="+mj-lt"/>
              </a:rPr>
              <a:t>Τουτον</a:t>
            </a:r>
            <a:r>
              <a:rPr lang="el-GR" dirty="0" smtClean="0">
                <a:solidFill>
                  <a:schemeClr val="bg1"/>
                </a:solidFill>
                <a:latin typeface="+mj-lt"/>
              </a:rPr>
              <a:t> </a:t>
            </a:r>
            <a:r>
              <a:rPr lang="el-GR" b="1" dirty="0" err="1" smtClean="0">
                <a:solidFill>
                  <a:schemeClr val="bg1"/>
                </a:solidFill>
                <a:latin typeface="+mj-lt"/>
              </a:rPr>
              <a:t>ἐκπέμπει</a:t>
            </a:r>
            <a:r>
              <a:rPr lang="el-GR" dirty="0" smtClean="0">
                <a:solidFill>
                  <a:schemeClr val="bg1"/>
                </a:solidFill>
                <a:latin typeface="+mj-lt"/>
              </a:rPr>
              <a:t> </a:t>
            </a:r>
            <a:r>
              <a:rPr lang="el-GR" dirty="0" err="1" smtClean="0">
                <a:solidFill>
                  <a:schemeClr val="bg1"/>
                </a:solidFill>
                <a:latin typeface="+mj-lt"/>
              </a:rPr>
              <a:t>πρὸς</a:t>
            </a:r>
            <a:r>
              <a:rPr lang="el-GR" dirty="0" smtClean="0">
                <a:solidFill>
                  <a:schemeClr val="bg1"/>
                </a:solidFill>
                <a:latin typeface="+mj-lt"/>
              </a:rPr>
              <a:t> </a:t>
            </a:r>
            <a:r>
              <a:rPr lang="el-GR" dirty="0" err="1" smtClean="0">
                <a:solidFill>
                  <a:schemeClr val="bg1"/>
                </a:solidFill>
                <a:latin typeface="+mj-lt"/>
              </a:rPr>
              <a:t>τὸν</a:t>
            </a:r>
            <a:r>
              <a:rPr lang="el-GR" dirty="0" smtClean="0">
                <a:solidFill>
                  <a:schemeClr val="bg1"/>
                </a:solidFill>
                <a:latin typeface="+mj-lt"/>
              </a:rPr>
              <a:t> </a:t>
            </a:r>
            <a:r>
              <a:rPr lang="el-GR" dirty="0" err="1" smtClean="0">
                <a:solidFill>
                  <a:schemeClr val="bg1"/>
                </a:solidFill>
                <a:latin typeface="+mj-lt"/>
              </a:rPr>
              <a:t>Ξέρξην</a:t>
            </a:r>
            <a:r>
              <a:rPr lang="el-GR" dirty="0" smtClean="0">
                <a:solidFill>
                  <a:schemeClr val="bg1"/>
                </a:solidFill>
                <a:latin typeface="+mj-lt"/>
              </a:rPr>
              <a:t> </a:t>
            </a:r>
            <a:r>
              <a:rPr lang="el-GR" dirty="0" err="1" smtClean="0">
                <a:solidFill>
                  <a:schemeClr val="bg1"/>
                </a:solidFill>
                <a:latin typeface="+mj-lt"/>
              </a:rPr>
              <a:t>κρύφα</a:t>
            </a:r>
            <a:r>
              <a:rPr lang="fr-FR" dirty="0" smtClean="0">
                <a:solidFill>
                  <a:schemeClr val="bg1"/>
                </a:solidFill>
                <a:latin typeface="+mj-lt"/>
              </a:rPr>
              <a:t>, </a:t>
            </a:r>
            <a:r>
              <a:rPr lang="el-GR" dirty="0" err="1" smtClean="0">
                <a:solidFill>
                  <a:schemeClr val="bg1"/>
                </a:solidFill>
                <a:latin typeface="+mj-lt"/>
              </a:rPr>
              <a:t>κελεύσας</a:t>
            </a:r>
            <a:r>
              <a:rPr lang="el-GR" dirty="0" smtClean="0">
                <a:solidFill>
                  <a:schemeClr val="bg1"/>
                </a:solidFill>
                <a:latin typeface="+mj-lt"/>
              </a:rPr>
              <a:t> </a:t>
            </a:r>
            <a:r>
              <a:rPr lang="el-GR" dirty="0" err="1" smtClean="0">
                <a:solidFill>
                  <a:schemeClr val="bg1"/>
                </a:solidFill>
                <a:latin typeface="+mj-lt"/>
              </a:rPr>
              <a:t>λέγειν</a:t>
            </a:r>
            <a:r>
              <a:rPr lang="fr-FR" dirty="0" smtClean="0">
                <a:solidFill>
                  <a:schemeClr val="bg1"/>
                </a:solidFill>
                <a:latin typeface="+mj-lt"/>
              </a:rPr>
              <a:t>, </a:t>
            </a:r>
            <a:r>
              <a:rPr lang="el-GR" dirty="0" err="1" smtClean="0">
                <a:solidFill>
                  <a:schemeClr val="bg1"/>
                </a:solidFill>
                <a:latin typeface="+mj-lt"/>
              </a:rPr>
              <a:t>ὅτι</a:t>
            </a:r>
            <a:r>
              <a:rPr lang="el-GR" dirty="0" smtClean="0">
                <a:solidFill>
                  <a:schemeClr val="bg1"/>
                </a:solidFill>
                <a:latin typeface="+mj-lt"/>
              </a:rPr>
              <a:t> </a:t>
            </a:r>
            <a:r>
              <a:rPr lang="el-GR" dirty="0" err="1" smtClean="0">
                <a:solidFill>
                  <a:schemeClr val="bg1"/>
                </a:solidFill>
                <a:latin typeface="+mj-lt"/>
              </a:rPr>
              <a:t>Θεμιστοκλῆς</a:t>
            </a:r>
            <a:r>
              <a:rPr lang="el-GR" dirty="0" smtClean="0">
                <a:solidFill>
                  <a:schemeClr val="bg1"/>
                </a:solidFill>
                <a:latin typeface="+mj-lt"/>
              </a:rPr>
              <a:t> ὁ </a:t>
            </a:r>
            <a:r>
              <a:rPr lang="el-GR" dirty="0" err="1" smtClean="0">
                <a:solidFill>
                  <a:schemeClr val="bg1"/>
                </a:solidFill>
                <a:latin typeface="+mj-lt"/>
              </a:rPr>
              <a:t>τῶν</a:t>
            </a:r>
            <a:r>
              <a:rPr lang="el-GR" dirty="0" smtClean="0">
                <a:solidFill>
                  <a:schemeClr val="bg1"/>
                </a:solidFill>
                <a:latin typeface="+mj-lt"/>
              </a:rPr>
              <a:t> </a:t>
            </a:r>
            <a:r>
              <a:rPr lang="el-GR" dirty="0" err="1" smtClean="0">
                <a:solidFill>
                  <a:schemeClr val="bg1"/>
                </a:solidFill>
                <a:latin typeface="+mj-lt"/>
              </a:rPr>
              <a:t>Ἀθηναίων</a:t>
            </a:r>
            <a:r>
              <a:rPr lang="el-GR" dirty="0" smtClean="0">
                <a:solidFill>
                  <a:schemeClr val="bg1"/>
                </a:solidFill>
                <a:latin typeface="+mj-lt"/>
              </a:rPr>
              <a:t> </a:t>
            </a:r>
            <a:r>
              <a:rPr lang="el-GR" dirty="0" err="1" smtClean="0">
                <a:solidFill>
                  <a:schemeClr val="bg1"/>
                </a:solidFill>
                <a:latin typeface="+mj-lt"/>
              </a:rPr>
              <a:t>στρατηγὸς</a:t>
            </a:r>
            <a:r>
              <a:rPr lang="el-GR" dirty="0" smtClean="0">
                <a:solidFill>
                  <a:schemeClr val="bg1"/>
                </a:solidFill>
                <a:latin typeface="+mj-lt"/>
              </a:rPr>
              <a:t> </a:t>
            </a:r>
            <a:r>
              <a:rPr lang="el-GR" dirty="0" err="1" smtClean="0">
                <a:solidFill>
                  <a:schemeClr val="bg1"/>
                </a:solidFill>
                <a:latin typeface="+mj-lt"/>
              </a:rPr>
              <a:t>αἱρούμενος</a:t>
            </a:r>
            <a:r>
              <a:rPr lang="el-GR" dirty="0" smtClean="0">
                <a:solidFill>
                  <a:schemeClr val="bg1"/>
                </a:solidFill>
                <a:latin typeface="+mj-lt"/>
              </a:rPr>
              <a:t> </a:t>
            </a:r>
            <a:r>
              <a:rPr lang="el-GR" dirty="0" err="1" smtClean="0">
                <a:solidFill>
                  <a:schemeClr val="bg1"/>
                </a:solidFill>
                <a:latin typeface="+mj-lt"/>
              </a:rPr>
              <a:t>τὰ</a:t>
            </a:r>
            <a:r>
              <a:rPr lang="el-GR" dirty="0" smtClean="0">
                <a:solidFill>
                  <a:schemeClr val="bg1"/>
                </a:solidFill>
                <a:latin typeface="+mj-lt"/>
              </a:rPr>
              <a:t> </a:t>
            </a:r>
            <a:r>
              <a:rPr lang="el-GR" dirty="0" err="1" smtClean="0">
                <a:solidFill>
                  <a:schemeClr val="bg1"/>
                </a:solidFill>
                <a:latin typeface="+mj-lt"/>
              </a:rPr>
              <a:t>βασιλέως</a:t>
            </a:r>
            <a:r>
              <a:rPr lang="el-GR" dirty="0" smtClean="0">
                <a:solidFill>
                  <a:schemeClr val="bg1"/>
                </a:solidFill>
                <a:latin typeface="+mj-lt"/>
              </a:rPr>
              <a:t> </a:t>
            </a:r>
            <a:r>
              <a:rPr lang="el-GR" b="1" dirty="0" err="1" smtClean="0">
                <a:solidFill>
                  <a:schemeClr val="bg1"/>
                </a:solidFill>
                <a:latin typeface="+mj-lt"/>
              </a:rPr>
              <a:t>ἐξαγγέλλει</a:t>
            </a:r>
            <a:r>
              <a:rPr lang="el-GR" b="1" dirty="0" smtClean="0">
                <a:solidFill>
                  <a:schemeClr val="bg1"/>
                </a:solidFill>
                <a:latin typeface="+mj-lt"/>
              </a:rPr>
              <a:t> </a:t>
            </a:r>
            <a:r>
              <a:rPr lang="el-GR" dirty="0" err="1" smtClean="0">
                <a:solidFill>
                  <a:schemeClr val="bg1"/>
                </a:solidFill>
                <a:latin typeface="+mj-lt"/>
              </a:rPr>
              <a:t>πρῶτος</a:t>
            </a:r>
            <a:r>
              <a:rPr lang="el-GR" dirty="0" smtClean="0">
                <a:solidFill>
                  <a:schemeClr val="bg1"/>
                </a:solidFill>
                <a:latin typeface="+mj-lt"/>
              </a:rPr>
              <a:t> </a:t>
            </a:r>
            <a:r>
              <a:rPr lang="el-GR" dirty="0" err="1" smtClean="0">
                <a:solidFill>
                  <a:schemeClr val="bg1"/>
                </a:solidFill>
                <a:latin typeface="+mj-lt"/>
              </a:rPr>
              <a:t>αὐτῷ</a:t>
            </a:r>
            <a:r>
              <a:rPr lang="el-GR" dirty="0" smtClean="0">
                <a:solidFill>
                  <a:schemeClr val="bg1"/>
                </a:solidFill>
                <a:latin typeface="+mj-lt"/>
              </a:rPr>
              <a:t> </a:t>
            </a:r>
            <a:r>
              <a:rPr lang="el-GR" dirty="0" err="1" smtClean="0">
                <a:solidFill>
                  <a:schemeClr val="bg1"/>
                </a:solidFill>
                <a:latin typeface="+mj-lt"/>
              </a:rPr>
              <a:t>τοὺς</a:t>
            </a:r>
            <a:r>
              <a:rPr lang="el-GR" dirty="0" smtClean="0">
                <a:solidFill>
                  <a:schemeClr val="bg1"/>
                </a:solidFill>
                <a:latin typeface="+mj-lt"/>
              </a:rPr>
              <a:t> </a:t>
            </a:r>
            <a:r>
              <a:rPr lang="el-GR" dirty="0" err="1" smtClean="0">
                <a:solidFill>
                  <a:schemeClr val="bg1"/>
                </a:solidFill>
                <a:latin typeface="+mj-lt"/>
              </a:rPr>
              <a:t>Ἕλληνας</a:t>
            </a:r>
            <a:r>
              <a:rPr lang="el-GR" dirty="0" smtClean="0">
                <a:solidFill>
                  <a:schemeClr val="bg1"/>
                </a:solidFill>
                <a:latin typeface="+mj-lt"/>
              </a:rPr>
              <a:t> </a:t>
            </a:r>
            <a:r>
              <a:rPr lang="el-GR" dirty="0" err="1" smtClean="0">
                <a:solidFill>
                  <a:schemeClr val="bg1"/>
                </a:solidFill>
                <a:latin typeface="+mj-lt"/>
              </a:rPr>
              <a:t>ἀποδιδράσκοντας</a:t>
            </a:r>
            <a:r>
              <a:rPr lang="fr-FR" dirty="0" smtClean="0">
                <a:solidFill>
                  <a:schemeClr val="bg1"/>
                </a:solidFill>
                <a:latin typeface="+mj-lt"/>
              </a:rPr>
              <a:t>, </a:t>
            </a:r>
            <a:r>
              <a:rPr lang="el-GR" dirty="0" err="1" smtClean="0">
                <a:solidFill>
                  <a:schemeClr val="bg1"/>
                </a:solidFill>
                <a:latin typeface="+mj-lt"/>
              </a:rPr>
              <a:t>καὶ</a:t>
            </a:r>
            <a:r>
              <a:rPr lang="el-GR" dirty="0" smtClean="0">
                <a:solidFill>
                  <a:schemeClr val="bg1"/>
                </a:solidFill>
                <a:latin typeface="+mj-lt"/>
              </a:rPr>
              <a:t> </a:t>
            </a:r>
            <a:r>
              <a:rPr lang="el-GR" b="1" dirty="0" err="1" smtClean="0">
                <a:solidFill>
                  <a:schemeClr val="bg1"/>
                </a:solidFill>
                <a:latin typeface="+mj-lt"/>
              </a:rPr>
              <a:t>διακελεύεται</a:t>
            </a:r>
            <a:r>
              <a:rPr lang="el-GR" dirty="0" smtClean="0">
                <a:solidFill>
                  <a:schemeClr val="bg1"/>
                </a:solidFill>
                <a:latin typeface="+mj-lt"/>
              </a:rPr>
              <a:t> </a:t>
            </a:r>
            <a:r>
              <a:rPr lang="el-GR" dirty="0" err="1" smtClean="0">
                <a:solidFill>
                  <a:schemeClr val="bg1"/>
                </a:solidFill>
                <a:latin typeface="+mj-lt"/>
              </a:rPr>
              <a:t>ἐν</a:t>
            </a:r>
            <a:r>
              <a:rPr lang="el-GR" dirty="0" smtClean="0">
                <a:solidFill>
                  <a:schemeClr val="bg1"/>
                </a:solidFill>
                <a:latin typeface="+mj-lt"/>
              </a:rPr>
              <a:t> ᾧ </a:t>
            </a:r>
            <a:r>
              <a:rPr lang="el-GR" b="1" dirty="0" err="1" smtClean="0">
                <a:solidFill>
                  <a:schemeClr val="bg1"/>
                </a:solidFill>
                <a:latin typeface="+mj-lt"/>
              </a:rPr>
              <a:t>ταράττονται</a:t>
            </a:r>
            <a:r>
              <a:rPr lang="el-GR" b="1" dirty="0" smtClean="0">
                <a:solidFill>
                  <a:schemeClr val="bg1"/>
                </a:solidFill>
                <a:latin typeface="+mj-lt"/>
              </a:rPr>
              <a:t> </a:t>
            </a:r>
            <a:r>
              <a:rPr lang="el-GR" dirty="0" err="1" smtClean="0">
                <a:solidFill>
                  <a:schemeClr val="bg1"/>
                </a:solidFill>
                <a:latin typeface="+mj-lt"/>
              </a:rPr>
              <a:t>τῶν</a:t>
            </a:r>
            <a:r>
              <a:rPr lang="el-GR" dirty="0" smtClean="0">
                <a:solidFill>
                  <a:schemeClr val="bg1"/>
                </a:solidFill>
                <a:latin typeface="+mj-lt"/>
              </a:rPr>
              <a:t> </a:t>
            </a:r>
            <a:r>
              <a:rPr lang="el-GR" dirty="0" err="1" smtClean="0">
                <a:solidFill>
                  <a:schemeClr val="bg1"/>
                </a:solidFill>
                <a:latin typeface="+mj-lt"/>
              </a:rPr>
              <a:t>πεζῶν</a:t>
            </a:r>
            <a:r>
              <a:rPr lang="el-GR" dirty="0" smtClean="0">
                <a:solidFill>
                  <a:schemeClr val="bg1"/>
                </a:solidFill>
                <a:latin typeface="+mj-lt"/>
              </a:rPr>
              <a:t> </a:t>
            </a:r>
            <a:r>
              <a:rPr lang="el-GR" dirty="0" err="1" smtClean="0">
                <a:solidFill>
                  <a:schemeClr val="bg1"/>
                </a:solidFill>
                <a:latin typeface="+mj-lt"/>
              </a:rPr>
              <a:t>χωρὶς</a:t>
            </a:r>
            <a:r>
              <a:rPr lang="el-GR" dirty="0" smtClean="0">
                <a:solidFill>
                  <a:schemeClr val="bg1"/>
                </a:solidFill>
                <a:latin typeface="+mj-lt"/>
              </a:rPr>
              <a:t> </a:t>
            </a:r>
            <a:r>
              <a:rPr lang="el-GR" dirty="0" err="1" smtClean="0">
                <a:solidFill>
                  <a:schemeClr val="bg1"/>
                </a:solidFill>
                <a:latin typeface="+mj-lt"/>
              </a:rPr>
              <a:t>ὄντες</a:t>
            </a:r>
            <a:r>
              <a:rPr lang="el-GR" dirty="0" smtClean="0">
                <a:solidFill>
                  <a:schemeClr val="bg1"/>
                </a:solidFill>
                <a:latin typeface="+mj-lt"/>
              </a:rPr>
              <a:t> </a:t>
            </a:r>
            <a:r>
              <a:rPr lang="el-GR" dirty="0" err="1" smtClean="0">
                <a:solidFill>
                  <a:schemeClr val="bg1"/>
                </a:solidFill>
                <a:latin typeface="+mj-lt"/>
              </a:rPr>
              <a:t>ἐπιθέσθαι</a:t>
            </a:r>
            <a:r>
              <a:rPr lang="el-GR" dirty="0" smtClean="0">
                <a:solidFill>
                  <a:schemeClr val="bg1"/>
                </a:solidFill>
                <a:latin typeface="+mj-lt"/>
              </a:rPr>
              <a:t> </a:t>
            </a:r>
            <a:r>
              <a:rPr lang="el-GR" dirty="0" err="1" smtClean="0">
                <a:solidFill>
                  <a:schemeClr val="bg1"/>
                </a:solidFill>
                <a:latin typeface="+mj-lt"/>
              </a:rPr>
              <a:t>καὶ</a:t>
            </a:r>
            <a:r>
              <a:rPr lang="el-GR" dirty="0" smtClean="0">
                <a:solidFill>
                  <a:schemeClr val="bg1"/>
                </a:solidFill>
                <a:latin typeface="+mj-lt"/>
              </a:rPr>
              <a:t> </a:t>
            </a:r>
            <a:r>
              <a:rPr lang="el-GR" dirty="0" err="1" smtClean="0">
                <a:solidFill>
                  <a:schemeClr val="bg1"/>
                </a:solidFill>
                <a:latin typeface="+mj-lt"/>
              </a:rPr>
              <a:t>διαφθεῖραι</a:t>
            </a:r>
            <a:r>
              <a:rPr lang="el-GR" dirty="0" smtClean="0">
                <a:solidFill>
                  <a:schemeClr val="bg1"/>
                </a:solidFill>
                <a:latin typeface="+mj-lt"/>
              </a:rPr>
              <a:t> </a:t>
            </a:r>
            <a:r>
              <a:rPr lang="el-GR" dirty="0" err="1" smtClean="0">
                <a:solidFill>
                  <a:schemeClr val="bg1"/>
                </a:solidFill>
                <a:latin typeface="+mj-lt"/>
              </a:rPr>
              <a:t>τὴν</a:t>
            </a:r>
            <a:r>
              <a:rPr lang="el-GR" dirty="0" smtClean="0">
                <a:solidFill>
                  <a:schemeClr val="bg1"/>
                </a:solidFill>
                <a:latin typeface="+mj-lt"/>
              </a:rPr>
              <a:t> </a:t>
            </a:r>
            <a:r>
              <a:rPr lang="el-GR" dirty="0" err="1" smtClean="0">
                <a:solidFill>
                  <a:schemeClr val="bg1"/>
                </a:solidFill>
                <a:latin typeface="+mj-lt"/>
              </a:rPr>
              <a:t>ναυτικὴν</a:t>
            </a:r>
            <a:r>
              <a:rPr lang="el-GR" dirty="0" smtClean="0">
                <a:solidFill>
                  <a:schemeClr val="bg1"/>
                </a:solidFill>
                <a:latin typeface="+mj-lt"/>
              </a:rPr>
              <a:t> </a:t>
            </a:r>
            <a:r>
              <a:rPr lang="el-GR" dirty="0" err="1" smtClean="0">
                <a:solidFill>
                  <a:schemeClr val="bg1"/>
                </a:solidFill>
                <a:latin typeface="+mj-lt"/>
              </a:rPr>
              <a:t>δύναμιν</a:t>
            </a:r>
            <a:r>
              <a:rPr lang="fr-FR" dirty="0" smtClean="0">
                <a:solidFill>
                  <a:schemeClr val="bg1"/>
                </a:solidFill>
                <a:latin typeface="+mj-lt"/>
              </a:rPr>
              <a:t>.</a:t>
            </a:r>
            <a:r>
              <a:rPr lang="el-GR" dirty="0" err="1" smtClean="0">
                <a:solidFill>
                  <a:schemeClr val="bg1"/>
                </a:solidFill>
                <a:latin typeface="+mj-lt"/>
              </a:rPr>
              <a:t>ταῦτα</a:t>
            </a:r>
            <a:r>
              <a:rPr lang="el-GR" dirty="0" smtClean="0">
                <a:solidFill>
                  <a:schemeClr val="bg1"/>
                </a:solidFill>
                <a:latin typeface="+mj-lt"/>
              </a:rPr>
              <a:t> δ</a:t>
            </a:r>
            <a:r>
              <a:rPr lang="fr-FR" dirty="0" smtClean="0">
                <a:solidFill>
                  <a:schemeClr val="bg1"/>
                </a:solidFill>
                <a:latin typeface="+mj-lt"/>
              </a:rPr>
              <a:t>' </a:t>
            </a:r>
            <a:r>
              <a:rPr lang="el-GR" dirty="0" smtClean="0">
                <a:solidFill>
                  <a:schemeClr val="bg1"/>
                </a:solidFill>
                <a:latin typeface="+mj-lt"/>
              </a:rPr>
              <a:t>ὁ </a:t>
            </a:r>
            <a:r>
              <a:rPr lang="el-GR" dirty="0" err="1" smtClean="0">
                <a:solidFill>
                  <a:schemeClr val="bg1"/>
                </a:solidFill>
                <a:latin typeface="+mj-lt"/>
              </a:rPr>
              <a:t>Ξέρξης</a:t>
            </a:r>
            <a:r>
              <a:rPr lang="el-GR" dirty="0" smtClean="0">
                <a:solidFill>
                  <a:schemeClr val="bg1"/>
                </a:solidFill>
                <a:latin typeface="+mj-lt"/>
              </a:rPr>
              <a:t> </a:t>
            </a:r>
            <a:r>
              <a:rPr lang="el-GR" dirty="0" err="1" smtClean="0">
                <a:solidFill>
                  <a:schemeClr val="bg1"/>
                </a:solidFill>
                <a:latin typeface="+mj-lt"/>
              </a:rPr>
              <a:t>ὡς</a:t>
            </a:r>
            <a:r>
              <a:rPr lang="el-GR" dirty="0" smtClean="0">
                <a:solidFill>
                  <a:schemeClr val="bg1"/>
                </a:solidFill>
                <a:latin typeface="+mj-lt"/>
              </a:rPr>
              <a:t> </a:t>
            </a:r>
            <a:r>
              <a:rPr lang="el-GR" dirty="0" err="1" smtClean="0">
                <a:solidFill>
                  <a:schemeClr val="bg1"/>
                </a:solidFill>
                <a:latin typeface="+mj-lt"/>
              </a:rPr>
              <a:t>ἀπ</a:t>
            </a:r>
            <a:r>
              <a:rPr lang="fr-FR" dirty="0" smtClean="0">
                <a:solidFill>
                  <a:schemeClr val="bg1"/>
                </a:solidFill>
                <a:latin typeface="+mj-lt"/>
              </a:rPr>
              <a:t>' </a:t>
            </a:r>
            <a:r>
              <a:rPr lang="el-GR" dirty="0" err="1" smtClean="0">
                <a:solidFill>
                  <a:schemeClr val="bg1"/>
                </a:solidFill>
                <a:latin typeface="+mj-lt"/>
              </a:rPr>
              <a:t>εὐνοίας</a:t>
            </a:r>
            <a:r>
              <a:rPr lang="el-GR" dirty="0" smtClean="0">
                <a:solidFill>
                  <a:schemeClr val="bg1"/>
                </a:solidFill>
                <a:latin typeface="+mj-lt"/>
              </a:rPr>
              <a:t> </a:t>
            </a:r>
            <a:r>
              <a:rPr lang="el-GR" dirty="0" err="1" smtClean="0">
                <a:solidFill>
                  <a:schemeClr val="bg1"/>
                </a:solidFill>
                <a:latin typeface="+mj-lt"/>
              </a:rPr>
              <a:t>λελεγμένα</a:t>
            </a:r>
            <a:r>
              <a:rPr lang="el-GR" dirty="0" smtClean="0">
                <a:solidFill>
                  <a:schemeClr val="bg1"/>
                </a:solidFill>
                <a:latin typeface="+mj-lt"/>
              </a:rPr>
              <a:t> </a:t>
            </a:r>
            <a:r>
              <a:rPr lang="el-GR" dirty="0" err="1" smtClean="0">
                <a:solidFill>
                  <a:schemeClr val="bg1"/>
                </a:solidFill>
                <a:latin typeface="+mj-lt"/>
              </a:rPr>
              <a:t>δεξάμενος</a:t>
            </a:r>
            <a:r>
              <a:rPr lang="el-GR" dirty="0" smtClean="0">
                <a:solidFill>
                  <a:schemeClr val="bg1"/>
                </a:solidFill>
                <a:latin typeface="+mj-lt"/>
              </a:rPr>
              <a:t> </a:t>
            </a:r>
            <a:r>
              <a:rPr lang="el-GR" b="1" dirty="0" err="1" smtClean="0">
                <a:solidFill>
                  <a:schemeClr val="bg1"/>
                </a:solidFill>
                <a:latin typeface="+mj-lt"/>
              </a:rPr>
              <a:t>ἥσθη</a:t>
            </a:r>
            <a:r>
              <a:rPr lang="fr-FR" dirty="0" smtClean="0">
                <a:solidFill>
                  <a:schemeClr val="bg1"/>
                </a:solidFill>
                <a:latin typeface="+mj-lt"/>
              </a:rPr>
              <a:t>, </a:t>
            </a:r>
            <a:r>
              <a:rPr lang="el-GR" dirty="0" err="1" smtClean="0">
                <a:solidFill>
                  <a:schemeClr val="bg1"/>
                </a:solidFill>
                <a:latin typeface="+mj-lt"/>
              </a:rPr>
              <a:t>καὶ</a:t>
            </a:r>
            <a:r>
              <a:rPr lang="el-GR" dirty="0" smtClean="0">
                <a:solidFill>
                  <a:schemeClr val="bg1"/>
                </a:solidFill>
                <a:latin typeface="+mj-lt"/>
              </a:rPr>
              <a:t> </a:t>
            </a:r>
            <a:r>
              <a:rPr lang="el-GR" dirty="0" err="1" smtClean="0">
                <a:solidFill>
                  <a:schemeClr val="bg1"/>
                </a:solidFill>
                <a:latin typeface="+mj-lt"/>
              </a:rPr>
              <a:t>τέλος</a:t>
            </a:r>
            <a:r>
              <a:rPr lang="el-GR" dirty="0" smtClean="0">
                <a:solidFill>
                  <a:schemeClr val="bg1"/>
                </a:solidFill>
                <a:latin typeface="+mj-lt"/>
              </a:rPr>
              <a:t> </a:t>
            </a:r>
            <a:r>
              <a:rPr lang="el-GR" dirty="0" err="1" smtClean="0">
                <a:solidFill>
                  <a:schemeClr val="bg1"/>
                </a:solidFill>
                <a:latin typeface="+mj-lt"/>
              </a:rPr>
              <a:t>εὐθὺς</a:t>
            </a:r>
            <a:r>
              <a:rPr lang="el-GR" dirty="0" smtClean="0">
                <a:solidFill>
                  <a:schemeClr val="bg1"/>
                </a:solidFill>
                <a:latin typeface="+mj-lt"/>
              </a:rPr>
              <a:t> </a:t>
            </a:r>
            <a:r>
              <a:rPr lang="el-GR" b="1" dirty="0" err="1" smtClean="0">
                <a:solidFill>
                  <a:schemeClr val="bg1"/>
                </a:solidFill>
                <a:latin typeface="+mj-lt"/>
              </a:rPr>
              <a:t>ἐξέφερε</a:t>
            </a:r>
            <a:r>
              <a:rPr lang="el-GR" dirty="0" smtClean="0">
                <a:solidFill>
                  <a:schemeClr val="bg1"/>
                </a:solidFill>
                <a:latin typeface="+mj-lt"/>
              </a:rPr>
              <a:t> </a:t>
            </a:r>
            <a:r>
              <a:rPr lang="el-GR" dirty="0" err="1" smtClean="0">
                <a:solidFill>
                  <a:schemeClr val="bg1"/>
                </a:solidFill>
                <a:latin typeface="+mj-lt"/>
              </a:rPr>
              <a:t>πρὸς</a:t>
            </a:r>
            <a:r>
              <a:rPr lang="el-GR" dirty="0" smtClean="0">
                <a:solidFill>
                  <a:schemeClr val="bg1"/>
                </a:solidFill>
                <a:latin typeface="+mj-lt"/>
              </a:rPr>
              <a:t> </a:t>
            </a:r>
            <a:r>
              <a:rPr lang="el-GR" dirty="0" err="1" smtClean="0">
                <a:solidFill>
                  <a:schemeClr val="bg1"/>
                </a:solidFill>
                <a:latin typeface="+mj-lt"/>
              </a:rPr>
              <a:t>τοὺς</a:t>
            </a:r>
            <a:r>
              <a:rPr lang="el-GR" dirty="0" smtClean="0">
                <a:solidFill>
                  <a:schemeClr val="bg1"/>
                </a:solidFill>
                <a:latin typeface="+mj-lt"/>
              </a:rPr>
              <a:t> </a:t>
            </a:r>
            <a:r>
              <a:rPr lang="el-GR" dirty="0" err="1" smtClean="0">
                <a:solidFill>
                  <a:schemeClr val="bg1"/>
                </a:solidFill>
                <a:latin typeface="+mj-lt"/>
              </a:rPr>
              <a:t>ἡγεμόνας</a:t>
            </a:r>
            <a:r>
              <a:rPr lang="el-GR" dirty="0" smtClean="0">
                <a:solidFill>
                  <a:schemeClr val="bg1"/>
                </a:solidFill>
                <a:latin typeface="+mj-lt"/>
              </a:rPr>
              <a:t> </a:t>
            </a:r>
            <a:r>
              <a:rPr lang="el-GR" dirty="0" err="1" smtClean="0">
                <a:solidFill>
                  <a:schemeClr val="bg1"/>
                </a:solidFill>
                <a:latin typeface="+mj-lt"/>
              </a:rPr>
              <a:t>τῶν</a:t>
            </a:r>
            <a:r>
              <a:rPr lang="el-GR" dirty="0" smtClean="0">
                <a:solidFill>
                  <a:schemeClr val="bg1"/>
                </a:solidFill>
                <a:latin typeface="+mj-lt"/>
              </a:rPr>
              <a:t> </a:t>
            </a:r>
            <a:r>
              <a:rPr lang="el-GR" dirty="0" err="1" smtClean="0">
                <a:solidFill>
                  <a:schemeClr val="bg1"/>
                </a:solidFill>
                <a:latin typeface="+mj-lt"/>
              </a:rPr>
              <a:t>νεῶν</a:t>
            </a:r>
            <a:r>
              <a:rPr lang="fr-FR" dirty="0" smtClean="0">
                <a:solidFill>
                  <a:schemeClr val="bg1"/>
                </a:solidFill>
                <a:latin typeface="+mj-lt"/>
              </a:rPr>
              <a:t> </a:t>
            </a:r>
            <a:r>
              <a:rPr lang="el-GR" dirty="0" err="1" smtClean="0">
                <a:solidFill>
                  <a:schemeClr val="bg1"/>
                </a:solidFill>
                <a:latin typeface="+mj-lt"/>
              </a:rPr>
              <a:t>διακοσίαις</a:t>
            </a:r>
            <a:r>
              <a:rPr lang="el-GR" dirty="0" smtClean="0">
                <a:solidFill>
                  <a:schemeClr val="bg1"/>
                </a:solidFill>
                <a:latin typeface="+mj-lt"/>
              </a:rPr>
              <a:t>  </a:t>
            </a:r>
            <a:r>
              <a:rPr lang="el-GR" dirty="0" err="1" smtClean="0">
                <a:solidFill>
                  <a:schemeClr val="bg1"/>
                </a:solidFill>
                <a:latin typeface="+mj-lt"/>
              </a:rPr>
              <a:t>ναυσίν</a:t>
            </a:r>
            <a:r>
              <a:rPr lang="el-GR" dirty="0" smtClean="0">
                <a:solidFill>
                  <a:schemeClr val="bg1"/>
                </a:solidFill>
                <a:latin typeface="+mj-lt"/>
              </a:rPr>
              <a:t> δ</a:t>
            </a:r>
            <a:r>
              <a:rPr lang="fr-FR" dirty="0" smtClean="0">
                <a:solidFill>
                  <a:schemeClr val="bg1"/>
                </a:solidFill>
                <a:latin typeface="+mj-lt"/>
              </a:rPr>
              <a:t>' </a:t>
            </a:r>
            <a:r>
              <a:rPr lang="el-GR" dirty="0" err="1" smtClean="0">
                <a:solidFill>
                  <a:schemeClr val="bg1"/>
                </a:solidFill>
                <a:latin typeface="+mj-lt"/>
              </a:rPr>
              <a:t>ἀναχθέντας</a:t>
            </a:r>
            <a:r>
              <a:rPr lang="el-GR" dirty="0" smtClean="0">
                <a:solidFill>
                  <a:schemeClr val="bg1"/>
                </a:solidFill>
                <a:latin typeface="+mj-lt"/>
              </a:rPr>
              <a:t>  </a:t>
            </a:r>
            <a:r>
              <a:rPr lang="el-GR" dirty="0" err="1" smtClean="0">
                <a:solidFill>
                  <a:schemeClr val="bg1"/>
                </a:solidFill>
                <a:latin typeface="+mj-lt"/>
              </a:rPr>
              <a:t>καὶ</a:t>
            </a:r>
            <a:r>
              <a:rPr lang="el-GR" dirty="0" smtClean="0">
                <a:solidFill>
                  <a:schemeClr val="bg1"/>
                </a:solidFill>
                <a:latin typeface="+mj-lt"/>
              </a:rPr>
              <a:t> </a:t>
            </a:r>
            <a:r>
              <a:rPr lang="el-GR" dirty="0" err="1" smtClean="0">
                <a:solidFill>
                  <a:schemeClr val="bg1"/>
                </a:solidFill>
                <a:latin typeface="+mj-lt"/>
              </a:rPr>
              <a:t>διαζῶσαι</a:t>
            </a:r>
            <a:r>
              <a:rPr lang="el-GR" dirty="0" smtClean="0">
                <a:solidFill>
                  <a:schemeClr val="bg1"/>
                </a:solidFill>
                <a:latin typeface="+mj-lt"/>
              </a:rPr>
              <a:t> </a:t>
            </a:r>
            <a:r>
              <a:rPr lang="el-GR" dirty="0" err="1" smtClean="0">
                <a:solidFill>
                  <a:schemeClr val="bg1"/>
                </a:solidFill>
                <a:latin typeface="+mj-lt"/>
              </a:rPr>
              <a:t>τὰς</a:t>
            </a:r>
            <a:r>
              <a:rPr lang="el-GR" dirty="0" smtClean="0">
                <a:solidFill>
                  <a:schemeClr val="bg1"/>
                </a:solidFill>
                <a:latin typeface="+mj-lt"/>
              </a:rPr>
              <a:t> </a:t>
            </a:r>
            <a:r>
              <a:rPr lang="el-GR" dirty="0" err="1" smtClean="0">
                <a:solidFill>
                  <a:schemeClr val="bg1"/>
                </a:solidFill>
                <a:latin typeface="+mj-lt"/>
              </a:rPr>
              <a:t>νήσους</a:t>
            </a:r>
            <a:r>
              <a:rPr lang="fr-FR" dirty="0" smtClean="0">
                <a:solidFill>
                  <a:schemeClr val="bg1"/>
                </a:solidFill>
                <a:latin typeface="+mj-lt"/>
              </a:rPr>
              <a:t>, </a:t>
            </a:r>
            <a:r>
              <a:rPr lang="el-GR" dirty="0" err="1" smtClean="0">
                <a:solidFill>
                  <a:schemeClr val="bg1"/>
                </a:solidFill>
                <a:latin typeface="+mj-lt"/>
              </a:rPr>
              <a:t>ὅπως</a:t>
            </a:r>
            <a:r>
              <a:rPr lang="el-GR" dirty="0" smtClean="0">
                <a:solidFill>
                  <a:schemeClr val="bg1"/>
                </a:solidFill>
                <a:latin typeface="+mj-lt"/>
              </a:rPr>
              <a:t> </a:t>
            </a:r>
            <a:r>
              <a:rPr lang="el-GR" b="1" dirty="0" err="1" smtClean="0">
                <a:solidFill>
                  <a:schemeClr val="bg1"/>
                </a:solidFill>
                <a:latin typeface="+mj-lt"/>
              </a:rPr>
              <a:t>ἐκφύγο</a:t>
            </a:r>
            <a:r>
              <a:rPr lang="el-GR" dirty="0" err="1" smtClean="0">
                <a:solidFill>
                  <a:schemeClr val="bg1"/>
                </a:solidFill>
                <a:latin typeface="+mj-lt"/>
              </a:rPr>
              <a:t>ι</a:t>
            </a:r>
            <a:r>
              <a:rPr lang="el-GR" dirty="0" smtClean="0">
                <a:solidFill>
                  <a:schemeClr val="bg1"/>
                </a:solidFill>
                <a:latin typeface="+mj-lt"/>
              </a:rPr>
              <a:t> </a:t>
            </a:r>
            <a:r>
              <a:rPr lang="el-GR" dirty="0" err="1" smtClean="0">
                <a:solidFill>
                  <a:schemeClr val="bg1"/>
                </a:solidFill>
                <a:latin typeface="+mj-lt"/>
              </a:rPr>
              <a:t>μηδεὶς</a:t>
            </a:r>
            <a:r>
              <a:rPr lang="el-GR" dirty="0" smtClean="0">
                <a:solidFill>
                  <a:schemeClr val="bg1"/>
                </a:solidFill>
                <a:latin typeface="+mj-lt"/>
              </a:rPr>
              <a:t> </a:t>
            </a:r>
            <a:r>
              <a:rPr lang="el-GR" dirty="0" err="1" smtClean="0">
                <a:solidFill>
                  <a:schemeClr val="bg1"/>
                </a:solidFill>
                <a:latin typeface="+mj-lt"/>
              </a:rPr>
              <a:t>τῶν</a:t>
            </a:r>
            <a:r>
              <a:rPr lang="el-GR" dirty="0" smtClean="0">
                <a:solidFill>
                  <a:schemeClr val="bg1"/>
                </a:solidFill>
                <a:latin typeface="+mj-lt"/>
              </a:rPr>
              <a:t> </a:t>
            </a:r>
            <a:r>
              <a:rPr lang="el-GR" dirty="0" err="1" smtClean="0">
                <a:solidFill>
                  <a:schemeClr val="bg1"/>
                </a:solidFill>
                <a:latin typeface="+mj-lt"/>
              </a:rPr>
              <a:t>πολεμίων</a:t>
            </a:r>
            <a:r>
              <a:rPr lang="fr-FR" dirty="0" smtClean="0">
                <a:solidFill>
                  <a:schemeClr val="bg1"/>
                </a:solidFill>
                <a:latin typeface="+mj-lt"/>
              </a:rPr>
              <a:t>.</a:t>
            </a:r>
          </a:p>
          <a:p>
            <a:pPr>
              <a:buNone/>
            </a:pPr>
            <a:r>
              <a:rPr lang="en-US" dirty="0" smtClean="0">
                <a:solidFill>
                  <a:schemeClr val="bg1"/>
                </a:solidFill>
                <a:latin typeface="+mj-lt"/>
              </a:rPr>
              <a:t>                          </a:t>
            </a:r>
            <a:r>
              <a:rPr lang="en-US" i="1" dirty="0" smtClean="0">
                <a:solidFill>
                  <a:schemeClr val="bg1"/>
                </a:solidFill>
                <a:latin typeface="+mj-lt"/>
              </a:rPr>
              <a:t>        </a:t>
            </a:r>
            <a:r>
              <a:rPr lang="el-GR" i="1" dirty="0" smtClean="0">
                <a:solidFill>
                  <a:schemeClr val="bg1"/>
                </a:solidFill>
                <a:latin typeface="+mj-lt"/>
              </a:rPr>
              <a:t>Βίοι Παράλληλοι, Θεμιστοκλής</a:t>
            </a:r>
            <a:r>
              <a:rPr lang="el-GR" dirty="0" smtClean="0">
                <a:solidFill>
                  <a:schemeClr val="bg1"/>
                </a:solidFill>
                <a:latin typeface="+mj-lt"/>
              </a:rPr>
              <a:t> 12.2-6 (διασκευή)</a:t>
            </a:r>
            <a:endParaRPr lang="el-GR" dirty="0">
              <a:solidFill>
                <a:schemeClr val="bg1"/>
              </a:solidFill>
              <a:latin typeface="+mj-lt"/>
            </a:endParaRPr>
          </a:p>
        </p:txBody>
      </p:sp>
    </p:spTree>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Autofit/>
          </a:bodyPr>
          <a:lstStyle/>
          <a:p>
            <a:r>
              <a:rPr lang="el-GR" sz="2000" dirty="0" err="1" smtClean="0"/>
              <a:t>ἀλλ</a:t>
            </a:r>
            <a:r>
              <a:rPr lang="fr-FR" sz="2000" dirty="0" smtClean="0"/>
              <a:t>' </a:t>
            </a:r>
            <a:r>
              <a:rPr lang="el-GR" sz="2000" dirty="0" err="1" smtClean="0"/>
              <a:t>ἐπεὶ</a:t>
            </a:r>
            <a:r>
              <a:rPr lang="el-GR" sz="2000" dirty="0" smtClean="0"/>
              <a:t> </a:t>
            </a:r>
            <a:r>
              <a:rPr lang="el-GR" sz="2000" dirty="0" err="1" smtClean="0"/>
              <a:t>τῶν</a:t>
            </a:r>
            <a:r>
              <a:rPr lang="el-GR" sz="2000" dirty="0" smtClean="0"/>
              <a:t> </a:t>
            </a:r>
            <a:r>
              <a:rPr lang="el-GR" sz="2000" u="sng" dirty="0" err="1" smtClean="0"/>
              <a:t>πολεμίων</a:t>
            </a:r>
            <a:r>
              <a:rPr lang="el-GR" sz="2000" u="sng" dirty="0" smtClean="0"/>
              <a:t> </a:t>
            </a:r>
            <a:r>
              <a:rPr lang="el-GR" sz="2000" b="1" i="1" u="sng" dirty="0" smtClean="0"/>
              <a:t>ὅ τε </a:t>
            </a:r>
            <a:r>
              <a:rPr lang="el-GR" sz="2000" b="1" i="1" u="sng" dirty="0" err="1" smtClean="0"/>
              <a:t>στόλος</a:t>
            </a:r>
            <a:r>
              <a:rPr lang="el-GR" sz="2000" b="1" i="1" u="sng" dirty="0" smtClean="0"/>
              <a:t> </a:t>
            </a:r>
            <a:r>
              <a:rPr lang="el-GR" sz="2000" dirty="0" err="1" smtClean="0"/>
              <a:t>τῇ</a:t>
            </a:r>
            <a:r>
              <a:rPr lang="el-GR" sz="2000" dirty="0" smtClean="0"/>
              <a:t> </a:t>
            </a:r>
            <a:r>
              <a:rPr lang="el-GR" sz="2000" dirty="0" err="1" smtClean="0"/>
              <a:t>Ἀττικῇ</a:t>
            </a:r>
            <a:r>
              <a:rPr lang="el-GR" sz="2000" dirty="0" smtClean="0"/>
              <a:t> </a:t>
            </a:r>
            <a:r>
              <a:rPr lang="el-GR" sz="2000" dirty="0" err="1" smtClean="0"/>
              <a:t>κατὰ</a:t>
            </a:r>
            <a:r>
              <a:rPr lang="el-GR" sz="2000" dirty="0" smtClean="0"/>
              <a:t> </a:t>
            </a:r>
            <a:r>
              <a:rPr lang="el-GR" sz="2000" dirty="0" err="1" smtClean="0"/>
              <a:t>τὸ</a:t>
            </a:r>
            <a:r>
              <a:rPr lang="el-GR" sz="2000" dirty="0" smtClean="0"/>
              <a:t> </a:t>
            </a:r>
            <a:r>
              <a:rPr lang="el-GR" sz="2000" dirty="0" err="1" smtClean="0"/>
              <a:t>Φαληρικὸν</a:t>
            </a:r>
            <a:r>
              <a:rPr lang="el-GR" sz="2000" dirty="0" smtClean="0"/>
              <a:t> </a:t>
            </a:r>
            <a:r>
              <a:rPr lang="el-GR" sz="2000" dirty="0" err="1" smtClean="0"/>
              <a:t>προσφερόμενος</a:t>
            </a:r>
            <a:r>
              <a:rPr lang="el-GR" sz="2000" dirty="0" smtClean="0"/>
              <a:t> </a:t>
            </a:r>
            <a:r>
              <a:rPr lang="el-GR" sz="2000" dirty="0" err="1" smtClean="0"/>
              <a:t>τοὺς</a:t>
            </a:r>
            <a:r>
              <a:rPr lang="el-GR" sz="2000" dirty="0" smtClean="0"/>
              <a:t> </a:t>
            </a:r>
            <a:r>
              <a:rPr lang="el-GR" sz="2000" dirty="0" err="1" smtClean="0"/>
              <a:t>πέριξ</a:t>
            </a:r>
            <a:r>
              <a:rPr lang="el-GR" sz="2000" dirty="0" smtClean="0"/>
              <a:t> </a:t>
            </a:r>
            <a:r>
              <a:rPr lang="el-GR" sz="2000" b="1" dirty="0" err="1" smtClean="0"/>
              <a:t>ἀπέκρυψεν</a:t>
            </a:r>
            <a:r>
              <a:rPr lang="el-GR" sz="2000" dirty="0" smtClean="0"/>
              <a:t> </a:t>
            </a:r>
            <a:r>
              <a:rPr lang="el-GR" sz="2000" dirty="0" err="1" smtClean="0"/>
              <a:t>αἰγιαλούς</a:t>
            </a:r>
            <a:r>
              <a:rPr lang="fr-FR" sz="2000" dirty="0" smtClean="0"/>
              <a:t>,</a:t>
            </a:r>
          </a:p>
          <a:p>
            <a:r>
              <a:rPr lang="el-GR" sz="2000" dirty="0" smtClean="0"/>
              <a:t> </a:t>
            </a:r>
            <a:r>
              <a:rPr lang="el-GR" sz="2000" dirty="0" err="1" smtClean="0"/>
              <a:t>πάλιν</a:t>
            </a:r>
            <a:r>
              <a:rPr lang="el-GR" sz="2000" dirty="0" smtClean="0"/>
              <a:t> </a:t>
            </a:r>
            <a:r>
              <a:rPr lang="el-GR" sz="2000" b="1" dirty="0" err="1" smtClean="0"/>
              <a:t>ἐπάπταινον</a:t>
            </a:r>
            <a:r>
              <a:rPr lang="el-GR" sz="2000" b="1" dirty="0" smtClean="0"/>
              <a:t> </a:t>
            </a:r>
            <a:r>
              <a:rPr lang="el-GR" sz="2000" b="1" i="1" u="sng" dirty="0" err="1" smtClean="0"/>
              <a:t>οἱ</a:t>
            </a:r>
            <a:r>
              <a:rPr lang="el-GR" sz="2000" b="1" i="1" u="sng" dirty="0" smtClean="0"/>
              <a:t> </a:t>
            </a:r>
            <a:r>
              <a:rPr lang="el-GR" sz="2000" b="1" i="1" u="sng" dirty="0" err="1" smtClean="0"/>
              <a:t>Πελοποννήσιοι</a:t>
            </a:r>
            <a:r>
              <a:rPr lang="el-GR" sz="2000" b="1" i="1" u="sng" dirty="0" smtClean="0"/>
              <a:t> </a:t>
            </a:r>
            <a:r>
              <a:rPr lang="el-GR" sz="2000" dirty="0" err="1" smtClean="0"/>
              <a:t>πρὸς</a:t>
            </a:r>
            <a:r>
              <a:rPr lang="el-GR" sz="2000" dirty="0" smtClean="0"/>
              <a:t> </a:t>
            </a:r>
            <a:r>
              <a:rPr lang="el-GR" sz="2000" dirty="0" err="1" smtClean="0"/>
              <a:t>τὸν</a:t>
            </a:r>
            <a:r>
              <a:rPr lang="el-GR" sz="2000" dirty="0" smtClean="0"/>
              <a:t> </a:t>
            </a:r>
            <a:r>
              <a:rPr lang="el-GR" sz="2000" dirty="0" err="1" smtClean="0"/>
              <a:t>Ἰσθμόν</a:t>
            </a:r>
            <a:r>
              <a:rPr lang="fr-FR" sz="2000" dirty="0" smtClean="0"/>
              <a:t>, </a:t>
            </a:r>
          </a:p>
          <a:p>
            <a:r>
              <a:rPr lang="fr-FR" sz="2000" dirty="0" smtClean="0"/>
              <a:t> </a:t>
            </a:r>
            <a:r>
              <a:rPr lang="el-GR" sz="2000" dirty="0" err="1" smtClean="0"/>
              <a:t>ἔνθα</a:t>
            </a:r>
            <a:r>
              <a:rPr lang="el-GR" sz="2000" dirty="0" smtClean="0"/>
              <a:t> </a:t>
            </a:r>
            <a:r>
              <a:rPr lang="el-GR" sz="2000" dirty="0" err="1" smtClean="0"/>
              <a:t>δὴ</a:t>
            </a:r>
            <a:r>
              <a:rPr lang="el-GR" sz="2000" dirty="0" smtClean="0"/>
              <a:t> </a:t>
            </a:r>
            <a:r>
              <a:rPr lang="el-GR" sz="2000" b="1" i="1" u="sng" dirty="0" smtClean="0"/>
              <a:t>ὁ </a:t>
            </a:r>
            <a:r>
              <a:rPr lang="el-GR" sz="2000" b="1" i="1" u="sng" dirty="0" err="1" smtClean="0"/>
              <a:t>Θεμιστοκλῆς</a:t>
            </a:r>
            <a:r>
              <a:rPr lang="fr-FR" sz="2000" dirty="0" smtClean="0"/>
              <a:t>,  </a:t>
            </a:r>
            <a:r>
              <a:rPr lang="el-GR" sz="2000" b="1" dirty="0" err="1" smtClean="0"/>
              <a:t>ἐβουλεύετο</a:t>
            </a:r>
            <a:r>
              <a:rPr lang="el-GR" sz="2000" b="1" dirty="0" smtClean="0"/>
              <a:t> </a:t>
            </a:r>
            <a:r>
              <a:rPr lang="el-GR" sz="2000" dirty="0" err="1" smtClean="0"/>
              <a:t>καὶ</a:t>
            </a:r>
            <a:r>
              <a:rPr lang="el-GR" sz="2000" dirty="0" smtClean="0"/>
              <a:t> </a:t>
            </a:r>
            <a:r>
              <a:rPr lang="el-GR" sz="2000" b="1" dirty="0" err="1" smtClean="0"/>
              <a:t>συνετίθει</a:t>
            </a:r>
            <a:r>
              <a:rPr lang="el-GR" sz="2000" b="1" dirty="0" smtClean="0"/>
              <a:t> </a:t>
            </a:r>
            <a:r>
              <a:rPr lang="el-GR" sz="2000" dirty="0" err="1" smtClean="0"/>
              <a:t>τὴν</a:t>
            </a:r>
            <a:r>
              <a:rPr lang="el-GR" sz="2000" dirty="0" smtClean="0"/>
              <a:t> </a:t>
            </a:r>
            <a:r>
              <a:rPr lang="el-GR" sz="2000" dirty="0" err="1" smtClean="0"/>
              <a:t>περὶ</a:t>
            </a:r>
            <a:r>
              <a:rPr lang="el-GR" sz="2000" dirty="0" smtClean="0"/>
              <a:t> </a:t>
            </a:r>
            <a:r>
              <a:rPr lang="el-GR" sz="2000" dirty="0" err="1" smtClean="0"/>
              <a:t>τὸν</a:t>
            </a:r>
            <a:r>
              <a:rPr lang="el-GR" sz="2000" dirty="0" smtClean="0"/>
              <a:t> </a:t>
            </a:r>
            <a:r>
              <a:rPr lang="el-GR" sz="2000" dirty="0" err="1" smtClean="0"/>
              <a:t>Σίκιννον</a:t>
            </a:r>
            <a:r>
              <a:rPr lang="el-GR" sz="2000" dirty="0" smtClean="0"/>
              <a:t> </a:t>
            </a:r>
            <a:r>
              <a:rPr lang="el-GR" sz="2000" dirty="0" err="1" smtClean="0"/>
              <a:t>πραγματείαν</a:t>
            </a:r>
            <a:r>
              <a:rPr lang="fr-FR" sz="2000" b="1" dirty="0" smtClean="0"/>
              <a:t>.</a:t>
            </a:r>
          </a:p>
          <a:p>
            <a:r>
              <a:rPr lang="fr-FR" sz="2000" b="1" dirty="0" smtClean="0"/>
              <a:t> </a:t>
            </a:r>
            <a:r>
              <a:rPr lang="el-GR" sz="2000" b="1" dirty="0" err="1" smtClean="0"/>
              <a:t>ἦν</a:t>
            </a:r>
            <a:r>
              <a:rPr lang="el-GR" sz="2000" b="1" dirty="0" smtClean="0"/>
              <a:t> </a:t>
            </a:r>
            <a:r>
              <a:rPr lang="el-GR" sz="2000" dirty="0" err="1" smtClean="0"/>
              <a:t>δὲ</a:t>
            </a:r>
            <a:r>
              <a:rPr lang="el-GR" sz="2000" dirty="0" smtClean="0"/>
              <a:t> </a:t>
            </a:r>
            <a:r>
              <a:rPr lang="el-GR" sz="2000" dirty="0" err="1" smtClean="0"/>
              <a:t>τῷ</a:t>
            </a:r>
            <a:r>
              <a:rPr lang="el-GR" sz="2000" dirty="0" smtClean="0"/>
              <a:t> </a:t>
            </a:r>
            <a:r>
              <a:rPr lang="el-GR" sz="2000" dirty="0" err="1" smtClean="0"/>
              <a:t>μὲν</a:t>
            </a:r>
            <a:r>
              <a:rPr lang="el-GR" sz="2000" dirty="0" smtClean="0"/>
              <a:t> </a:t>
            </a:r>
            <a:r>
              <a:rPr lang="el-GR" sz="2000" dirty="0" err="1" smtClean="0"/>
              <a:t>γένει</a:t>
            </a:r>
            <a:r>
              <a:rPr lang="el-GR" sz="2000" dirty="0" smtClean="0"/>
              <a:t> </a:t>
            </a:r>
            <a:r>
              <a:rPr lang="el-GR" sz="2000" dirty="0" err="1" smtClean="0"/>
              <a:t>Πέρσης</a:t>
            </a:r>
            <a:r>
              <a:rPr lang="el-GR" sz="2000" dirty="0" smtClean="0"/>
              <a:t> </a:t>
            </a:r>
            <a:r>
              <a:rPr lang="el-GR" sz="2000" b="1" i="1" u="sng" dirty="0" smtClean="0"/>
              <a:t>ὁ </a:t>
            </a:r>
            <a:r>
              <a:rPr lang="el-GR" sz="2000" b="1" i="1" u="sng" dirty="0" err="1" smtClean="0"/>
              <a:t>Σίκιννος</a:t>
            </a:r>
            <a:r>
              <a:rPr lang="fr-FR" sz="2000" dirty="0" smtClean="0"/>
              <a:t>, </a:t>
            </a:r>
            <a:r>
              <a:rPr lang="el-GR" sz="2000" dirty="0" err="1" smtClean="0"/>
              <a:t>αἰχμάλωτος</a:t>
            </a:r>
            <a:r>
              <a:rPr lang="fr-FR" sz="2000" dirty="0" smtClean="0"/>
              <a:t>, </a:t>
            </a:r>
            <a:r>
              <a:rPr lang="el-GR" sz="2000" dirty="0" err="1" smtClean="0"/>
              <a:t>εὔνους</a:t>
            </a:r>
            <a:r>
              <a:rPr lang="el-GR" sz="2000" dirty="0" smtClean="0"/>
              <a:t> </a:t>
            </a:r>
            <a:r>
              <a:rPr lang="el-GR" sz="2000" dirty="0" err="1" smtClean="0"/>
              <a:t>δὲ</a:t>
            </a:r>
            <a:r>
              <a:rPr lang="el-GR" sz="2000" dirty="0" smtClean="0"/>
              <a:t> </a:t>
            </a:r>
            <a:r>
              <a:rPr lang="el-GR" sz="2000" dirty="0" err="1" smtClean="0"/>
              <a:t>τῷ</a:t>
            </a:r>
            <a:r>
              <a:rPr lang="el-GR" sz="2000" dirty="0" smtClean="0"/>
              <a:t> </a:t>
            </a:r>
            <a:r>
              <a:rPr lang="el-GR" sz="2000" dirty="0" err="1" smtClean="0"/>
              <a:t>Θεμιστοκλεῖ</a:t>
            </a:r>
            <a:r>
              <a:rPr lang="el-GR" sz="2000" dirty="0" smtClean="0"/>
              <a:t> </a:t>
            </a:r>
            <a:r>
              <a:rPr lang="el-GR" sz="2000" dirty="0" err="1" smtClean="0"/>
              <a:t>καὶ</a:t>
            </a:r>
            <a:r>
              <a:rPr lang="el-GR" sz="2000" dirty="0" smtClean="0"/>
              <a:t> </a:t>
            </a:r>
            <a:r>
              <a:rPr lang="el-GR" sz="2000" dirty="0" err="1" smtClean="0"/>
              <a:t>τῶν</a:t>
            </a:r>
            <a:r>
              <a:rPr lang="el-GR" sz="2000" dirty="0" smtClean="0"/>
              <a:t> </a:t>
            </a:r>
            <a:r>
              <a:rPr lang="el-GR" sz="2000" dirty="0" err="1" smtClean="0"/>
              <a:t>τέκνων</a:t>
            </a:r>
            <a:r>
              <a:rPr lang="el-GR" sz="2000" dirty="0" smtClean="0"/>
              <a:t> </a:t>
            </a:r>
            <a:r>
              <a:rPr lang="el-GR" sz="2000" dirty="0" err="1" smtClean="0"/>
              <a:t>αὐτοῦ</a:t>
            </a:r>
            <a:r>
              <a:rPr lang="el-GR" sz="2000" dirty="0" smtClean="0"/>
              <a:t> </a:t>
            </a:r>
            <a:r>
              <a:rPr lang="el-GR" sz="2000" dirty="0" err="1" smtClean="0"/>
              <a:t>παιδαγωγός</a:t>
            </a:r>
            <a:r>
              <a:rPr lang="fr-FR" sz="2000" dirty="0" smtClean="0"/>
              <a:t>.</a:t>
            </a:r>
          </a:p>
          <a:p>
            <a:r>
              <a:rPr lang="fr-FR" sz="2000" dirty="0" smtClean="0"/>
              <a:t> </a:t>
            </a:r>
            <a:r>
              <a:rPr lang="el-GR" sz="2000" dirty="0" err="1" smtClean="0"/>
              <a:t>Τουτον</a:t>
            </a:r>
            <a:r>
              <a:rPr lang="el-GR" sz="2000" dirty="0" smtClean="0"/>
              <a:t> </a:t>
            </a:r>
            <a:r>
              <a:rPr lang="el-GR" sz="2000" b="1" dirty="0" err="1" smtClean="0"/>
              <a:t>ἐκπέμπει</a:t>
            </a:r>
            <a:r>
              <a:rPr lang="el-GR" sz="2000" dirty="0" smtClean="0"/>
              <a:t> </a:t>
            </a:r>
            <a:r>
              <a:rPr lang="el-GR" sz="2000" dirty="0" err="1" smtClean="0"/>
              <a:t>πρὸς</a:t>
            </a:r>
            <a:r>
              <a:rPr lang="el-GR" sz="2000" dirty="0" smtClean="0"/>
              <a:t> </a:t>
            </a:r>
            <a:r>
              <a:rPr lang="el-GR" sz="2000" dirty="0" err="1" smtClean="0"/>
              <a:t>τὸν</a:t>
            </a:r>
            <a:r>
              <a:rPr lang="el-GR" sz="2000" dirty="0" smtClean="0"/>
              <a:t> </a:t>
            </a:r>
            <a:r>
              <a:rPr lang="el-GR" sz="2000" dirty="0" err="1" smtClean="0"/>
              <a:t>Ξέρξην</a:t>
            </a:r>
            <a:r>
              <a:rPr lang="el-GR" sz="2000" dirty="0" smtClean="0"/>
              <a:t> </a:t>
            </a:r>
            <a:r>
              <a:rPr lang="el-GR" sz="2000" dirty="0" err="1" smtClean="0"/>
              <a:t>κρύφα</a:t>
            </a:r>
            <a:r>
              <a:rPr lang="fr-FR" sz="2000" dirty="0" smtClean="0"/>
              <a:t>, </a:t>
            </a:r>
            <a:r>
              <a:rPr lang="el-GR" sz="2000" dirty="0" err="1" smtClean="0"/>
              <a:t>κελεύσας</a:t>
            </a:r>
            <a:r>
              <a:rPr lang="el-GR" sz="2000" dirty="0" smtClean="0"/>
              <a:t> </a:t>
            </a:r>
            <a:r>
              <a:rPr lang="el-GR" sz="2000" dirty="0" err="1" smtClean="0"/>
              <a:t>λέγειν</a:t>
            </a:r>
            <a:r>
              <a:rPr lang="fr-FR" sz="2000" dirty="0" smtClean="0"/>
              <a:t>, </a:t>
            </a:r>
            <a:r>
              <a:rPr lang="el-GR" sz="2000" dirty="0" err="1" smtClean="0"/>
              <a:t>ὅτι</a:t>
            </a:r>
            <a:r>
              <a:rPr lang="el-GR" sz="2000" dirty="0" smtClean="0"/>
              <a:t> </a:t>
            </a:r>
            <a:r>
              <a:rPr lang="el-GR" sz="2000" b="1" i="1" u="sng" dirty="0" err="1" smtClean="0"/>
              <a:t>Θεμιστοκλῆς</a:t>
            </a:r>
            <a:r>
              <a:rPr lang="el-GR" sz="2000" dirty="0" smtClean="0"/>
              <a:t> ὁ </a:t>
            </a:r>
            <a:r>
              <a:rPr lang="el-GR" sz="2000" dirty="0" err="1" smtClean="0"/>
              <a:t>τῶν</a:t>
            </a:r>
            <a:r>
              <a:rPr lang="el-GR" sz="2000" dirty="0" smtClean="0"/>
              <a:t> </a:t>
            </a:r>
            <a:r>
              <a:rPr lang="el-GR" sz="2000" dirty="0" err="1" smtClean="0"/>
              <a:t>Ἀθηναίων</a:t>
            </a:r>
            <a:r>
              <a:rPr lang="el-GR" sz="2000" dirty="0" smtClean="0"/>
              <a:t> </a:t>
            </a:r>
            <a:r>
              <a:rPr lang="el-GR" sz="2000" dirty="0" err="1" smtClean="0"/>
              <a:t>στρατηγὸς</a:t>
            </a:r>
            <a:r>
              <a:rPr lang="el-GR" sz="2000" dirty="0" smtClean="0"/>
              <a:t> </a:t>
            </a:r>
            <a:r>
              <a:rPr lang="el-GR" sz="2000" dirty="0" err="1" smtClean="0"/>
              <a:t>αἱρούμενος</a:t>
            </a:r>
            <a:r>
              <a:rPr lang="el-GR" sz="2000" dirty="0" smtClean="0"/>
              <a:t> </a:t>
            </a:r>
            <a:r>
              <a:rPr lang="el-GR" sz="2000" dirty="0" err="1" smtClean="0"/>
              <a:t>τὰ</a:t>
            </a:r>
            <a:r>
              <a:rPr lang="el-GR" sz="2000" dirty="0" smtClean="0"/>
              <a:t> </a:t>
            </a:r>
            <a:r>
              <a:rPr lang="el-GR" sz="2000" dirty="0" err="1" smtClean="0"/>
              <a:t>βασιλέως</a:t>
            </a:r>
            <a:r>
              <a:rPr lang="el-GR" sz="2000" dirty="0" smtClean="0"/>
              <a:t> </a:t>
            </a:r>
            <a:r>
              <a:rPr lang="el-GR" sz="2000" b="1" dirty="0" err="1" smtClean="0"/>
              <a:t>ἐξαγγέλλει</a:t>
            </a:r>
            <a:r>
              <a:rPr lang="el-GR" sz="2000" b="1" dirty="0" smtClean="0"/>
              <a:t> </a:t>
            </a:r>
            <a:r>
              <a:rPr lang="el-GR" sz="2000" dirty="0" err="1" smtClean="0"/>
              <a:t>πρῶτος</a:t>
            </a:r>
            <a:r>
              <a:rPr lang="el-GR" sz="2000" dirty="0" smtClean="0"/>
              <a:t> </a:t>
            </a:r>
            <a:r>
              <a:rPr lang="el-GR" sz="2000" dirty="0" err="1" smtClean="0"/>
              <a:t>αὐτῷ</a:t>
            </a:r>
            <a:r>
              <a:rPr lang="el-GR" sz="2000" dirty="0" smtClean="0"/>
              <a:t> </a:t>
            </a:r>
            <a:r>
              <a:rPr lang="el-GR" sz="2000" dirty="0" err="1" smtClean="0"/>
              <a:t>τοὺς</a:t>
            </a:r>
            <a:r>
              <a:rPr lang="el-GR" sz="2000" dirty="0" smtClean="0"/>
              <a:t> </a:t>
            </a:r>
            <a:r>
              <a:rPr lang="el-GR" sz="2000" dirty="0" err="1" smtClean="0"/>
              <a:t>Ἕλληνας</a:t>
            </a:r>
            <a:r>
              <a:rPr lang="el-GR" sz="2000" dirty="0" smtClean="0"/>
              <a:t> </a:t>
            </a:r>
            <a:r>
              <a:rPr lang="el-GR" sz="2000" dirty="0" err="1" smtClean="0"/>
              <a:t>ἀποδιδράσκοντας</a:t>
            </a:r>
            <a:r>
              <a:rPr lang="fr-FR" sz="2000" dirty="0" smtClean="0"/>
              <a:t>, </a:t>
            </a:r>
            <a:r>
              <a:rPr lang="el-GR" sz="2000" dirty="0" err="1" smtClean="0"/>
              <a:t>καὶ</a:t>
            </a:r>
            <a:r>
              <a:rPr lang="el-GR" sz="2000" dirty="0" smtClean="0"/>
              <a:t> </a:t>
            </a:r>
            <a:r>
              <a:rPr lang="el-GR" sz="2000" b="1" dirty="0" err="1" smtClean="0"/>
              <a:t>διακελεύεται</a:t>
            </a:r>
            <a:r>
              <a:rPr lang="el-GR" sz="2000" dirty="0" smtClean="0"/>
              <a:t> </a:t>
            </a:r>
            <a:r>
              <a:rPr lang="el-GR" sz="2000" dirty="0" err="1" smtClean="0"/>
              <a:t>ἐν</a:t>
            </a:r>
            <a:r>
              <a:rPr lang="el-GR" sz="2000" dirty="0" smtClean="0"/>
              <a:t> ᾧ </a:t>
            </a:r>
            <a:r>
              <a:rPr lang="el-GR" sz="2000" b="1" dirty="0" err="1" smtClean="0"/>
              <a:t>ταράττονται</a:t>
            </a:r>
            <a:r>
              <a:rPr lang="el-GR" sz="2000" b="1" dirty="0" smtClean="0"/>
              <a:t> </a:t>
            </a:r>
            <a:r>
              <a:rPr lang="el-GR" sz="2000" dirty="0" err="1" smtClean="0"/>
              <a:t>τῶν</a:t>
            </a:r>
            <a:r>
              <a:rPr lang="el-GR" sz="2000" dirty="0" smtClean="0"/>
              <a:t> </a:t>
            </a:r>
            <a:r>
              <a:rPr lang="el-GR" sz="2000" dirty="0" err="1" smtClean="0"/>
              <a:t>πεζῶν</a:t>
            </a:r>
            <a:r>
              <a:rPr lang="el-GR" sz="2000" dirty="0" smtClean="0"/>
              <a:t> </a:t>
            </a:r>
            <a:r>
              <a:rPr lang="el-GR" sz="2000" dirty="0" err="1" smtClean="0"/>
              <a:t>χωρὶς</a:t>
            </a:r>
            <a:r>
              <a:rPr lang="el-GR" sz="2000" dirty="0" smtClean="0"/>
              <a:t> </a:t>
            </a:r>
            <a:r>
              <a:rPr lang="el-GR" sz="2000" dirty="0" err="1" smtClean="0"/>
              <a:t>ὄντες</a:t>
            </a:r>
            <a:r>
              <a:rPr lang="el-GR" sz="2000" dirty="0" smtClean="0"/>
              <a:t> </a:t>
            </a:r>
            <a:r>
              <a:rPr lang="el-GR" sz="2000" dirty="0" err="1" smtClean="0"/>
              <a:t>ἐπιθέσθαι</a:t>
            </a:r>
            <a:r>
              <a:rPr lang="el-GR" sz="2000" dirty="0" smtClean="0"/>
              <a:t> </a:t>
            </a:r>
            <a:r>
              <a:rPr lang="el-GR" sz="2000" dirty="0" err="1" smtClean="0"/>
              <a:t>καὶ</a:t>
            </a:r>
            <a:r>
              <a:rPr lang="el-GR" sz="2000" dirty="0" smtClean="0"/>
              <a:t> </a:t>
            </a:r>
            <a:r>
              <a:rPr lang="el-GR" sz="2000" dirty="0" err="1" smtClean="0"/>
              <a:t>διαφθεῖραι</a:t>
            </a:r>
            <a:r>
              <a:rPr lang="el-GR" sz="2000" dirty="0" smtClean="0"/>
              <a:t> </a:t>
            </a:r>
            <a:r>
              <a:rPr lang="el-GR" sz="2000" dirty="0" err="1" smtClean="0"/>
              <a:t>τὴν</a:t>
            </a:r>
            <a:r>
              <a:rPr lang="el-GR" sz="2000" dirty="0" smtClean="0"/>
              <a:t> </a:t>
            </a:r>
            <a:r>
              <a:rPr lang="el-GR" sz="2000" dirty="0" err="1" smtClean="0"/>
              <a:t>ναυτικὴν</a:t>
            </a:r>
            <a:r>
              <a:rPr lang="el-GR" sz="2000" dirty="0" smtClean="0"/>
              <a:t> </a:t>
            </a:r>
            <a:r>
              <a:rPr lang="el-GR" sz="2000" dirty="0" err="1" smtClean="0"/>
              <a:t>δύναμιν</a:t>
            </a:r>
            <a:r>
              <a:rPr lang="fr-FR" sz="2000" dirty="0" smtClean="0"/>
              <a:t>.</a:t>
            </a:r>
          </a:p>
          <a:p>
            <a:r>
              <a:rPr lang="el-GR" sz="2000" dirty="0" err="1" smtClean="0"/>
              <a:t>ταῦτα</a:t>
            </a:r>
            <a:r>
              <a:rPr lang="el-GR" sz="2000" dirty="0" smtClean="0"/>
              <a:t> δ</a:t>
            </a:r>
            <a:r>
              <a:rPr lang="fr-FR" sz="2000" dirty="0" smtClean="0"/>
              <a:t>' </a:t>
            </a:r>
            <a:r>
              <a:rPr lang="el-GR" sz="2000" b="1" i="1" u="sng" dirty="0" smtClean="0"/>
              <a:t>ὁ </a:t>
            </a:r>
            <a:r>
              <a:rPr lang="el-GR" sz="2000" b="1" i="1" u="sng" dirty="0" err="1" smtClean="0"/>
              <a:t>Ξέρξης</a:t>
            </a:r>
            <a:r>
              <a:rPr lang="el-GR" sz="2000" b="1" i="1" u="sng" dirty="0" smtClean="0"/>
              <a:t> </a:t>
            </a:r>
            <a:r>
              <a:rPr lang="el-GR" sz="2000" dirty="0" err="1" smtClean="0"/>
              <a:t>ὡς</a:t>
            </a:r>
            <a:r>
              <a:rPr lang="el-GR" sz="2000" dirty="0" smtClean="0"/>
              <a:t> </a:t>
            </a:r>
            <a:r>
              <a:rPr lang="el-GR" sz="2000" dirty="0" err="1" smtClean="0"/>
              <a:t>ἀπ</a:t>
            </a:r>
            <a:r>
              <a:rPr lang="fr-FR" sz="2000" dirty="0" smtClean="0"/>
              <a:t>' </a:t>
            </a:r>
            <a:r>
              <a:rPr lang="el-GR" sz="2000" dirty="0" err="1" smtClean="0"/>
              <a:t>εὐνοίας</a:t>
            </a:r>
            <a:r>
              <a:rPr lang="el-GR" sz="2000" dirty="0" smtClean="0"/>
              <a:t> </a:t>
            </a:r>
            <a:r>
              <a:rPr lang="el-GR" sz="2000" dirty="0" err="1" smtClean="0"/>
              <a:t>λελεγμένα</a:t>
            </a:r>
            <a:r>
              <a:rPr lang="el-GR" sz="2000" dirty="0" smtClean="0"/>
              <a:t> </a:t>
            </a:r>
            <a:r>
              <a:rPr lang="el-GR" sz="2000" dirty="0" err="1" smtClean="0"/>
              <a:t>δεξάμενος</a:t>
            </a:r>
            <a:r>
              <a:rPr lang="el-GR" sz="2000" dirty="0" smtClean="0"/>
              <a:t> </a:t>
            </a:r>
            <a:r>
              <a:rPr lang="el-GR" sz="2000" b="1" dirty="0" err="1" smtClean="0"/>
              <a:t>ἥσθη</a:t>
            </a:r>
            <a:r>
              <a:rPr lang="fr-FR" sz="2000" dirty="0" smtClean="0"/>
              <a:t>, </a:t>
            </a:r>
            <a:r>
              <a:rPr lang="el-GR" sz="2000" dirty="0" err="1" smtClean="0"/>
              <a:t>καὶ</a:t>
            </a:r>
            <a:r>
              <a:rPr lang="el-GR" sz="2000" dirty="0" smtClean="0"/>
              <a:t> </a:t>
            </a:r>
            <a:r>
              <a:rPr lang="el-GR" sz="2000" dirty="0" err="1" smtClean="0"/>
              <a:t>τέλος</a:t>
            </a:r>
            <a:r>
              <a:rPr lang="el-GR" sz="2000" dirty="0" smtClean="0"/>
              <a:t> </a:t>
            </a:r>
            <a:r>
              <a:rPr lang="el-GR" sz="2000" dirty="0" err="1" smtClean="0"/>
              <a:t>εὐθὺς</a:t>
            </a:r>
            <a:r>
              <a:rPr lang="el-GR" sz="2000" dirty="0" smtClean="0"/>
              <a:t> </a:t>
            </a:r>
            <a:r>
              <a:rPr lang="el-GR" sz="2000" b="1" dirty="0" err="1" smtClean="0"/>
              <a:t>ἐξέφερε</a:t>
            </a:r>
            <a:r>
              <a:rPr lang="el-GR" sz="2000" dirty="0" smtClean="0"/>
              <a:t> </a:t>
            </a:r>
            <a:r>
              <a:rPr lang="el-GR" sz="2000" dirty="0" err="1" smtClean="0"/>
              <a:t>πρὸς</a:t>
            </a:r>
            <a:r>
              <a:rPr lang="el-GR" sz="2000" dirty="0" smtClean="0"/>
              <a:t> </a:t>
            </a:r>
            <a:r>
              <a:rPr lang="el-GR" sz="2000" dirty="0" err="1" smtClean="0"/>
              <a:t>τοὺς</a:t>
            </a:r>
            <a:r>
              <a:rPr lang="el-GR" sz="2000" dirty="0" smtClean="0"/>
              <a:t> </a:t>
            </a:r>
            <a:r>
              <a:rPr lang="el-GR" sz="2000" dirty="0" err="1" smtClean="0"/>
              <a:t>ἡγεμόνας</a:t>
            </a:r>
            <a:r>
              <a:rPr lang="el-GR" sz="2000" dirty="0" smtClean="0"/>
              <a:t> </a:t>
            </a:r>
            <a:r>
              <a:rPr lang="el-GR" sz="2000" dirty="0" err="1" smtClean="0"/>
              <a:t>τῶν</a:t>
            </a:r>
            <a:r>
              <a:rPr lang="el-GR" sz="2000" dirty="0" smtClean="0"/>
              <a:t> </a:t>
            </a:r>
            <a:r>
              <a:rPr lang="el-GR" sz="2000" dirty="0" err="1" smtClean="0"/>
              <a:t>νεῶν</a:t>
            </a:r>
            <a:r>
              <a:rPr lang="fr-FR" sz="2000" dirty="0" smtClean="0"/>
              <a:t> </a:t>
            </a:r>
            <a:r>
              <a:rPr lang="el-GR" sz="2000" dirty="0" err="1" smtClean="0"/>
              <a:t>διακοσίαις</a:t>
            </a:r>
            <a:r>
              <a:rPr lang="el-GR" sz="2000" dirty="0" smtClean="0"/>
              <a:t>  </a:t>
            </a:r>
            <a:r>
              <a:rPr lang="el-GR" sz="2000" dirty="0" err="1" smtClean="0"/>
              <a:t>ναυσίν</a:t>
            </a:r>
            <a:r>
              <a:rPr lang="el-GR" sz="2000" dirty="0" smtClean="0"/>
              <a:t> δ</a:t>
            </a:r>
            <a:r>
              <a:rPr lang="fr-FR" sz="2000" dirty="0" smtClean="0"/>
              <a:t>' </a:t>
            </a:r>
            <a:r>
              <a:rPr lang="el-GR" sz="2000" dirty="0" err="1" smtClean="0"/>
              <a:t>ἀναχθέντας</a:t>
            </a:r>
            <a:r>
              <a:rPr lang="el-GR" sz="2000" dirty="0" smtClean="0"/>
              <a:t>  </a:t>
            </a:r>
            <a:r>
              <a:rPr lang="el-GR" sz="2000" dirty="0" err="1" smtClean="0"/>
              <a:t>καὶ</a:t>
            </a:r>
            <a:r>
              <a:rPr lang="el-GR" sz="2000" dirty="0" smtClean="0"/>
              <a:t> </a:t>
            </a:r>
            <a:r>
              <a:rPr lang="el-GR" sz="2000" dirty="0" err="1" smtClean="0"/>
              <a:t>διαζῶσαι</a:t>
            </a:r>
            <a:r>
              <a:rPr lang="el-GR" sz="2000" dirty="0" smtClean="0"/>
              <a:t> </a:t>
            </a:r>
            <a:r>
              <a:rPr lang="el-GR" sz="2000" dirty="0" err="1" smtClean="0"/>
              <a:t>τὰς</a:t>
            </a:r>
            <a:r>
              <a:rPr lang="el-GR" sz="2000" dirty="0" smtClean="0"/>
              <a:t> </a:t>
            </a:r>
            <a:r>
              <a:rPr lang="el-GR" sz="2000" dirty="0" err="1" smtClean="0"/>
              <a:t>νήσους</a:t>
            </a:r>
            <a:r>
              <a:rPr lang="fr-FR" sz="2000" dirty="0" smtClean="0"/>
              <a:t>, </a:t>
            </a:r>
            <a:r>
              <a:rPr lang="el-GR" sz="2000" dirty="0" err="1" smtClean="0"/>
              <a:t>ὅπως</a:t>
            </a:r>
            <a:r>
              <a:rPr lang="el-GR" sz="2000" dirty="0" smtClean="0"/>
              <a:t> </a:t>
            </a:r>
            <a:r>
              <a:rPr lang="el-GR" sz="2000" b="1" dirty="0" err="1" smtClean="0"/>
              <a:t>ἐκφύγο</a:t>
            </a:r>
            <a:r>
              <a:rPr lang="el-GR" sz="2000" dirty="0" err="1" smtClean="0"/>
              <a:t>ι</a:t>
            </a:r>
            <a:r>
              <a:rPr lang="el-GR" sz="2000" dirty="0" smtClean="0"/>
              <a:t> </a:t>
            </a:r>
            <a:r>
              <a:rPr lang="el-GR" sz="2000" dirty="0" err="1" smtClean="0"/>
              <a:t>μηδεὶς</a:t>
            </a:r>
            <a:r>
              <a:rPr lang="el-GR" sz="2000" dirty="0" smtClean="0"/>
              <a:t> </a:t>
            </a:r>
            <a:r>
              <a:rPr lang="el-GR" sz="2000" dirty="0" err="1" smtClean="0"/>
              <a:t>τῶν</a:t>
            </a:r>
            <a:r>
              <a:rPr lang="el-GR" sz="2000" dirty="0" smtClean="0"/>
              <a:t> </a:t>
            </a:r>
            <a:r>
              <a:rPr lang="el-GR" sz="2000" dirty="0" err="1" smtClean="0"/>
              <a:t>πολεμίων</a:t>
            </a:r>
            <a:r>
              <a:rPr lang="fr-FR" sz="2000" dirty="0" smtClean="0"/>
              <a:t>.</a:t>
            </a:r>
          </a:p>
          <a:p>
            <a:pPr>
              <a:buNone/>
            </a:pPr>
            <a:r>
              <a:rPr lang="en-US" sz="2000" dirty="0" smtClean="0">
                <a:solidFill>
                  <a:schemeClr val="bg1"/>
                </a:solidFill>
              </a:rPr>
              <a:t>                          </a:t>
            </a:r>
            <a:r>
              <a:rPr lang="en-US" sz="2000" i="1" dirty="0" smtClean="0">
                <a:solidFill>
                  <a:schemeClr val="bg1"/>
                </a:solidFill>
              </a:rPr>
              <a:t>                       </a:t>
            </a:r>
            <a:endParaRPr lang="el-GR" sz="2000" dirty="0">
              <a:solidFill>
                <a:schemeClr val="bg1"/>
              </a:solidFill>
            </a:endParaRPr>
          </a:p>
        </p:txBody>
      </p:sp>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‘Ο στόλος των πολεμίων </a:t>
            </a:r>
            <a:r>
              <a:rPr lang="el-GR" dirty="0" err="1" smtClean="0"/>
              <a:t>προσφερόμενος</a:t>
            </a:r>
            <a:r>
              <a:rPr lang="el-GR" dirty="0" smtClean="0"/>
              <a:t> </a:t>
            </a:r>
            <a:r>
              <a:rPr lang="el-GR" dirty="0" err="1" smtClean="0"/>
              <a:t>τῇ</a:t>
            </a:r>
            <a:r>
              <a:rPr lang="el-GR" dirty="0" smtClean="0"/>
              <a:t> </a:t>
            </a:r>
            <a:r>
              <a:rPr lang="el-GR" dirty="0" err="1" smtClean="0"/>
              <a:t>Ἀττικῇ</a:t>
            </a:r>
            <a:r>
              <a:rPr lang="el-GR" dirty="0" smtClean="0"/>
              <a:t> </a:t>
            </a:r>
            <a:r>
              <a:rPr lang="el-GR" dirty="0" err="1" smtClean="0"/>
              <a:t>κατὰ</a:t>
            </a:r>
            <a:r>
              <a:rPr lang="el-GR" dirty="0" smtClean="0"/>
              <a:t> </a:t>
            </a:r>
            <a:r>
              <a:rPr lang="el-GR" dirty="0" err="1" smtClean="0"/>
              <a:t>τὸ</a:t>
            </a:r>
            <a:r>
              <a:rPr lang="el-GR" dirty="0" smtClean="0"/>
              <a:t> </a:t>
            </a:r>
            <a:r>
              <a:rPr lang="el-GR" dirty="0" err="1" smtClean="0"/>
              <a:t>Φαληρικὸν</a:t>
            </a:r>
            <a:r>
              <a:rPr lang="el-GR" dirty="0" smtClean="0"/>
              <a:t> </a:t>
            </a:r>
          </a:p>
          <a:p>
            <a:pPr>
              <a:buNone/>
            </a:pPr>
            <a:r>
              <a:rPr lang="el-GR" dirty="0" smtClean="0"/>
              <a:t>                                      ’απέκρυψε </a:t>
            </a:r>
            <a:r>
              <a:rPr lang="el-GR" dirty="0" err="1" smtClean="0"/>
              <a:t>τοὺς</a:t>
            </a:r>
            <a:r>
              <a:rPr lang="el-GR" dirty="0" smtClean="0"/>
              <a:t> </a:t>
            </a:r>
            <a:r>
              <a:rPr lang="el-GR" dirty="0" err="1" smtClean="0"/>
              <a:t>πέριξ</a:t>
            </a:r>
            <a:r>
              <a:rPr lang="el-GR" dirty="0" smtClean="0"/>
              <a:t> αιγιαλούς</a:t>
            </a:r>
          </a:p>
          <a:p>
            <a:endParaRPr lang="el-GR" dirty="0" smtClean="0"/>
          </a:p>
          <a:p>
            <a:r>
              <a:rPr lang="el-GR" dirty="0" err="1" smtClean="0"/>
              <a:t>Ο</a:t>
            </a:r>
            <a:r>
              <a:rPr lang="el-GR" b="1" i="1" u="sng" dirty="0" err="1" smtClean="0"/>
              <a:t>ἱ</a:t>
            </a:r>
            <a:r>
              <a:rPr lang="el-GR" dirty="0" smtClean="0"/>
              <a:t> </a:t>
            </a:r>
            <a:r>
              <a:rPr lang="el-GR" dirty="0" err="1" smtClean="0"/>
              <a:t>Πελοποννήσιοι</a:t>
            </a:r>
            <a:endParaRPr lang="el-GR" dirty="0" smtClean="0"/>
          </a:p>
          <a:p>
            <a:pPr>
              <a:buNone/>
            </a:pPr>
            <a:r>
              <a:rPr lang="el-GR" dirty="0" smtClean="0"/>
              <a:t>                                                ’</a:t>
            </a:r>
            <a:r>
              <a:rPr lang="el-GR" dirty="0" err="1" smtClean="0"/>
              <a:t>επάπταινον</a:t>
            </a:r>
            <a:r>
              <a:rPr lang="el-GR" dirty="0" smtClean="0"/>
              <a:t> </a:t>
            </a:r>
            <a:r>
              <a:rPr lang="el-GR" dirty="0" err="1" smtClean="0"/>
              <a:t>πρός</a:t>
            </a:r>
            <a:r>
              <a:rPr lang="el-GR" dirty="0" smtClean="0"/>
              <a:t> </a:t>
            </a:r>
            <a:r>
              <a:rPr lang="el-GR" dirty="0" err="1" smtClean="0"/>
              <a:t>τόν</a:t>
            </a:r>
            <a:r>
              <a:rPr lang="el-GR" dirty="0" smtClean="0"/>
              <a:t> </a:t>
            </a:r>
            <a:r>
              <a:rPr lang="el-GR" dirty="0" err="1" smtClean="0"/>
              <a:t>Ισθμόν</a:t>
            </a:r>
            <a:endParaRPr lang="el-GR" dirty="0" smtClean="0"/>
          </a:p>
          <a:p>
            <a:r>
              <a:rPr lang="el-GR" dirty="0" smtClean="0"/>
              <a:t>‘Ο Θεμιστοκλής</a:t>
            </a:r>
          </a:p>
          <a:p>
            <a:pPr>
              <a:buNone/>
            </a:pPr>
            <a:r>
              <a:rPr lang="el-GR" dirty="0" smtClean="0"/>
              <a:t>                                              ’</a:t>
            </a:r>
            <a:r>
              <a:rPr lang="el-GR" dirty="0" err="1" smtClean="0"/>
              <a:t>εβουλεύετο</a:t>
            </a:r>
            <a:r>
              <a:rPr lang="el-GR" dirty="0" smtClean="0"/>
              <a:t> </a:t>
            </a:r>
          </a:p>
          <a:p>
            <a:pPr>
              <a:buNone/>
            </a:pPr>
            <a:r>
              <a:rPr lang="el-GR" dirty="0" smtClean="0"/>
              <a:t>                                              </a:t>
            </a:r>
            <a:r>
              <a:rPr lang="el-GR" dirty="0" err="1" smtClean="0"/>
              <a:t>συνετίθη</a:t>
            </a:r>
            <a:r>
              <a:rPr lang="el-GR" dirty="0" smtClean="0"/>
              <a:t> </a:t>
            </a:r>
            <a:r>
              <a:rPr lang="el-GR" dirty="0" err="1" smtClean="0"/>
              <a:t>τήν</a:t>
            </a:r>
            <a:r>
              <a:rPr lang="el-GR" dirty="0" smtClean="0"/>
              <a:t> </a:t>
            </a:r>
            <a:r>
              <a:rPr lang="el-GR" dirty="0" err="1" smtClean="0"/>
              <a:t>πραγματείαν</a:t>
            </a:r>
            <a:r>
              <a:rPr lang="el-GR" dirty="0" smtClean="0"/>
              <a:t>  περί </a:t>
            </a:r>
            <a:r>
              <a:rPr lang="el-GR" dirty="0" err="1" smtClean="0"/>
              <a:t>Σίκιννον</a:t>
            </a:r>
            <a:endParaRPr lang="el-GR" dirty="0" smtClean="0"/>
          </a:p>
          <a:p>
            <a:pPr>
              <a:buNone/>
            </a:pPr>
            <a:r>
              <a:rPr lang="el-GR" dirty="0" smtClean="0"/>
              <a:t>                              </a:t>
            </a:r>
            <a:endParaRPr lang="el-GR" dirty="0"/>
          </a:p>
        </p:txBody>
      </p:sp>
      <p:cxnSp>
        <p:nvCxnSpPr>
          <p:cNvPr id="5" name="Straight Arrow Connector 4"/>
          <p:cNvCxnSpPr/>
          <p:nvPr/>
        </p:nvCxnSpPr>
        <p:spPr>
          <a:xfrm>
            <a:off x="3923928" y="2060848"/>
            <a:ext cx="1440160" cy="432048"/>
          </a:xfrm>
          <a:prstGeom prst="straightConnector1">
            <a:avLst/>
          </a:prstGeom>
          <a:ln>
            <a:solidFill>
              <a:schemeClr val="bg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635896" y="3501008"/>
            <a:ext cx="1584176" cy="28803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275856" y="4437112"/>
            <a:ext cx="1008112" cy="36004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347864" y="4581128"/>
            <a:ext cx="792088"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pPr>
              <a:buNone/>
            </a:pPr>
            <a:r>
              <a:rPr lang="el-GR" dirty="0" smtClean="0"/>
              <a:t>ὁ </a:t>
            </a:r>
            <a:r>
              <a:rPr lang="el-GR" dirty="0" err="1" smtClean="0"/>
              <a:t>Σίκιννος</a:t>
            </a:r>
            <a:r>
              <a:rPr lang="el-GR" dirty="0" smtClean="0"/>
              <a:t>  </a:t>
            </a:r>
            <a:r>
              <a:rPr lang="el-GR" dirty="0" err="1" smtClean="0"/>
              <a:t>ἦν</a:t>
            </a:r>
            <a:r>
              <a:rPr lang="el-GR" dirty="0" smtClean="0"/>
              <a:t>                  Πέρσης </a:t>
            </a:r>
          </a:p>
          <a:p>
            <a:pPr>
              <a:buNone/>
            </a:pPr>
            <a:r>
              <a:rPr lang="el-GR" dirty="0" smtClean="0"/>
              <a:t>                                        </a:t>
            </a:r>
            <a:r>
              <a:rPr lang="el-GR" dirty="0" err="1" smtClean="0"/>
              <a:t>αἰχμάλωτος</a:t>
            </a:r>
            <a:r>
              <a:rPr lang="fr-FR" dirty="0" smtClean="0"/>
              <a:t>,</a:t>
            </a:r>
            <a:endParaRPr lang="el-GR" dirty="0" smtClean="0"/>
          </a:p>
          <a:p>
            <a:pPr>
              <a:buNone/>
            </a:pPr>
            <a:r>
              <a:rPr lang="el-GR" dirty="0" smtClean="0"/>
              <a:t>                                     </a:t>
            </a:r>
            <a:r>
              <a:rPr lang="el-GR" dirty="0" err="1" smtClean="0"/>
              <a:t>εὔνους</a:t>
            </a:r>
            <a:r>
              <a:rPr lang="el-GR" dirty="0" smtClean="0"/>
              <a:t> </a:t>
            </a:r>
            <a:r>
              <a:rPr lang="el-GR" dirty="0" err="1" smtClean="0"/>
              <a:t>τῷ</a:t>
            </a:r>
            <a:r>
              <a:rPr lang="el-GR" dirty="0" smtClean="0"/>
              <a:t> </a:t>
            </a:r>
            <a:r>
              <a:rPr lang="el-GR" dirty="0" err="1" smtClean="0"/>
              <a:t>Θεμιστοκλεῖ</a:t>
            </a:r>
            <a:endParaRPr lang="el-GR" dirty="0" smtClean="0"/>
          </a:p>
          <a:p>
            <a:pPr>
              <a:buNone/>
            </a:pPr>
            <a:r>
              <a:rPr lang="el-GR" dirty="0" smtClean="0"/>
              <a:t>                                      παιδαγωγός </a:t>
            </a:r>
            <a:r>
              <a:rPr lang="el-GR" dirty="0" err="1" smtClean="0"/>
              <a:t>τῶν</a:t>
            </a:r>
            <a:r>
              <a:rPr lang="el-GR" dirty="0" smtClean="0"/>
              <a:t> </a:t>
            </a:r>
            <a:r>
              <a:rPr lang="el-GR" dirty="0" err="1" smtClean="0"/>
              <a:t>τέκνων</a:t>
            </a:r>
            <a:r>
              <a:rPr lang="el-GR" dirty="0" smtClean="0"/>
              <a:t> </a:t>
            </a:r>
            <a:r>
              <a:rPr lang="el-GR" dirty="0" err="1" smtClean="0"/>
              <a:t>αὐτοῦ</a:t>
            </a:r>
            <a:endParaRPr lang="el-GR" dirty="0" smtClean="0"/>
          </a:p>
          <a:p>
            <a:pPr>
              <a:buNone/>
            </a:pPr>
            <a:r>
              <a:rPr lang="el-GR" dirty="0" err="1" smtClean="0"/>
              <a:t>Θεμιστοκλῆς</a:t>
            </a:r>
            <a:r>
              <a:rPr lang="el-GR" dirty="0" smtClean="0"/>
              <a:t>  </a:t>
            </a:r>
            <a:r>
              <a:rPr lang="el-GR" dirty="0" err="1" smtClean="0"/>
              <a:t>ἐκπέμπει</a:t>
            </a:r>
            <a:r>
              <a:rPr lang="el-GR" dirty="0" smtClean="0"/>
              <a:t> </a:t>
            </a:r>
            <a:r>
              <a:rPr lang="el-GR" dirty="0" err="1" smtClean="0"/>
              <a:t>Σίκιννον</a:t>
            </a:r>
            <a:r>
              <a:rPr lang="el-GR" dirty="0" smtClean="0"/>
              <a:t>       </a:t>
            </a:r>
            <a:r>
              <a:rPr lang="el-GR" dirty="0" err="1" smtClean="0"/>
              <a:t>πρός</a:t>
            </a:r>
            <a:r>
              <a:rPr lang="el-GR" dirty="0" smtClean="0"/>
              <a:t> </a:t>
            </a:r>
            <a:r>
              <a:rPr lang="el-GR" dirty="0" err="1" smtClean="0"/>
              <a:t>τόν</a:t>
            </a:r>
            <a:r>
              <a:rPr lang="el-GR" dirty="0" smtClean="0"/>
              <a:t> </a:t>
            </a:r>
            <a:r>
              <a:rPr lang="el-GR" dirty="0" err="1" smtClean="0"/>
              <a:t>Ξέρξην</a:t>
            </a:r>
            <a:r>
              <a:rPr lang="el-GR" dirty="0" smtClean="0"/>
              <a:t>   </a:t>
            </a:r>
          </a:p>
          <a:p>
            <a:pPr>
              <a:buNone/>
            </a:pPr>
            <a:r>
              <a:rPr lang="el-GR" dirty="0" smtClean="0"/>
              <a:t>                       </a:t>
            </a:r>
            <a:r>
              <a:rPr lang="el-GR" dirty="0" err="1" smtClean="0"/>
              <a:t>κελεύσας</a:t>
            </a:r>
            <a:r>
              <a:rPr lang="el-GR" dirty="0" smtClean="0"/>
              <a:t> </a:t>
            </a:r>
            <a:r>
              <a:rPr lang="el-GR" dirty="0" err="1" smtClean="0"/>
              <a:t>λέγειν</a:t>
            </a:r>
            <a:r>
              <a:rPr lang="el-GR" dirty="0" smtClean="0"/>
              <a:t> </a:t>
            </a:r>
            <a:r>
              <a:rPr lang="el-GR" dirty="0" err="1" smtClean="0"/>
              <a:t>ὅτι</a:t>
            </a:r>
            <a:r>
              <a:rPr lang="en-US" dirty="0" smtClean="0"/>
              <a:t>     </a:t>
            </a:r>
            <a:endParaRPr lang="el-GR" dirty="0" smtClean="0"/>
          </a:p>
          <a:p>
            <a:pPr>
              <a:buNone/>
            </a:pPr>
            <a:endParaRPr lang="el-GR" dirty="0" smtClean="0"/>
          </a:p>
          <a:p>
            <a:pPr>
              <a:buNone/>
            </a:pPr>
            <a:endParaRPr lang="el-GR" dirty="0" smtClean="0"/>
          </a:p>
          <a:p>
            <a:pPr>
              <a:buNone/>
            </a:pPr>
            <a:r>
              <a:rPr lang="el-GR" dirty="0" err="1" smtClean="0"/>
              <a:t>Θεμιστοκλῆς</a:t>
            </a:r>
            <a:r>
              <a:rPr lang="el-GR" dirty="0" smtClean="0"/>
              <a:t> </a:t>
            </a:r>
            <a:r>
              <a:rPr lang="el-GR" dirty="0" err="1" smtClean="0"/>
              <a:t>αἱρούμενος</a:t>
            </a:r>
            <a:r>
              <a:rPr lang="el-GR" dirty="0" smtClean="0"/>
              <a:t> </a:t>
            </a:r>
            <a:r>
              <a:rPr lang="el-GR" dirty="0" err="1" smtClean="0"/>
              <a:t>τὰ</a:t>
            </a:r>
            <a:r>
              <a:rPr lang="el-GR" dirty="0" smtClean="0"/>
              <a:t> </a:t>
            </a:r>
            <a:r>
              <a:rPr lang="el-GR" dirty="0" err="1" smtClean="0"/>
              <a:t>βασιλέως</a:t>
            </a:r>
            <a:r>
              <a:rPr lang="el-GR" dirty="0" smtClean="0"/>
              <a:t> </a:t>
            </a:r>
            <a:r>
              <a:rPr lang="el-GR" dirty="0" err="1" smtClean="0"/>
              <a:t>ἐξαγγέλλει</a:t>
            </a:r>
            <a:r>
              <a:rPr lang="el-GR" dirty="0" smtClean="0"/>
              <a:t> </a:t>
            </a:r>
            <a:r>
              <a:rPr lang="el-GR" dirty="0" err="1" smtClean="0"/>
              <a:t>πρῶτος</a:t>
            </a:r>
            <a:r>
              <a:rPr lang="el-GR" dirty="0" smtClean="0"/>
              <a:t> </a:t>
            </a:r>
            <a:r>
              <a:rPr lang="el-GR" dirty="0" err="1" smtClean="0"/>
              <a:t>αὐτῷ</a:t>
            </a:r>
            <a:r>
              <a:rPr lang="el-GR" dirty="0" smtClean="0"/>
              <a:t> </a:t>
            </a:r>
            <a:r>
              <a:rPr lang="el-GR" dirty="0" err="1" smtClean="0"/>
              <a:t>τοὺς</a:t>
            </a:r>
            <a:r>
              <a:rPr lang="el-GR" dirty="0" smtClean="0"/>
              <a:t> </a:t>
            </a:r>
            <a:r>
              <a:rPr lang="el-GR" dirty="0" err="1" smtClean="0"/>
              <a:t>Ἕλληνας</a:t>
            </a:r>
            <a:r>
              <a:rPr lang="el-GR" dirty="0" smtClean="0"/>
              <a:t> </a:t>
            </a:r>
            <a:r>
              <a:rPr lang="el-GR" dirty="0" err="1" smtClean="0"/>
              <a:t>ἀποδιδράσκοντας</a:t>
            </a:r>
            <a:endParaRPr lang="el-GR" dirty="0" smtClean="0"/>
          </a:p>
          <a:p>
            <a:pPr>
              <a:buNone/>
            </a:pPr>
            <a:r>
              <a:rPr lang="el-GR" dirty="0" smtClean="0"/>
              <a:t>                             </a:t>
            </a:r>
            <a:r>
              <a:rPr lang="en-US" dirty="0" smtClean="0"/>
              <a:t>                               </a:t>
            </a:r>
            <a:r>
              <a:rPr lang="el-GR" dirty="0" smtClean="0"/>
              <a:t>  </a:t>
            </a:r>
            <a:r>
              <a:rPr lang="el-GR" dirty="0" err="1" smtClean="0"/>
              <a:t>διακελεύεται</a:t>
            </a:r>
            <a:r>
              <a:rPr lang="el-GR" dirty="0" smtClean="0"/>
              <a:t>  </a:t>
            </a:r>
            <a:r>
              <a:rPr lang="en-US" dirty="0" smtClean="0"/>
              <a:t>      </a:t>
            </a:r>
            <a:r>
              <a:rPr lang="el-GR" dirty="0" err="1" smtClean="0"/>
              <a:t>ἐπιθέσθαι</a:t>
            </a:r>
            <a:r>
              <a:rPr lang="el-GR" dirty="0" smtClean="0"/>
              <a:t> </a:t>
            </a:r>
          </a:p>
          <a:p>
            <a:pPr>
              <a:buNone/>
            </a:pPr>
            <a:r>
              <a:rPr lang="el-GR" dirty="0" smtClean="0"/>
              <a:t>                                               </a:t>
            </a:r>
            <a:r>
              <a:rPr lang="en-US" dirty="0" smtClean="0"/>
              <a:t>                               </a:t>
            </a:r>
            <a:r>
              <a:rPr lang="el-GR" dirty="0" smtClean="0"/>
              <a:t> </a:t>
            </a:r>
            <a:r>
              <a:rPr lang="el-GR" dirty="0" err="1" smtClean="0"/>
              <a:t>καὶ</a:t>
            </a:r>
            <a:r>
              <a:rPr lang="el-GR" dirty="0" smtClean="0"/>
              <a:t> </a:t>
            </a:r>
            <a:r>
              <a:rPr lang="en-US" dirty="0" smtClean="0"/>
              <a:t>     </a:t>
            </a:r>
            <a:r>
              <a:rPr lang="el-GR" dirty="0" err="1" smtClean="0"/>
              <a:t>διαφθεῖραι</a:t>
            </a:r>
            <a:r>
              <a:rPr lang="el-GR" dirty="0" smtClean="0"/>
              <a:t> </a:t>
            </a:r>
          </a:p>
          <a:p>
            <a:pPr>
              <a:buNone/>
            </a:pPr>
            <a:r>
              <a:rPr lang="el-GR" dirty="0" smtClean="0"/>
              <a:t>                </a:t>
            </a:r>
            <a:r>
              <a:rPr lang="el-GR" dirty="0" err="1" smtClean="0"/>
              <a:t>ἐν</a:t>
            </a:r>
            <a:r>
              <a:rPr lang="el-GR" dirty="0" smtClean="0"/>
              <a:t> ᾧ </a:t>
            </a:r>
            <a:r>
              <a:rPr lang="el-GR" dirty="0" err="1" smtClean="0"/>
              <a:t>ταράττονται</a:t>
            </a:r>
            <a:r>
              <a:rPr lang="el-GR" dirty="0" smtClean="0"/>
              <a:t> </a:t>
            </a:r>
            <a:r>
              <a:rPr lang="el-GR" dirty="0" err="1" smtClean="0"/>
              <a:t>ὄντες</a:t>
            </a:r>
            <a:r>
              <a:rPr lang="el-GR" dirty="0" smtClean="0"/>
              <a:t> </a:t>
            </a:r>
            <a:r>
              <a:rPr lang="el-GR" dirty="0" err="1" smtClean="0"/>
              <a:t>χωρὶς</a:t>
            </a:r>
            <a:r>
              <a:rPr lang="el-GR" dirty="0" smtClean="0"/>
              <a:t> </a:t>
            </a:r>
            <a:r>
              <a:rPr lang="el-GR" dirty="0" err="1" smtClean="0"/>
              <a:t>τῶν</a:t>
            </a:r>
            <a:r>
              <a:rPr lang="el-GR" dirty="0" smtClean="0"/>
              <a:t> </a:t>
            </a:r>
            <a:r>
              <a:rPr lang="el-GR" dirty="0" err="1" smtClean="0"/>
              <a:t>πεζῶν</a:t>
            </a:r>
            <a:endParaRPr lang="el-GR" dirty="0" smtClean="0"/>
          </a:p>
          <a:p>
            <a:pPr>
              <a:buNone/>
            </a:pPr>
            <a:endParaRPr lang="el-GR" dirty="0" smtClean="0"/>
          </a:p>
          <a:p>
            <a:pPr>
              <a:buNone/>
            </a:pPr>
            <a:r>
              <a:rPr lang="en-US" b="1" i="1" u="sng" dirty="0" smtClean="0">
                <a:solidFill>
                  <a:schemeClr val="bg1"/>
                </a:solidFill>
              </a:rPr>
              <a:t> </a:t>
            </a:r>
            <a:endParaRPr lang="el-GR" dirty="0"/>
          </a:p>
        </p:txBody>
      </p:sp>
      <p:cxnSp>
        <p:nvCxnSpPr>
          <p:cNvPr id="14" name="Straight Arrow Connector 13"/>
          <p:cNvCxnSpPr/>
          <p:nvPr/>
        </p:nvCxnSpPr>
        <p:spPr>
          <a:xfrm>
            <a:off x="2339752" y="1772816"/>
            <a:ext cx="864096"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267744" y="1772816"/>
            <a:ext cx="864096" cy="36004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267744" y="1916832"/>
            <a:ext cx="864096" cy="7920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339752" y="1844824"/>
            <a:ext cx="648072" cy="504056"/>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067944" y="2996952"/>
            <a:ext cx="36004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923928" y="3429000"/>
            <a:ext cx="72008" cy="64807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012160" y="4869160"/>
            <a:ext cx="288032" cy="288032"/>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12160" y="4797152"/>
            <a:ext cx="36004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539552" y="1700808"/>
            <a:ext cx="8229600" cy="4709160"/>
          </a:xfrm>
        </p:spPr>
        <p:txBody>
          <a:bodyPr>
            <a:normAutofit/>
          </a:bodyPr>
          <a:lstStyle/>
          <a:p>
            <a:pPr>
              <a:buNone/>
            </a:pPr>
            <a:r>
              <a:rPr lang="el-GR" dirty="0" smtClean="0"/>
              <a:t>ὁ </a:t>
            </a:r>
            <a:r>
              <a:rPr lang="el-GR" dirty="0" err="1" smtClean="0"/>
              <a:t>Ξέρξης</a:t>
            </a:r>
            <a:r>
              <a:rPr lang="el-GR" dirty="0" smtClean="0"/>
              <a:t>     </a:t>
            </a:r>
            <a:r>
              <a:rPr lang="el-GR" dirty="0" err="1" smtClean="0"/>
              <a:t>ἥσθη</a:t>
            </a:r>
            <a:r>
              <a:rPr lang="el-GR" dirty="0" smtClean="0"/>
              <a:t> </a:t>
            </a:r>
            <a:r>
              <a:rPr lang="el-GR" dirty="0" err="1" smtClean="0"/>
              <a:t>δεξάμενος</a:t>
            </a:r>
            <a:r>
              <a:rPr lang="el-GR" dirty="0" smtClean="0"/>
              <a:t> </a:t>
            </a:r>
            <a:r>
              <a:rPr lang="el-GR" dirty="0" err="1" smtClean="0"/>
              <a:t>ταῦτα</a:t>
            </a:r>
            <a:r>
              <a:rPr lang="el-GR" dirty="0" smtClean="0">
                <a:solidFill>
                  <a:schemeClr val="bg1"/>
                </a:solidFill>
              </a:rPr>
              <a:t> </a:t>
            </a:r>
            <a:r>
              <a:rPr lang="el-GR" dirty="0" err="1" smtClean="0"/>
              <a:t>ὡς</a:t>
            </a:r>
            <a:r>
              <a:rPr lang="el-GR" dirty="0" smtClean="0"/>
              <a:t> </a:t>
            </a:r>
            <a:r>
              <a:rPr lang="el-GR" dirty="0" err="1" smtClean="0"/>
              <a:t>λελεγμένα</a:t>
            </a:r>
            <a:r>
              <a:rPr lang="el-GR" dirty="0" smtClean="0"/>
              <a:t> </a:t>
            </a:r>
            <a:r>
              <a:rPr lang="el-GR" dirty="0" err="1" smtClean="0"/>
              <a:t>ἀπ</a:t>
            </a:r>
            <a:r>
              <a:rPr lang="fr-FR" dirty="0" smtClean="0"/>
              <a:t>' </a:t>
            </a:r>
            <a:r>
              <a:rPr lang="el-GR" dirty="0" err="1" smtClean="0"/>
              <a:t>εὐνοίας</a:t>
            </a:r>
            <a:r>
              <a:rPr lang="el-GR" dirty="0" smtClean="0"/>
              <a:t> </a:t>
            </a:r>
          </a:p>
          <a:p>
            <a:pPr>
              <a:buNone/>
            </a:pPr>
            <a:r>
              <a:rPr lang="el-GR" dirty="0" smtClean="0"/>
              <a:t>                    </a:t>
            </a:r>
            <a:r>
              <a:rPr lang="el-GR" dirty="0" err="1" smtClean="0"/>
              <a:t>ἐξέφερε</a:t>
            </a:r>
            <a:r>
              <a:rPr lang="el-GR" dirty="0" smtClean="0"/>
              <a:t> </a:t>
            </a:r>
            <a:r>
              <a:rPr lang="el-GR" dirty="0" err="1" smtClean="0"/>
              <a:t>πρὸς</a:t>
            </a:r>
            <a:r>
              <a:rPr lang="el-GR" dirty="0" smtClean="0"/>
              <a:t> </a:t>
            </a:r>
            <a:r>
              <a:rPr lang="el-GR" dirty="0" err="1" smtClean="0"/>
              <a:t>τοὺς</a:t>
            </a:r>
            <a:r>
              <a:rPr lang="el-GR" dirty="0" smtClean="0"/>
              <a:t> </a:t>
            </a:r>
            <a:r>
              <a:rPr lang="el-GR" dirty="0" err="1" smtClean="0"/>
              <a:t>ἡγεμόνας</a:t>
            </a:r>
            <a:r>
              <a:rPr lang="el-GR" dirty="0" smtClean="0"/>
              <a:t> </a:t>
            </a:r>
            <a:r>
              <a:rPr lang="el-GR" dirty="0" err="1" smtClean="0"/>
              <a:t>τῶν</a:t>
            </a:r>
            <a:r>
              <a:rPr lang="el-GR" dirty="0" smtClean="0"/>
              <a:t> </a:t>
            </a:r>
            <a:r>
              <a:rPr lang="el-GR" dirty="0" err="1" smtClean="0"/>
              <a:t>νεῶν</a:t>
            </a:r>
            <a:endParaRPr lang="el-GR" dirty="0" smtClean="0"/>
          </a:p>
          <a:p>
            <a:pPr>
              <a:buNone/>
            </a:pPr>
            <a:r>
              <a:rPr lang="el-GR" dirty="0" smtClean="0"/>
              <a:t> </a:t>
            </a:r>
            <a:r>
              <a:rPr lang="en-US" dirty="0" smtClean="0"/>
              <a:t>                                </a:t>
            </a:r>
            <a:r>
              <a:rPr lang="el-GR" dirty="0" err="1" smtClean="0"/>
              <a:t>ἀναχθέντας</a:t>
            </a:r>
            <a:r>
              <a:rPr lang="fr-FR" dirty="0" smtClean="0"/>
              <a:t>  </a:t>
            </a:r>
            <a:r>
              <a:rPr lang="el-GR" dirty="0" err="1" smtClean="0"/>
              <a:t>διακοσίαις</a:t>
            </a:r>
            <a:r>
              <a:rPr lang="fr-FR" dirty="0" smtClean="0"/>
              <a:t>  </a:t>
            </a:r>
            <a:r>
              <a:rPr lang="el-GR" dirty="0" err="1" smtClean="0"/>
              <a:t>ναυσίν</a:t>
            </a:r>
            <a:endParaRPr lang="en-US" dirty="0" smtClean="0"/>
          </a:p>
          <a:p>
            <a:pPr>
              <a:buNone/>
            </a:pPr>
            <a:r>
              <a:rPr lang="en-US" dirty="0" smtClean="0"/>
              <a:t>                  </a:t>
            </a:r>
            <a:r>
              <a:rPr lang="el-GR" dirty="0" err="1" smtClean="0"/>
              <a:t>διαζῶσαι</a:t>
            </a:r>
            <a:r>
              <a:rPr lang="el-GR" dirty="0" smtClean="0"/>
              <a:t> </a:t>
            </a:r>
            <a:r>
              <a:rPr lang="el-GR" dirty="0" err="1" smtClean="0"/>
              <a:t>τὰς</a:t>
            </a:r>
            <a:r>
              <a:rPr lang="el-GR" dirty="0" smtClean="0"/>
              <a:t> </a:t>
            </a:r>
            <a:r>
              <a:rPr lang="el-GR" dirty="0" err="1" smtClean="0"/>
              <a:t>νήσους</a:t>
            </a:r>
            <a:r>
              <a:rPr lang="el-GR" dirty="0" smtClean="0"/>
              <a:t> </a:t>
            </a:r>
          </a:p>
          <a:p>
            <a:pPr>
              <a:buNone/>
            </a:pPr>
            <a:r>
              <a:rPr lang="el-GR" dirty="0" smtClean="0"/>
              <a:t>                </a:t>
            </a:r>
          </a:p>
          <a:p>
            <a:pPr>
              <a:buNone/>
            </a:pPr>
            <a:r>
              <a:rPr lang="el-GR" dirty="0" smtClean="0"/>
              <a:t>               </a:t>
            </a:r>
            <a:r>
              <a:rPr lang="el-GR" dirty="0" err="1" smtClean="0"/>
              <a:t>ὅπως</a:t>
            </a:r>
            <a:r>
              <a:rPr lang="el-GR" dirty="0" smtClean="0"/>
              <a:t> </a:t>
            </a:r>
            <a:r>
              <a:rPr lang="el-GR" dirty="0" err="1" smtClean="0"/>
              <a:t>μηδεὶς</a:t>
            </a:r>
            <a:r>
              <a:rPr lang="el-GR" dirty="0" smtClean="0"/>
              <a:t> </a:t>
            </a:r>
            <a:r>
              <a:rPr lang="el-GR" dirty="0" err="1" smtClean="0"/>
              <a:t>τῶν</a:t>
            </a:r>
            <a:r>
              <a:rPr lang="el-GR" dirty="0" smtClean="0"/>
              <a:t> </a:t>
            </a:r>
            <a:r>
              <a:rPr lang="el-GR" dirty="0" err="1" smtClean="0"/>
              <a:t>πολεμίων</a:t>
            </a:r>
            <a:r>
              <a:rPr lang="el-GR" dirty="0" smtClean="0"/>
              <a:t> </a:t>
            </a:r>
            <a:r>
              <a:rPr lang="el-GR" dirty="0" err="1" smtClean="0"/>
              <a:t>ἐκφύγοι</a:t>
            </a:r>
            <a:r>
              <a:rPr lang="el-GR" dirty="0" smtClean="0"/>
              <a:t> </a:t>
            </a:r>
          </a:p>
          <a:p>
            <a:pPr>
              <a:buNone/>
            </a:pPr>
            <a:endParaRPr lang="el-GR" dirty="0"/>
          </a:p>
        </p:txBody>
      </p:sp>
      <p:cxnSp>
        <p:nvCxnSpPr>
          <p:cNvPr id="5" name="Straight Arrow Connector 4"/>
          <p:cNvCxnSpPr/>
          <p:nvPr/>
        </p:nvCxnSpPr>
        <p:spPr>
          <a:xfrm flipV="1">
            <a:off x="2123728" y="1844824"/>
            <a:ext cx="288032" cy="144016"/>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123728" y="2204864"/>
            <a:ext cx="576064" cy="576064"/>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707904" y="4149080"/>
            <a:ext cx="0" cy="72008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059832" y="3212976"/>
            <a:ext cx="0" cy="576064"/>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676</TotalTime>
  <Words>1196</Words>
  <Application>Microsoft Office PowerPoint</Application>
  <PresentationFormat>On-screen Show (4:3)</PresentationFormat>
  <Paragraphs>53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Το τέχνασμα του Θεμιστοκλή</vt:lpstr>
      <vt:lpstr>Slide 2</vt:lpstr>
      <vt:lpstr>Slide 3</vt:lpstr>
      <vt:lpstr>Slide 4</vt:lpstr>
      <vt:lpstr>Slide 5</vt:lpstr>
      <vt:lpstr>Slide 6</vt:lpstr>
      <vt:lpstr>Slide 7</vt:lpstr>
      <vt:lpstr>Slide 8</vt:lpstr>
      <vt:lpstr>Slide 9</vt:lpstr>
      <vt:lpstr>Slide 10</vt:lpstr>
      <vt:lpstr>Slide 11</vt:lpstr>
      <vt:lpstr> Αισχύλου, Πέρσες στ. 355-385. Μετάφραση: I. Γρυπάρης</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Katerina</dc:creator>
  <cp:lastModifiedBy>Katerina</cp:lastModifiedBy>
  <cp:revision>32</cp:revision>
  <dcterms:created xsi:type="dcterms:W3CDTF">2011-09-15T18:55:54Z</dcterms:created>
  <dcterms:modified xsi:type="dcterms:W3CDTF">2011-11-30T17:04:10Z</dcterms:modified>
</cp:coreProperties>
</file>