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65" r:id="rId4"/>
    <p:sldId id="267" r:id="rId5"/>
    <p:sldId id="264" r:id="rId6"/>
    <p:sldId id="261" r:id="rId7"/>
    <p:sldId id="268" r:id="rId8"/>
    <p:sldId id="266" r:id="rId9"/>
    <p:sldId id="262" r:id="rId10"/>
    <p:sldId id="269" r:id="rId11"/>
    <p:sldId id="275" r:id="rId12"/>
    <p:sldId id="277" r:id="rId13"/>
    <p:sldId id="282" r:id="rId14"/>
    <p:sldId id="283" r:id="rId15"/>
    <p:sldId id="279" r:id="rId16"/>
    <p:sldId id="278" r:id="rId17"/>
    <p:sldId id="285" r:id="rId18"/>
    <p:sldId id="286" r:id="rId19"/>
    <p:sldId id="27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E4EEA8-F42A-4B73-A879-5A7C3F9DAAFB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1BDB6521-1C52-4214-B2BB-71C63D21359F}">
      <dgm:prSet phldrT="[Κείμενο]"/>
      <dgm:spPr/>
      <dgm:t>
        <a:bodyPr/>
        <a:lstStyle/>
        <a:p>
          <a:r>
            <a:rPr lang="el-GR" dirty="0" smtClean="0">
              <a:latin typeface="Comic Sans MS" panose="030F0702030302020204" pitchFamily="66" charset="0"/>
            </a:rPr>
            <a:t>ΑΝΑΡΘΡΟ ΑΠΑΡΕΜΦΑΤΟ</a:t>
          </a:r>
          <a:endParaRPr lang="el-GR" dirty="0">
            <a:latin typeface="Comic Sans MS" panose="030F0702030302020204" pitchFamily="66" charset="0"/>
          </a:endParaRPr>
        </a:p>
      </dgm:t>
    </dgm:pt>
    <dgm:pt modelId="{CCD9C7B5-62BE-414E-8651-FBE27FA4B148}" type="parTrans" cxnId="{72306287-685F-438B-BC5C-882F4093F7E6}">
      <dgm:prSet/>
      <dgm:spPr/>
      <dgm:t>
        <a:bodyPr/>
        <a:lstStyle/>
        <a:p>
          <a:endParaRPr lang="el-GR"/>
        </a:p>
      </dgm:t>
    </dgm:pt>
    <dgm:pt modelId="{43ACDF99-83AC-4128-9E45-ECAD96FC47DE}" type="sibTrans" cxnId="{72306287-685F-438B-BC5C-882F4093F7E6}">
      <dgm:prSet/>
      <dgm:spPr/>
      <dgm:t>
        <a:bodyPr/>
        <a:lstStyle/>
        <a:p>
          <a:endParaRPr lang="el-GR"/>
        </a:p>
      </dgm:t>
    </dgm:pt>
    <dgm:pt modelId="{81F5D8F8-72A7-4BB6-A813-F736666BD51C}">
      <dgm:prSet phldrT="[Κείμενο]"/>
      <dgm:spPr/>
      <dgm:t>
        <a:bodyPr/>
        <a:lstStyle/>
        <a:p>
          <a:r>
            <a:rPr lang="el-GR" dirty="0" smtClean="0">
              <a:latin typeface="Comic Sans MS" panose="030F0702030302020204" pitchFamily="66" charset="0"/>
            </a:rPr>
            <a:t>ΔΕΥΤΕΡΕΥΟΥΣΑ ΠΡΟΤΑΣΗ</a:t>
          </a:r>
          <a:endParaRPr lang="el-GR" dirty="0">
            <a:latin typeface="Comic Sans MS" panose="030F0702030302020204" pitchFamily="66" charset="0"/>
          </a:endParaRPr>
        </a:p>
      </dgm:t>
    </dgm:pt>
    <dgm:pt modelId="{AB8FCB97-AD6C-4829-AE0E-07EA55AB7D03}" type="parTrans" cxnId="{2D02D542-8CD7-4C0F-9AC9-B9E6D2DAAFD8}">
      <dgm:prSet/>
      <dgm:spPr/>
      <dgm:t>
        <a:bodyPr/>
        <a:lstStyle/>
        <a:p>
          <a:endParaRPr lang="el-GR"/>
        </a:p>
      </dgm:t>
    </dgm:pt>
    <dgm:pt modelId="{D4B933B4-A444-4A7E-9E25-5BD2B142ACA1}" type="sibTrans" cxnId="{2D02D542-8CD7-4C0F-9AC9-B9E6D2DAAFD8}">
      <dgm:prSet/>
      <dgm:spPr/>
      <dgm:t>
        <a:bodyPr/>
        <a:lstStyle/>
        <a:p>
          <a:endParaRPr lang="el-GR"/>
        </a:p>
      </dgm:t>
    </dgm:pt>
    <dgm:pt modelId="{EE72A59D-FC8F-4A73-9C86-776F967FE6B6}">
      <dgm:prSet phldrT="[Κείμενο]"/>
      <dgm:spPr/>
      <dgm:t>
        <a:bodyPr/>
        <a:lstStyle/>
        <a:p>
          <a:r>
            <a:rPr lang="el-GR" dirty="0" smtClean="0">
              <a:latin typeface="Comic Sans MS" panose="030F0702030302020204" pitchFamily="66" charset="0"/>
            </a:rPr>
            <a:t>ΑΦΗΡΗΜΕΝΗ ΕΝΝΟΙΑ</a:t>
          </a:r>
        </a:p>
        <a:p>
          <a:endParaRPr lang="el-GR" dirty="0">
            <a:latin typeface="Comic Sans MS" panose="030F0702030302020204" pitchFamily="66" charset="0"/>
          </a:endParaRPr>
        </a:p>
      </dgm:t>
    </dgm:pt>
    <dgm:pt modelId="{3802799A-24B3-4C1E-8076-4EBDDEDB4A75}" type="parTrans" cxnId="{1A574C50-F492-40E7-9175-BB182F9542C2}">
      <dgm:prSet/>
      <dgm:spPr/>
      <dgm:t>
        <a:bodyPr/>
        <a:lstStyle/>
        <a:p>
          <a:endParaRPr lang="el-GR"/>
        </a:p>
      </dgm:t>
    </dgm:pt>
    <dgm:pt modelId="{F823902F-1D58-4FD9-95ED-FCF853144442}" type="sibTrans" cxnId="{1A574C50-F492-40E7-9175-BB182F9542C2}">
      <dgm:prSet/>
      <dgm:spPr/>
      <dgm:t>
        <a:bodyPr/>
        <a:lstStyle/>
        <a:p>
          <a:endParaRPr lang="el-GR"/>
        </a:p>
      </dgm:t>
    </dgm:pt>
    <dgm:pt modelId="{CD4A0280-7B5C-4BE1-A2C9-4BA769FC7096}" type="pres">
      <dgm:prSet presAssocID="{2EE4EEA8-F42A-4B73-A879-5A7C3F9DAAFB}" presName="linearFlow" presStyleCnt="0">
        <dgm:presLayoutVars>
          <dgm:dir/>
          <dgm:resizeHandles val="exact"/>
        </dgm:presLayoutVars>
      </dgm:prSet>
      <dgm:spPr/>
    </dgm:pt>
    <dgm:pt modelId="{B2782F4F-6480-461B-8FD5-BE6A430B8839}" type="pres">
      <dgm:prSet presAssocID="{1BDB6521-1C52-4214-B2BB-71C63D21359F}" presName="composite" presStyleCnt="0"/>
      <dgm:spPr/>
    </dgm:pt>
    <dgm:pt modelId="{FD2CB729-F5A7-44A1-8A97-E7D736B054C9}" type="pres">
      <dgm:prSet presAssocID="{1BDB6521-1C52-4214-B2BB-71C63D21359F}" presName="imgShp" presStyleLbl="fgImgPlace1" presStyleIdx="0" presStyleCnt="3"/>
      <dgm:spPr/>
    </dgm:pt>
    <dgm:pt modelId="{1A82D103-9AB1-4A9E-9045-0205DDC48BCD}" type="pres">
      <dgm:prSet presAssocID="{1BDB6521-1C52-4214-B2BB-71C63D21359F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9AFC518-ED37-419F-8724-1B881114FA84}" type="pres">
      <dgm:prSet presAssocID="{43ACDF99-83AC-4128-9E45-ECAD96FC47DE}" presName="spacing" presStyleCnt="0"/>
      <dgm:spPr/>
    </dgm:pt>
    <dgm:pt modelId="{79CA227C-1EEE-4A9C-B3C4-4BE7C61361AD}" type="pres">
      <dgm:prSet presAssocID="{81F5D8F8-72A7-4BB6-A813-F736666BD51C}" presName="composite" presStyleCnt="0"/>
      <dgm:spPr/>
    </dgm:pt>
    <dgm:pt modelId="{68802EE8-C26D-444D-8209-2D1642DA2892}" type="pres">
      <dgm:prSet presAssocID="{81F5D8F8-72A7-4BB6-A813-F736666BD51C}" presName="imgShp" presStyleLbl="fgImgPlace1" presStyleIdx="1" presStyleCnt="3"/>
      <dgm:spPr/>
    </dgm:pt>
    <dgm:pt modelId="{190BDCAD-917A-49A0-8169-B7252BDF6E1A}" type="pres">
      <dgm:prSet presAssocID="{81F5D8F8-72A7-4BB6-A813-F736666BD51C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ECD6670-9B54-42A8-85E9-CB1794F0DBA7}" type="pres">
      <dgm:prSet presAssocID="{D4B933B4-A444-4A7E-9E25-5BD2B142ACA1}" presName="spacing" presStyleCnt="0"/>
      <dgm:spPr/>
    </dgm:pt>
    <dgm:pt modelId="{09C93A25-4B63-4298-89E7-379A8C561BA5}" type="pres">
      <dgm:prSet presAssocID="{EE72A59D-FC8F-4A73-9C86-776F967FE6B6}" presName="composite" presStyleCnt="0"/>
      <dgm:spPr/>
    </dgm:pt>
    <dgm:pt modelId="{5502FB22-E2F1-4914-B004-EDEC75D54022}" type="pres">
      <dgm:prSet presAssocID="{EE72A59D-FC8F-4A73-9C86-776F967FE6B6}" presName="imgShp" presStyleLbl="fgImgPlace1" presStyleIdx="2" presStyleCnt="3"/>
      <dgm:spPr/>
    </dgm:pt>
    <dgm:pt modelId="{B9BE71E4-989C-48A5-AF75-9C6EF520EE58}" type="pres">
      <dgm:prSet presAssocID="{EE72A59D-FC8F-4A73-9C86-776F967FE6B6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2D02D542-8CD7-4C0F-9AC9-B9E6D2DAAFD8}" srcId="{2EE4EEA8-F42A-4B73-A879-5A7C3F9DAAFB}" destId="{81F5D8F8-72A7-4BB6-A813-F736666BD51C}" srcOrd="1" destOrd="0" parTransId="{AB8FCB97-AD6C-4829-AE0E-07EA55AB7D03}" sibTransId="{D4B933B4-A444-4A7E-9E25-5BD2B142ACA1}"/>
    <dgm:cxn modelId="{F8FAA6B0-9956-4744-A4D7-6A7F7BC3C597}" type="presOf" srcId="{2EE4EEA8-F42A-4B73-A879-5A7C3F9DAAFB}" destId="{CD4A0280-7B5C-4BE1-A2C9-4BA769FC7096}" srcOrd="0" destOrd="0" presId="urn:microsoft.com/office/officeart/2005/8/layout/vList3"/>
    <dgm:cxn modelId="{0DCAFE28-3C25-4072-92D4-99B9C7C783FD}" type="presOf" srcId="{1BDB6521-1C52-4214-B2BB-71C63D21359F}" destId="{1A82D103-9AB1-4A9E-9045-0205DDC48BCD}" srcOrd="0" destOrd="0" presId="urn:microsoft.com/office/officeart/2005/8/layout/vList3"/>
    <dgm:cxn modelId="{684F0246-0090-4D08-964E-11B5C554FBF1}" type="presOf" srcId="{EE72A59D-FC8F-4A73-9C86-776F967FE6B6}" destId="{B9BE71E4-989C-48A5-AF75-9C6EF520EE58}" srcOrd="0" destOrd="0" presId="urn:microsoft.com/office/officeart/2005/8/layout/vList3"/>
    <dgm:cxn modelId="{1A574C50-F492-40E7-9175-BB182F9542C2}" srcId="{2EE4EEA8-F42A-4B73-A879-5A7C3F9DAAFB}" destId="{EE72A59D-FC8F-4A73-9C86-776F967FE6B6}" srcOrd="2" destOrd="0" parTransId="{3802799A-24B3-4C1E-8076-4EBDDEDB4A75}" sibTransId="{F823902F-1D58-4FD9-95ED-FCF853144442}"/>
    <dgm:cxn modelId="{72306287-685F-438B-BC5C-882F4093F7E6}" srcId="{2EE4EEA8-F42A-4B73-A879-5A7C3F9DAAFB}" destId="{1BDB6521-1C52-4214-B2BB-71C63D21359F}" srcOrd="0" destOrd="0" parTransId="{CCD9C7B5-62BE-414E-8651-FBE27FA4B148}" sibTransId="{43ACDF99-83AC-4128-9E45-ECAD96FC47DE}"/>
    <dgm:cxn modelId="{9D05B558-CB6E-472F-848F-55BD30762567}" type="presOf" srcId="{81F5D8F8-72A7-4BB6-A813-F736666BD51C}" destId="{190BDCAD-917A-49A0-8169-B7252BDF6E1A}" srcOrd="0" destOrd="0" presId="urn:microsoft.com/office/officeart/2005/8/layout/vList3"/>
    <dgm:cxn modelId="{EFA63F9B-E4C8-4117-9317-63C93DC6FFFD}" type="presParOf" srcId="{CD4A0280-7B5C-4BE1-A2C9-4BA769FC7096}" destId="{B2782F4F-6480-461B-8FD5-BE6A430B8839}" srcOrd="0" destOrd="0" presId="urn:microsoft.com/office/officeart/2005/8/layout/vList3"/>
    <dgm:cxn modelId="{ADE099EF-1411-4514-B312-3C1349BA7C3C}" type="presParOf" srcId="{B2782F4F-6480-461B-8FD5-BE6A430B8839}" destId="{FD2CB729-F5A7-44A1-8A97-E7D736B054C9}" srcOrd="0" destOrd="0" presId="urn:microsoft.com/office/officeart/2005/8/layout/vList3"/>
    <dgm:cxn modelId="{2343A57F-47E2-4FBC-B304-0265A99C22BD}" type="presParOf" srcId="{B2782F4F-6480-461B-8FD5-BE6A430B8839}" destId="{1A82D103-9AB1-4A9E-9045-0205DDC48BCD}" srcOrd="1" destOrd="0" presId="urn:microsoft.com/office/officeart/2005/8/layout/vList3"/>
    <dgm:cxn modelId="{F254DFFE-CF5D-4362-A7F6-01D6A8939AF5}" type="presParOf" srcId="{CD4A0280-7B5C-4BE1-A2C9-4BA769FC7096}" destId="{59AFC518-ED37-419F-8724-1B881114FA84}" srcOrd="1" destOrd="0" presId="urn:microsoft.com/office/officeart/2005/8/layout/vList3"/>
    <dgm:cxn modelId="{32164CF0-8B51-4495-9510-4751743F4F5E}" type="presParOf" srcId="{CD4A0280-7B5C-4BE1-A2C9-4BA769FC7096}" destId="{79CA227C-1EEE-4A9C-B3C4-4BE7C61361AD}" srcOrd="2" destOrd="0" presId="urn:microsoft.com/office/officeart/2005/8/layout/vList3"/>
    <dgm:cxn modelId="{3856CE63-8505-479C-A349-96C60341D80E}" type="presParOf" srcId="{79CA227C-1EEE-4A9C-B3C4-4BE7C61361AD}" destId="{68802EE8-C26D-444D-8209-2D1642DA2892}" srcOrd="0" destOrd="0" presId="urn:microsoft.com/office/officeart/2005/8/layout/vList3"/>
    <dgm:cxn modelId="{568D952A-BF36-4F54-A542-C3146CBE7F62}" type="presParOf" srcId="{79CA227C-1EEE-4A9C-B3C4-4BE7C61361AD}" destId="{190BDCAD-917A-49A0-8169-B7252BDF6E1A}" srcOrd="1" destOrd="0" presId="urn:microsoft.com/office/officeart/2005/8/layout/vList3"/>
    <dgm:cxn modelId="{D577CC0C-61E2-40D8-A762-4762B6C79AB2}" type="presParOf" srcId="{CD4A0280-7B5C-4BE1-A2C9-4BA769FC7096}" destId="{8ECD6670-9B54-42A8-85E9-CB1794F0DBA7}" srcOrd="3" destOrd="0" presId="urn:microsoft.com/office/officeart/2005/8/layout/vList3"/>
    <dgm:cxn modelId="{B195FEFC-309E-4265-85D7-32D11973D00A}" type="presParOf" srcId="{CD4A0280-7B5C-4BE1-A2C9-4BA769FC7096}" destId="{09C93A25-4B63-4298-89E7-379A8C561BA5}" srcOrd="4" destOrd="0" presId="urn:microsoft.com/office/officeart/2005/8/layout/vList3"/>
    <dgm:cxn modelId="{A68F5379-CC1D-4D1C-8CEC-6A0E20037D3B}" type="presParOf" srcId="{09C93A25-4B63-4298-89E7-379A8C561BA5}" destId="{5502FB22-E2F1-4914-B004-EDEC75D54022}" srcOrd="0" destOrd="0" presId="urn:microsoft.com/office/officeart/2005/8/layout/vList3"/>
    <dgm:cxn modelId="{18ECFAA2-FDCA-46CA-AF51-4D38CF6EC75D}" type="presParOf" srcId="{09C93A25-4B63-4298-89E7-379A8C561BA5}" destId="{B9BE71E4-989C-48A5-AF75-9C6EF520EE58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D3EF28-A700-4F8C-A547-9515B9CB7907}" type="doc">
      <dgm:prSet loTypeId="urn:microsoft.com/office/officeart/2005/8/layout/radial5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l-GR"/>
        </a:p>
      </dgm:t>
    </dgm:pt>
    <dgm:pt modelId="{24D19659-F330-4AD7-8BD8-C75D5FA18AD6}">
      <dgm:prSet phldrT="[Κείμενο]"/>
      <dgm:spPr/>
      <dgm:t>
        <a:bodyPr/>
        <a:lstStyle/>
        <a:p>
          <a:r>
            <a:rPr lang="el-GR" dirty="0" smtClean="0"/>
            <a:t>Απρόσωπο </a:t>
          </a:r>
          <a:r>
            <a:rPr lang="el-GR" dirty="0" smtClean="0"/>
            <a:t>ρήμα</a:t>
          </a:r>
          <a:endParaRPr lang="el-GR" dirty="0"/>
        </a:p>
      </dgm:t>
    </dgm:pt>
    <dgm:pt modelId="{79683831-E565-47BA-97EA-35696979C33E}" type="parTrans" cxnId="{35996258-4548-4543-B6DA-E9C15250BEA5}">
      <dgm:prSet/>
      <dgm:spPr/>
      <dgm:t>
        <a:bodyPr/>
        <a:lstStyle/>
        <a:p>
          <a:endParaRPr lang="el-GR"/>
        </a:p>
      </dgm:t>
    </dgm:pt>
    <dgm:pt modelId="{567C3C14-72B3-43E6-B963-62E880D1F227}" type="sibTrans" cxnId="{35996258-4548-4543-B6DA-E9C15250BEA5}">
      <dgm:prSet/>
      <dgm:spPr/>
      <dgm:t>
        <a:bodyPr/>
        <a:lstStyle/>
        <a:p>
          <a:endParaRPr lang="el-GR"/>
        </a:p>
      </dgm:t>
    </dgm:pt>
    <dgm:pt modelId="{56105ADC-6420-4C7C-BCB1-38A34B493A90}">
      <dgm:prSet phldrT="[Κείμενο]"/>
      <dgm:spPr/>
      <dgm:t>
        <a:bodyPr/>
        <a:lstStyle/>
        <a:p>
          <a:r>
            <a:rPr lang="el-GR" dirty="0" smtClean="0"/>
            <a:t>Ειδική πρόταση</a:t>
          </a:r>
          <a:endParaRPr lang="el-GR" dirty="0"/>
        </a:p>
      </dgm:t>
    </dgm:pt>
    <dgm:pt modelId="{B5D6A8F4-27F4-4519-8518-5A9EFB55D076}" type="parTrans" cxnId="{3630909F-869E-4817-AD48-44BEEA610D68}">
      <dgm:prSet/>
      <dgm:spPr/>
      <dgm:t>
        <a:bodyPr/>
        <a:lstStyle/>
        <a:p>
          <a:endParaRPr lang="el-GR"/>
        </a:p>
      </dgm:t>
    </dgm:pt>
    <dgm:pt modelId="{FC89CB9A-70F7-4ED8-8E9F-B92761BC16F8}" type="sibTrans" cxnId="{3630909F-869E-4817-AD48-44BEEA610D68}">
      <dgm:prSet/>
      <dgm:spPr/>
      <dgm:t>
        <a:bodyPr/>
        <a:lstStyle/>
        <a:p>
          <a:endParaRPr lang="el-GR"/>
        </a:p>
      </dgm:t>
    </dgm:pt>
    <dgm:pt modelId="{528253C4-0C93-4CC9-9686-C21F6A534C0C}">
      <dgm:prSet phldrT="[Κείμενο]"/>
      <dgm:spPr/>
      <dgm:t>
        <a:bodyPr/>
        <a:lstStyle/>
        <a:p>
          <a:r>
            <a:rPr lang="el-GR" dirty="0" smtClean="0"/>
            <a:t>Ενδοιαστική πρόταση</a:t>
          </a:r>
          <a:endParaRPr lang="el-GR" dirty="0"/>
        </a:p>
      </dgm:t>
    </dgm:pt>
    <dgm:pt modelId="{1F537925-003E-4639-80B1-EC78E7A7C7E1}" type="parTrans" cxnId="{3A19270E-A5C3-481C-9F38-284E6435F189}">
      <dgm:prSet/>
      <dgm:spPr/>
      <dgm:t>
        <a:bodyPr/>
        <a:lstStyle/>
        <a:p>
          <a:endParaRPr lang="el-GR"/>
        </a:p>
      </dgm:t>
    </dgm:pt>
    <dgm:pt modelId="{26522995-5995-4F72-A8FE-6AAEF0A5A4F7}" type="sibTrans" cxnId="{3A19270E-A5C3-481C-9F38-284E6435F189}">
      <dgm:prSet/>
      <dgm:spPr/>
      <dgm:t>
        <a:bodyPr/>
        <a:lstStyle/>
        <a:p>
          <a:endParaRPr lang="el-GR"/>
        </a:p>
      </dgm:t>
    </dgm:pt>
    <dgm:pt modelId="{87A52901-43AF-47B4-B05E-189DC0AE383D}">
      <dgm:prSet phldrT="[Κείμενο]"/>
      <dgm:spPr/>
      <dgm:t>
        <a:bodyPr/>
        <a:lstStyle/>
        <a:p>
          <a:r>
            <a:rPr lang="el-GR" dirty="0" smtClean="0"/>
            <a:t>Αναφορική </a:t>
          </a:r>
          <a:r>
            <a:rPr lang="el-GR" dirty="0" smtClean="0"/>
            <a:t>ονοματική πρόταση</a:t>
          </a:r>
          <a:endParaRPr lang="el-GR" dirty="0"/>
        </a:p>
      </dgm:t>
    </dgm:pt>
    <dgm:pt modelId="{6105695A-4494-4913-B9FA-8BDC7EE87702}" type="parTrans" cxnId="{E067EBB2-8BB2-4AB7-9D69-32B5F22200E9}">
      <dgm:prSet/>
      <dgm:spPr/>
      <dgm:t>
        <a:bodyPr/>
        <a:lstStyle/>
        <a:p>
          <a:endParaRPr lang="el-GR"/>
        </a:p>
      </dgm:t>
    </dgm:pt>
    <dgm:pt modelId="{57B19624-DE35-43F0-9C4A-EFBE855CE76D}" type="sibTrans" cxnId="{E067EBB2-8BB2-4AB7-9D69-32B5F22200E9}">
      <dgm:prSet/>
      <dgm:spPr/>
      <dgm:t>
        <a:bodyPr/>
        <a:lstStyle/>
        <a:p>
          <a:endParaRPr lang="el-GR"/>
        </a:p>
      </dgm:t>
    </dgm:pt>
    <dgm:pt modelId="{C5BCE73E-CD7C-4B57-8854-678186098AD4}">
      <dgm:prSet phldrT="[Κείμενο]"/>
      <dgm:spPr/>
      <dgm:t>
        <a:bodyPr/>
        <a:lstStyle/>
        <a:p>
          <a:r>
            <a:rPr lang="el-GR" dirty="0" smtClean="0"/>
            <a:t>Πλάγια </a:t>
          </a:r>
          <a:r>
            <a:rPr lang="el-GR" dirty="0" smtClean="0"/>
            <a:t>ερωτηματική πρόταση</a:t>
          </a:r>
          <a:endParaRPr lang="el-GR" dirty="0"/>
        </a:p>
      </dgm:t>
    </dgm:pt>
    <dgm:pt modelId="{AE3F1C6F-B172-4C6C-B5C7-0557C1822C11}" type="parTrans" cxnId="{83246F4C-80B5-45FB-B0C0-9A5169D2B499}">
      <dgm:prSet/>
      <dgm:spPr/>
      <dgm:t>
        <a:bodyPr/>
        <a:lstStyle/>
        <a:p>
          <a:endParaRPr lang="el-GR"/>
        </a:p>
      </dgm:t>
    </dgm:pt>
    <dgm:pt modelId="{57835295-CCA5-4353-9BEB-0E8CC512B693}" type="sibTrans" cxnId="{83246F4C-80B5-45FB-B0C0-9A5169D2B499}">
      <dgm:prSet/>
      <dgm:spPr/>
      <dgm:t>
        <a:bodyPr/>
        <a:lstStyle/>
        <a:p>
          <a:endParaRPr lang="el-GR"/>
        </a:p>
      </dgm:t>
    </dgm:pt>
    <dgm:pt modelId="{75B3E829-8A12-4356-B94D-5BA0929B1BE5}" type="pres">
      <dgm:prSet presAssocID="{A9D3EF28-A700-4F8C-A547-9515B9CB790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2072ACAC-5492-455D-BAF3-E27216170F79}" type="pres">
      <dgm:prSet presAssocID="{24D19659-F330-4AD7-8BD8-C75D5FA18AD6}" presName="centerShape" presStyleLbl="node0" presStyleIdx="0" presStyleCnt="1"/>
      <dgm:spPr/>
      <dgm:t>
        <a:bodyPr/>
        <a:lstStyle/>
        <a:p>
          <a:endParaRPr lang="el-GR"/>
        </a:p>
      </dgm:t>
    </dgm:pt>
    <dgm:pt modelId="{3A329803-587F-46A3-BDDB-A75498F1C195}" type="pres">
      <dgm:prSet presAssocID="{B5D6A8F4-27F4-4519-8518-5A9EFB55D076}" presName="parTrans" presStyleLbl="sibTrans2D1" presStyleIdx="0" presStyleCnt="4"/>
      <dgm:spPr/>
      <dgm:t>
        <a:bodyPr/>
        <a:lstStyle/>
        <a:p>
          <a:endParaRPr lang="el-GR"/>
        </a:p>
      </dgm:t>
    </dgm:pt>
    <dgm:pt modelId="{E31607E0-020B-41E4-9730-ECEDDD24C950}" type="pres">
      <dgm:prSet presAssocID="{B5D6A8F4-27F4-4519-8518-5A9EFB55D076}" presName="connectorText" presStyleLbl="sibTrans2D1" presStyleIdx="0" presStyleCnt="4"/>
      <dgm:spPr/>
      <dgm:t>
        <a:bodyPr/>
        <a:lstStyle/>
        <a:p>
          <a:endParaRPr lang="el-GR"/>
        </a:p>
      </dgm:t>
    </dgm:pt>
    <dgm:pt modelId="{B0FE6342-CBD1-451E-9595-05017DA4B757}" type="pres">
      <dgm:prSet presAssocID="{56105ADC-6420-4C7C-BCB1-38A34B493A90}" presName="node" presStyleLbl="node1" presStyleIdx="0" presStyleCnt="4" custRadScaleRad="100244" custRadScaleInc="176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E409DE2-E8F0-4F43-99E0-CEDC8E6B4C0E}" type="pres">
      <dgm:prSet presAssocID="{1F537925-003E-4639-80B1-EC78E7A7C7E1}" presName="parTrans" presStyleLbl="sibTrans2D1" presStyleIdx="1" presStyleCnt="4"/>
      <dgm:spPr/>
      <dgm:t>
        <a:bodyPr/>
        <a:lstStyle/>
        <a:p>
          <a:endParaRPr lang="el-GR"/>
        </a:p>
      </dgm:t>
    </dgm:pt>
    <dgm:pt modelId="{56CD8DA4-605D-46ED-8EC1-8424C59C7F26}" type="pres">
      <dgm:prSet presAssocID="{1F537925-003E-4639-80B1-EC78E7A7C7E1}" presName="connectorText" presStyleLbl="sibTrans2D1" presStyleIdx="1" presStyleCnt="4"/>
      <dgm:spPr/>
      <dgm:t>
        <a:bodyPr/>
        <a:lstStyle/>
        <a:p>
          <a:endParaRPr lang="el-GR"/>
        </a:p>
      </dgm:t>
    </dgm:pt>
    <dgm:pt modelId="{D012CE1F-0B5F-472C-B881-F71C76629619}" type="pres">
      <dgm:prSet presAssocID="{528253C4-0C93-4CC9-9686-C21F6A534C0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4590E66-0C1D-4460-B868-F57EB27785B5}" type="pres">
      <dgm:prSet presAssocID="{6105695A-4494-4913-B9FA-8BDC7EE87702}" presName="parTrans" presStyleLbl="sibTrans2D1" presStyleIdx="2" presStyleCnt="4"/>
      <dgm:spPr/>
      <dgm:t>
        <a:bodyPr/>
        <a:lstStyle/>
        <a:p>
          <a:endParaRPr lang="el-GR"/>
        </a:p>
      </dgm:t>
    </dgm:pt>
    <dgm:pt modelId="{A3A10C20-F5AE-49AA-B955-72979AA51EEA}" type="pres">
      <dgm:prSet presAssocID="{6105695A-4494-4913-B9FA-8BDC7EE87702}" presName="connectorText" presStyleLbl="sibTrans2D1" presStyleIdx="2" presStyleCnt="4"/>
      <dgm:spPr/>
      <dgm:t>
        <a:bodyPr/>
        <a:lstStyle/>
        <a:p>
          <a:endParaRPr lang="el-GR"/>
        </a:p>
      </dgm:t>
    </dgm:pt>
    <dgm:pt modelId="{F374F541-5CDD-4368-B23D-54823ACF5659}" type="pres">
      <dgm:prSet presAssocID="{87A52901-43AF-47B4-B05E-189DC0AE383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12F8EF0-A4C8-4C1B-940B-77D6A7389BC7}" type="pres">
      <dgm:prSet presAssocID="{AE3F1C6F-B172-4C6C-B5C7-0557C1822C11}" presName="parTrans" presStyleLbl="sibTrans2D1" presStyleIdx="3" presStyleCnt="4"/>
      <dgm:spPr/>
      <dgm:t>
        <a:bodyPr/>
        <a:lstStyle/>
        <a:p>
          <a:endParaRPr lang="el-GR"/>
        </a:p>
      </dgm:t>
    </dgm:pt>
    <dgm:pt modelId="{C49AE6A3-5482-4FD3-9D69-138723C3D1BE}" type="pres">
      <dgm:prSet presAssocID="{AE3F1C6F-B172-4C6C-B5C7-0557C1822C11}" presName="connectorText" presStyleLbl="sibTrans2D1" presStyleIdx="3" presStyleCnt="4"/>
      <dgm:spPr/>
      <dgm:t>
        <a:bodyPr/>
        <a:lstStyle/>
        <a:p>
          <a:endParaRPr lang="el-GR"/>
        </a:p>
      </dgm:t>
    </dgm:pt>
    <dgm:pt modelId="{1F6004D4-886C-412D-87D3-3E1B7FE21447}" type="pres">
      <dgm:prSet presAssocID="{C5BCE73E-CD7C-4B57-8854-678186098AD4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A24A72C5-23C8-448A-AD80-BB673B1C69BD}" type="presOf" srcId="{56105ADC-6420-4C7C-BCB1-38A34B493A90}" destId="{B0FE6342-CBD1-451E-9595-05017DA4B757}" srcOrd="0" destOrd="0" presId="urn:microsoft.com/office/officeart/2005/8/layout/radial5"/>
    <dgm:cxn modelId="{3A19270E-A5C3-481C-9F38-284E6435F189}" srcId="{24D19659-F330-4AD7-8BD8-C75D5FA18AD6}" destId="{528253C4-0C93-4CC9-9686-C21F6A534C0C}" srcOrd="1" destOrd="0" parTransId="{1F537925-003E-4639-80B1-EC78E7A7C7E1}" sibTransId="{26522995-5995-4F72-A8FE-6AAEF0A5A4F7}"/>
    <dgm:cxn modelId="{E067EBB2-8BB2-4AB7-9D69-32B5F22200E9}" srcId="{24D19659-F330-4AD7-8BD8-C75D5FA18AD6}" destId="{87A52901-43AF-47B4-B05E-189DC0AE383D}" srcOrd="2" destOrd="0" parTransId="{6105695A-4494-4913-B9FA-8BDC7EE87702}" sibTransId="{57B19624-DE35-43F0-9C4A-EFBE855CE76D}"/>
    <dgm:cxn modelId="{E1A379ED-00A2-477B-A049-ECB22D35FBF3}" type="presOf" srcId="{B5D6A8F4-27F4-4519-8518-5A9EFB55D076}" destId="{3A329803-587F-46A3-BDDB-A75498F1C195}" srcOrd="0" destOrd="0" presId="urn:microsoft.com/office/officeart/2005/8/layout/radial5"/>
    <dgm:cxn modelId="{C88FCCF1-7736-451E-B3B3-EE559A27F1F7}" type="presOf" srcId="{24D19659-F330-4AD7-8BD8-C75D5FA18AD6}" destId="{2072ACAC-5492-455D-BAF3-E27216170F79}" srcOrd="0" destOrd="0" presId="urn:microsoft.com/office/officeart/2005/8/layout/radial5"/>
    <dgm:cxn modelId="{46AC1C17-6213-41C5-B2CC-C4AC67E0A414}" type="presOf" srcId="{C5BCE73E-CD7C-4B57-8854-678186098AD4}" destId="{1F6004D4-886C-412D-87D3-3E1B7FE21447}" srcOrd="0" destOrd="0" presId="urn:microsoft.com/office/officeart/2005/8/layout/radial5"/>
    <dgm:cxn modelId="{D2AD9660-8305-4D42-A9D2-CE6772CEFCFB}" type="presOf" srcId="{AE3F1C6F-B172-4C6C-B5C7-0557C1822C11}" destId="{812F8EF0-A4C8-4C1B-940B-77D6A7389BC7}" srcOrd="0" destOrd="0" presId="urn:microsoft.com/office/officeart/2005/8/layout/radial5"/>
    <dgm:cxn modelId="{25815735-0639-47AE-B8AE-520AAE70187E}" type="presOf" srcId="{1F537925-003E-4639-80B1-EC78E7A7C7E1}" destId="{56CD8DA4-605D-46ED-8EC1-8424C59C7F26}" srcOrd="1" destOrd="0" presId="urn:microsoft.com/office/officeart/2005/8/layout/radial5"/>
    <dgm:cxn modelId="{39D4F84C-07F9-4C8E-A419-8675A96760BF}" type="presOf" srcId="{528253C4-0C93-4CC9-9686-C21F6A534C0C}" destId="{D012CE1F-0B5F-472C-B881-F71C76629619}" srcOrd="0" destOrd="0" presId="urn:microsoft.com/office/officeart/2005/8/layout/radial5"/>
    <dgm:cxn modelId="{3630909F-869E-4817-AD48-44BEEA610D68}" srcId="{24D19659-F330-4AD7-8BD8-C75D5FA18AD6}" destId="{56105ADC-6420-4C7C-BCB1-38A34B493A90}" srcOrd="0" destOrd="0" parTransId="{B5D6A8F4-27F4-4519-8518-5A9EFB55D076}" sibTransId="{FC89CB9A-70F7-4ED8-8E9F-B92761BC16F8}"/>
    <dgm:cxn modelId="{35E3F977-FC96-4937-B0B6-A02B28BE4A9F}" type="presOf" srcId="{B5D6A8F4-27F4-4519-8518-5A9EFB55D076}" destId="{E31607E0-020B-41E4-9730-ECEDDD24C950}" srcOrd="1" destOrd="0" presId="urn:microsoft.com/office/officeart/2005/8/layout/radial5"/>
    <dgm:cxn modelId="{6A5C3732-8C1F-4B57-9AFD-802CCC2FC6D9}" type="presOf" srcId="{AE3F1C6F-B172-4C6C-B5C7-0557C1822C11}" destId="{C49AE6A3-5482-4FD3-9D69-138723C3D1BE}" srcOrd="1" destOrd="0" presId="urn:microsoft.com/office/officeart/2005/8/layout/radial5"/>
    <dgm:cxn modelId="{440E0DE9-1B9F-4C62-AF23-598962BA53DE}" type="presOf" srcId="{6105695A-4494-4913-B9FA-8BDC7EE87702}" destId="{A3A10C20-F5AE-49AA-B955-72979AA51EEA}" srcOrd="1" destOrd="0" presId="urn:microsoft.com/office/officeart/2005/8/layout/radial5"/>
    <dgm:cxn modelId="{A7AC4422-EC44-40E6-8430-E70C7B9375C7}" type="presOf" srcId="{A9D3EF28-A700-4F8C-A547-9515B9CB7907}" destId="{75B3E829-8A12-4356-B94D-5BA0929B1BE5}" srcOrd="0" destOrd="0" presId="urn:microsoft.com/office/officeart/2005/8/layout/radial5"/>
    <dgm:cxn modelId="{83246F4C-80B5-45FB-B0C0-9A5169D2B499}" srcId="{24D19659-F330-4AD7-8BD8-C75D5FA18AD6}" destId="{C5BCE73E-CD7C-4B57-8854-678186098AD4}" srcOrd="3" destOrd="0" parTransId="{AE3F1C6F-B172-4C6C-B5C7-0557C1822C11}" sibTransId="{57835295-CCA5-4353-9BEB-0E8CC512B693}"/>
    <dgm:cxn modelId="{15773C8E-5F4C-4837-ABC4-CEC474B638B9}" type="presOf" srcId="{1F537925-003E-4639-80B1-EC78E7A7C7E1}" destId="{0E409DE2-E8F0-4F43-99E0-CEDC8E6B4C0E}" srcOrd="0" destOrd="0" presId="urn:microsoft.com/office/officeart/2005/8/layout/radial5"/>
    <dgm:cxn modelId="{140C6937-D949-4FC0-AE2A-C1F5BD80007B}" type="presOf" srcId="{87A52901-43AF-47B4-B05E-189DC0AE383D}" destId="{F374F541-5CDD-4368-B23D-54823ACF5659}" srcOrd="0" destOrd="0" presId="urn:microsoft.com/office/officeart/2005/8/layout/radial5"/>
    <dgm:cxn modelId="{EE93A835-ABFE-4770-B9D3-24E418D329E0}" type="presOf" srcId="{6105695A-4494-4913-B9FA-8BDC7EE87702}" destId="{24590E66-0C1D-4460-B868-F57EB27785B5}" srcOrd="0" destOrd="0" presId="urn:microsoft.com/office/officeart/2005/8/layout/radial5"/>
    <dgm:cxn modelId="{35996258-4548-4543-B6DA-E9C15250BEA5}" srcId="{A9D3EF28-A700-4F8C-A547-9515B9CB7907}" destId="{24D19659-F330-4AD7-8BD8-C75D5FA18AD6}" srcOrd="0" destOrd="0" parTransId="{79683831-E565-47BA-97EA-35696979C33E}" sibTransId="{567C3C14-72B3-43E6-B963-62E880D1F227}"/>
    <dgm:cxn modelId="{65BC6584-A89A-4AA7-BA0E-AF6564C974BE}" type="presParOf" srcId="{75B3E829-8A12-4356-B94D-5BA0929B1BE5}" destId="{2072ACAC-5492-455D-BAF3-E27216170F79}" srcOrd="0" destOrd="0" presId="urn:microsoft.com/office/officeart/2005/8/layout/radial5"/>
    <dgm:cxn modelId="{4DE35001-6892-4686-8E74-70C9132309E9}" type="presParOf" srcId="{75B3E829-8A12-4356-B94D-5BA0929B1BE5}" destId="{3A329803-587F-46A3-BDDB-A75498F1C195}" srcOrd="1" destOrd="0" presId="urn:microsoft.com/office/officeart/2005/8/layout/radial5"/>
    <dgm:cxn modelId="{D3AC5F3C-C85C-414C-A04C-F2D64EB90A88}" type="presParOf" srcId="{3A329803-587F-46A3-BDDB-A75498F1C195}" destId="{E31607E0-020B-41E4-9730-ECEDDD24C950}" srcOrd="0" destOrd="0" presId="urn:microsoft.com/office/officeart/2005/8/layout/radial5"/>
    <dgm:cxn modelId="{7FCC3DD2-764E-49CF-8A58-988CA6B295A1}" type="presParOf" srcId="{75B3E829-8A12-4356-B94D-5BA0929B1BE5}" destId="{B0FE6342-CBD1-451E-9595-05017DA4B757}" srcOrd="2" destOrd="0" presId="urn:microsoft.com/office/officeart/2005/8/layout/radial5"/>
    <dgm:cxn modelId="{7651E54B-2EEC-4DAC-97C6-CB24A258D65D}" type="presParOf" srcId="{75B3E829-8A12-4356-B94D-5BA0929B1BE5}" destId="{0E409DE2-E8F0-4F43-99E0-CEDC8E6B4C0E}" srcOrd="3" destOrd="0" presId="urn:microsoft.com/office/officeart/2005/8/layout/radial5"/>
    <dgm:cxn modelId="{4CC428D7-B28C-4BAA-8584-44038D5F3937}" type="presParOf" srcId="{0E409DE2-E8F0-4F43-99E0-CEDC8E6B4C0E}" destId="{56CD8DA4-605D-46ED-8EC1-8424C59C7F26}" srcOrd="0" destOrd="0" presId="urn:microsoft.com/office/officeart/2005/8/layout/radial5"/>
    <dgm:cxn modelId="{7E48AF6F-19B9-476F-97C2-E5FB96E74CBF}" type="presParOf" srcId="{75B3E829-8A12-4356-B94D-5BA0929B1BE5}" destId="{D012CE1F-0B5F-472C-B881-F71C76629619}" srcOrd="4" destOrd="0" presId="urn:microsoft.com/office/officeart/2005/8/layout/radial5"/>
    <dgm:cxn modelId="{E7A1A5DE-E36C-4751-8314-BA3F237E2F5A}" type="presParOf" srcId="{75B3E829-8A12-4356-B94D-5BA0929B1BE5}" destId="{24590E66-0C1D-4460-B868-F57EB27785B5}" srcOrd="5" destOrd="0" presId="urn:microsoft.com/office/officeart/2005/8/layout/radial5"/>
    <dgm:cxn modelId="{6AE27803-30B2-4F5A-B6FD-6D7B6BB9B4E0}" type="presParOf" srcId="{24590E66-0C1D-4460-B868-F57EB27785B5}" destId="{A3A10C20-F5AE-49AA-B955-72979AA51EEA}" srcOrd="0" destOrd="0" presId="urn:microsoft.com/office/officeart/2005/8/layout/radial5"/>
    <dgm:cxn modelId="{71AFF662-6E0C-44C1-843D-9EA588BDF134}" type="presParOf" srcId="{75B3E829-8A12-4356-B94D-5BA0929B1BE5}" destId="{F374F541-5CDD-4368-B23D-54823ACF5659}" srcOrd="6" destOrd="0" presId="urn:microsoft.com/office/officeart/2005/8/layout/radial5"/>
    <dgm:cxn modelId="{6D4A0066-E167-45B9-A99A-EB4CF4FAC7FC}" type="presParOf" srcId="{75B3E829-8A12-4356-B94D-5BA0929B1BE5}" destId="{812F8EF0-A4C8-4C1B-940B-77D6A7389BC7}" srcOrd="7" destOrd="0" presId="urn:microsoft.com/office/officeart/2005/8/layout/radial5"/>
    <dgm:cxn modelId="{A7377B8E-95C0-4A28-966F-329D317976FD}" type="presParOf" srcId="{812F8EF0-A4C8-4C1B-940B-77D6A7389BC7}" destId="{C49AE6A3-5482-4FD3-9D69-138723C3D1BE}" srcOrd="0" destOrd="0" presId="urn:microsoft.com/office/officeart/2005/8/layout/radial5"/>
    <dgm:cxn modelId="{55FC46CA-F8F8-45B7-A878-C5459695E9E9}" type="presParOf" srcId="{75B3E829-8A12-4356-B94D-5BA0929B1BE5}" destId="{1F6004D4-886C-412D-87D3-3E1B7FE21447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82D103-9AB1-4A9E-9045-0205DDC48BCD}">
      <dsp:nvSpPr>
        <dsp:cNvPr id="0" name=""/>
        <dsp:cNvSpPr/>
      </dsp:nvSpPr>
      <dsp:spPr>
        <a:xfrm rot="10800000">
          <a:off x="1741879" y="1178"/>
          <a:ext cx="5715492" cy="120905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159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kern="1200" dirty="0" smtClean="0">
              <a:latin typeface="Comic Sans MS" panose="030F0702030302020204" pitchFamily="66" charset="0"/>
            </a:rPr>
            <a:t>ΑΝΑΡΘΡΟ ΑΠΑΡΕΜΦΑΤΟ</a:t>
          </a:r>
          <a:endParaRPr lang="el-GR" sz="2600" kern="1200" dirty="0">
            <a:latin typeface="Comic Sans MS" panose="030F0702030302020204" pitchFamily="66" charset="0"/>
          </a:endParaRPr>
        </a:p>
      </dsp:txBody>
      <dsp:txXfrm rot="10800000">
        <a:off x="2044142" y="1178"/>
        <a:ext cx="5413229" cy="1209052"/>
      </dsp:txXfrm>
    </dsp:sp>
    <dsp:sp modelId="{FD2CB729-F5A7-44A1-8A97-E7D736B054C9}">
      <dsp:nvSpPr>
        <dsp:cNvPr id="0" name=""/>
        <dsp:cNvSpPr/>
      </dsp:nvSpPr>
      <dsp:spPr>
        <a:xfrm>
          <a:off x="1137353" y="1178"/>
          <a:ext cx="1209052" cy="120905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0BDCAD-917A-49A0-8169-B7252BDF6E1A}">
      <dsp:nvSpPr>
        <dsp:cNvPr id="0" name=""/>
        <dsp:cNvSpPr/>
      </dsp:nvSpPr>
      <dsp:spPr>
        <a:xfrm rot="10800000">
          <a:off x="1741879" y="1571142"/>
          <a:ext cx="5715492" cy="120905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159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kern="1200" dirty="0" smtClean="0">
              <a:latin typeface="Comic Sans MS" panose="030F0702030302020204" pitchFamily="66" charset="0"/>
            </a:rPr>
            <a:t>ΔΕΥΤΕΡΕΥΟΥΣΑ ΠΡΟΤΑΣΗ</a:t>
          </a:r>
          <a:endParaRPr lang="el-GR" sz="2600" kern="1200" dirty="0">
            <a:latin typeface="Comic Sans MS" panose="030F0702030302020204" pitchFamily="66" charset="0"/>
          </a:endParaRPr>
        </a:p>
      </dsp:txBody>
      <dsp:txXfrm rot="10800000">
        <a:off x="2044142" y="1571142"/>
        <a:ext cx="5413229" cy="1209052"/>
      </dsp:txXfrm>
    </dsp:sp>
    <dsp:sp modelId="{68802EE8-C26D-444D-8209-2D1642DA2892}">
      <dsp:nvSpPr>
        <dsp:cNvPr id="0" name=""/>
        <dsp:cNvSpPr/>
      </dsp:nvSpPr>
      <dsp:spPr>
        <a:xfrm>
          <a:off x="1137353" y="1571142"/>
          <a:ext cx="1209052" cy="120905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BE71E4-989C-48A5-AF75-9C6EF520EE58}">
      <dsp:nvSpPr>
        <dsp:cNvPr id="0" name=""/>
        <dsp:cNvSpPr/>
      </dsp:nvSpPr>
      <dsp:spPr>
        <a:xfrm rot="10800000">
          <a:off x="1741879" y="3141106"/>
          <a:ext cx="5715492" cy="120905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159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kern="1200" dirty="0" smtClean="0">
              <a:latin typeface="Comic Sans MS" panose="030F0702030302020204" pitchFamily="66" charset="0"/>
            </a:rPr>
            <a:t>ΑΦΗΡΗΜΕΝΗ ΕΝΝΟΙΑ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600" kern="1200" dirty="0">
            <a:latin typeface="Comic Sans MS" panose="030F0702030302020204" pitchFamily="66" charset="0"/>
          </a:endParaRPr>
        </a:p>
      </dsp:txBody>
      <dsp:txXfrm rot="10800000">
        <a:off x="2044142" y="3141106"/>
        <a:ext cx="5413229" cy="1209052"/>
      </dsp:txXfrm>
    </dsp:sp>
    <dsp:sp modelId="{5502FB22-E2F1-4914-B004-EDEC75D54022}">
      <dsp:nvSpPr>
        <dsp:cNvPr id="0" name=""/>
        <dsp:cNvSpPr/>
      </dsp:nvSpPr>
      <dsp:spPr>
        <a:xfrm>
          <a:off x="1137353" y="3141106"/>
          <a:ext cx="1209052" cy="120905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72ACAC-5492-455D-BAF3-E27216170F79}">
      <dsp:nvSpPr>
        <dsp:cNvPr id="0" name=""/>
        <dsp:cNvSpPr/>
      </dsp:nvSpPr>
      <dsp:spPr>
        <a:xfrm>
          <a:off x="3402210" y="1857930"/>
          <a:ext cx="1323578" cy="132357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 smtClean="0"/>
            <a:t>Απρόσωπο </a:t>
          </a:r>
          <a:r>
            <a:rPr lang="el-GR" sz="1500" kern="1200" dirty="0" smtClean="0"/>
            <a:t>ρήμα</a:t>
          </a:r>
          <a:endParaRPr lang="el-GR" sz="1500" kern="1200" dirty="0"/>
        </a:p>
      </dsp:txBody>
      <dsp:txXfrm>
        <a:off x="3596044" y="2051764"/>
        <a:ext cx="935910" cy="935910"/>
      </dsp:txXfrm>
    </dsp:sp>
    <dsp:sp modelId="{3A329803-587F-46A3-BDDB-A75498F1C195}">
      <dsp:nvSpPr>
        <dsp:cNvPr id="0" name=""/>
        <dsp:cNvSpPr/>
      </dsp:nvSpPr>
      <dsp:spPr>
        <a:xfrm rot="16247655">
          <a:off x="3935116" y="1373763"/>
          <a:ext cx="283301" cy="4500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200" kern="1200"/>
        </a:p>
      </dsp:txBody>
      <dsp:txXfrm>
        <a:off x="3977022" y="1506257"/>
        <a:ext cx="198311" cy="270010"/>
      </dsp:txXfrm>
    </dsp:sp>
    <dsp:sp modelId="{B0FE6342-CBD1-451E-9595-05017DA4B757}">
      <dsp:nvSpPr>
        <dsp:cNvPr id="0" name=""/>
        <dsp:cNvSpPr/>
      </dsp:nvSpPr>
      <dsp:spPr>
        <a:xfrm>
          <a:off x="3427967" y="0"/>
          <a:ext cx="1323578" cy="132357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smtClean="0"/>
            <a:t>Ειδική πρόταση</a:t>
          </a:r>
          <a:endParaRPr lang="el-GR" sz="1200" kern="1200" dirty="0"/>
        </a:p>
      </dsp:txBody>
      <dsp:txXfrm>
        <a:off x="3621801" y="193834"/>
        <a:ext cx="935910" cy="935910"/>
      </dsp:txXfrm>
    </dsp:sp>
    <dsp:sp modelId="{0E409DE2-E8F0-4F43-99E0-CEDC8E6B4C0E}">
      <dsp:nvSpPr>
        <dsp:cNvPr id="0" name=""/>
        <dsp:cNvSpPr/>
      </dsp:nvSpPr>
      <dsp:spPr>
        <a:xfrm>
          <a:off x="4842392" y="2294711"/>
          <a:ext cx="280907" cy="4500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200" kern="1200"/>
        </a:p>
      </dsp:txBody>
      <dsp:txXfrm>
        <a:off x="4842392" y="2384714"/>
        <a:ext cx="196635" cy="270010"/>
      </dsp:txXfrm>
    </dsp:sp>
    <dsp:sp modelId="{D012CE1F-0B5F-472C-B881-F71C76629619}">
      <dsp:nvSpPr>
        <dsp:cNvPr id="0" name=""/>
        <dsp:cNvSpPr/>
      </dsp:nvSpPr>
      <dsp:spPr>
        <a:xfrm>
          <a:off x="5255803" y="1857930"/>
          <a:ext cx="1323578" cy="132357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smtClean="0"/>
            <a:t>Ενδοιαστική πρόταση</a:t>
          </a:r>
          <a:endParaRPr lang="el-GR" sz="1200" kern="1200" dirty="0"/>
        </a:p>
      </dsp:txBody>
      <dsp:txXfrm>
        <a:off x="5449637" y="2051764"/>
        <a:ext cx="935910" cy="935910"/>
      </dsp:txXfrm>
    </dsp:sp>
    <dsp:sp modelId="{24590E66-0C1D-4460-B868-F57EB27785B5}">
      <dsp:nvSpPr>
        <dsp:cNvPr id="0" name=""/>
        <dsp:cNvSpPr/>
      </dsp:nvSpPr>
      <dsp:spPr>
        <a:xfrm rot="5400000">
          <a:off x="3923546" y="3213557"/>
          <a:ext cx="280907" cy="4500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200" kern="1200"/>
        </a:p>
      </dsp:txBody>
      <dsp:txXfrm>
        <a:off x="3965682" y="3261424"/>
        <a:ext cx="196635" cy="270010"/>
      </dsp:txXfrm>
    </dsp:sp>
    <dsp:sp modelId="{F374F541-5CDD-4368-B23D-54823ACF5659}">
      <dsp:nvSpPr>
        <dsp:cNvPr id="0" name=""/>
        <dsp:cNvSpPr/>
      </dsp:nvSpPr>
      <dsp:spPr>
        <a:xfrm>
          <a:off x="3402210" y="3711522"/>
          <a:ext cx="1323578" cy="132357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smtClean="0"/>
            <a:t>Αναφορική </a:t>
          </a:r>
          <a:r>
            <a:rPr lang="el-GR" sz="1200" kern="1200" dirty="0" smtClean="0"/>
            <a:t>ονοματική πρόταση</a:t>
          </a:r>
          <a:endParaRPr lang="el-GR" sz="1200" kern="1200" dirty="0"/>
        </a:p>
      </dsp:txBody>
      <dsp:txXfrm>
        <a:off x="3596044" y="3905356"/>
        <a:ext cx="935910" cy="935910"/>
      </dsp:txXfrm>
    </dsp:sp>
    <dsp:sp modelId="{812F8EF0-A4C8-4C1B-940B-77D6A7389BC7}">
      <dsp:nvSpPr>
        <dsp:cNvPr id="0" name=""/>
        <dsp:cNvSpPr/>
      </dsp:nvSpPr>
      <dsp:spPr>
        <a:xfrm rot="10800000">
          <a:off x="3004700" y="2294711"/>
          <a:ext cx="280907" cy="4500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200" kern="1200"/>
        </a:p>
      </dsp:txBody>
      <dsp:txXfrm rot="10800000">
        <a:off x="3088972" y="2384714"/>
        <a:ext cx="196635" cy="270010"/>
      </dsp:txXfrm>
    </dsp:sp>
    <dsp:sp modelId="{1F6004D4-886C-412D-87D3-3E1B7FE21447}">
      <dsp:nvSpPr>
        <dsp:cNvPr id="0" name=""/>
        <dsp:cNvSpPr/>
      </dsp:nvSpPr>
      <dsp:spPr>
        <a:xfrm>
          <a:off x="1548618" y="1857930"/>
          <a:ext cx="1323578" cy="132357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smtClean="0"/>
            <a:t>Πλάγια </a:t>
          </a:r>
          <a:r>
            <a:rPr lang="el-GR" sz="1200" kern="1200" dirty="0" smtClean="0"/>
            <a:t>ερωτηματική πρόταση</a:t>
          </a:r>
          <a:endParaRPr lang="el-GR" sz="1200" kern="1200" dirty="0"/>
        </a:p>
      </dsp:txBody>
      <dsp:txXfrm>
        <a:off x="1742452" y="2051764"/>
        <a:ext cx="935910" cy="9359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="0" baseline="0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8BB37-67E1-420F-B488-3DE93FA3DF1F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6382-B15D-466F-9E7D-0603461872B7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672AE-FC7B-40BA-8844-0693A2434617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EC8D-9508-4A2C-8FBC-4C089BA52EE5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A1C89-C29A-4D79-B5A1-1F424905E9A1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CC248-0691-4AB1-BB8B-882D656FF160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21606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21606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4B09-E178-460F-B46D-023FA9745608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2E06-21B3-4A3D-A6C8-F0DFEB8AB04D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CC01-41FD-4607-B8B1-976991065B2D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1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40A7-C153-476A-BA27-5BE657EA7C21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6C2EC-F3EA-4AFE-88D7-51A6BBFDBA8B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62393"/>
            <a:ext cx="9692640" cy="1428929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BF2EAB5F-78EB-45CA-9E26-D1BAA0AA6EEC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ebooks.edu.gr/modules/ebook/show.php/DSGL102/521/3398,13720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ΑΠΑΡΕΜΦΑΤΙΚΗ ΣΥΝΤΑΞΗ 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ΠΡΟΣΩΠΙΚΗ ΚΑΙ ΑΠΡΟΣΩΠΗ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5157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ΑΠΡΟΣΩΠΗ ΣΥΝΤΑΞΗ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050" y="381949"/>
            <a:ext cx="2466975" cy="1847850"/>
          </a:xfrm>
        </p:spPr>
      </p:pic>
      <p:graphicFrame>
        <p:nvGraphicFramePr>
          <p:cNvPr id="5" name="Πίνακας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497852"/>
              </p:ext>
            </p:extLst>
          </p:nvPr>
        </p:nvGraphicFramePr>
        <p:xfrm>
          <a:off x="1707033" y="2349354"/>
          <a:ext cx="7704784" cy="4134604"/>
        </p:xfrm>
        <a:graphic>
          <a:graphicData uri="http://schemas.openxmlformats.org/drawingml/2006/table">
            <a:tbl>
              <a:tblPr/>
              <a:tblGrid>
                <a:gridCol w="3852392"/>
                <a:gridCol w="3852392"/>
              </a:tblGrid>
              <a:tr h="1854656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>
                          <a:latin typeface="Comic Sans MS" panose="030F0702030302020204" pitchFamily="66" charset="0"/>
                        </a:rPr>
                        <a:t>απρόσωπα ρήματα</a:t>
                      </a:r>
                      <a:endParaRPr lang="el-GR" sz="2000" dirty="0">
                        <a:latin typeface="Comic Sans MS" panose="030F0702030302020204" pitchFamily="66" charset="0"/>
                      </a:endParaRPr>
                    </a:p>
                  </a:txBody>
                  <a:tcPr marL="42694" marR="42694" marT="42694" marB="426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l-GR" sz="1600" dirty="0">
                          <a:effectLst/>
                        </a:rPr>
                        <a:t>Ονομάζονται έτσι </a:t>
                      </a:r>
                      <a:r>
                        <a:rPr lang="el-GR" sz="1600" dirty="0" smtClean="0">
                          <a:effectLst/>
                        </a:rPr>
                        <a:t>ρήματα </a:t>
                      </a:r>
                      <a:r>
                        <a:rPr lang="el-GR" sz="1600" dirty="0">
                          <a:effectLst/>
                        </a:rPr>
                        <a:t>που χρησιμοποιούνται στο </a:t>
                      </a:r>
                      <a:r>
                        <a:rPr lang="el-GR" sz="1600" b="1" dirty="0" smtClean="0">
                          <a:effectLst/>
                        </a:rPr>
                        <a:t>γ΄ ενικό </a:t>
                      </a:r>
                      <a:r>
                        <a:rPr lang="el-GR" sz="1600" b="1" dirty="0">
                          <a:effectLst/>
                        </a:rPr>
                        <a:t>πρόσωπο </a:t>
                      </a:r>
                      <a:r>
                        <a:rPr lang="el-GR" sz="1600" dirty="0">
                          <a:effectLst/>
                        </a:rPr>
                        <a:t>και δεν παίρνουν πρόσωπο ή πράγμα ως υποκείμενό τους αλλά άναρθρο απαρέμφατο ή δευτερεύουσα (ονοματική) πρόταση.</a:t>
                      </a:r>
                    </a:p>
                    <a:p>
                      <a:pPr algn="just"/>
                      <a:r>
                        <a:rPr lang="el-GR" sz="1600" dirty="0">
                          <a:effectLst/>
                        </a:rPr>
                        <a:t>Π.χ. </a:t>
                      </a:r>
                      <a:r>
                        <a:rPr lang="el-GR" sz="1600" i="1" dirty="0" err="1">
                          <a:effectLst/>
                        </a:rPr>
                        <a:t>δεῖ</a:t>
                      </a:r>
                      <a:r>
                        <a:rPr lang="el-GR" sz="1600" i="1" dirty="0">
                          <a:effectLst/>
                        </a:rPr>
                        <a:t>, προσήκει, </a:t>
                      </a:r>
                      <a:r>
                        <a:rPr lang="el-GR" sz="1600" i="1" dirty="0" err="1">
                          <a:effectLst/>
                        </a:rPr>
                        <a:t>χρή</a:t>
                      </a:r>
                      <a:r>
                        <a:rPr lang="el-GR" sz="1600" i="1" dirty="0">
                          <a:effectLst/>
                        </a:rPr>
                        <a:t>, </a:t>
                      </a:r>
                      <a:r>
                        <a:rPr lang="el-GR" sz="1600" i="1" dirty="0" err="1">
                          <a:effectLst/>
                        </a:rPr>
                        <a:t>δοκεῖ</a:t>
                      </a:r>
                      <a:endParaRPr lang="el-GR" sz="1600" dirty="0">
                        <a:effectLst/>
                      </a:endParaRPr>
                    </a:p>
                  </a:txBody>
                  <a:tcPr marL="42694" marR="42694" marT="42694" marB="426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5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2240136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>
                          <a:latin typeface="Comic Sans MS" panose="030F0702030302020204" pitchFamily="66" charset="0"/>
                        </a:rPr>
                        <a:t>απρόσωπες εκφράσεις </a:t>
                      </a:r>
                      <a:endParaRPr lang="el-GR" sz="2000" dirty="0">
                        <a:latin typeface="Comic Sans MS" panose="030F0702030302020204" pitchFamily="66" charset="0"/>
                      </a:endParaRPr>
                    </a:p>
                  </a:txBody>
                  <a:tcPr marL="42694" marR="42694" marT="42694" marB="426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l-GR" sz="1600" dirty="0">
                          <a:effectLst/>
                        </a:rPr>
                        <a:t>Ακολουθούν την ίδια σύνταξη, αλλά, όπως φανερώνει και ο όρος, αποτελούνται από παραπάνω από μία λέξεις, συνήθως:</a:t>
                      </a:r>
                    </a:p>
                    <a:p>
                      <a:pPr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 </a:t>
                      </a:r>
                      <a:r>
                        <a:rPr lang="el-GR" sz="1600" b="1" dirty="0" smtClean="0"/>
                        <a:t>ουσιαστικό </a:t>
                      </a:r>
                      <a:r>
                        <a:rPr lang="el-GR" sz="1600" b="1" dirty="0"/>
                        <a:t>ή ουδέτερο επιθέτου ή </a:t>
                      </a:r>
                      <a:r>
                        <a:rPr lang="el-GR" sz="1600" b="1" dirty="0" err="1" smtClean="0"/>
                        <a:t>μετοχής+</a:t>
                      </a:r>
                      <a:r>
                        <a:rPr lang="el-GR" sz="1600" b="1" i="1" dirty="0" err="1" smtClean="0"/>
                        <a:t>ἐστί</a:t>
                      </a:r>
                      <a:r>
                        <a:rPr lang="el-GR" sz="1600" b="1" dirty="0"/>
                        <a:t>,</a:t>
                      </a:r>
                      <a:r>
                        <a:rPr lang="el-GR" sz="1600" dirty="0"/>
                        <a:t> </a:t>
                      </a:r>
                      <a:br>
                        <a:rPr lang="el-GR" sz="1600" dirty="0"/>
                      </a:br>
                      <a:r>
                        <a:rPr lang="el-GR" sz="1600" dirty="0"/>
                        <a:t>π.χ. </a:t>
                      </a:r>
                      <a:r>
                        <a:rPr lang="el-GR" sz="1600" i="1" dirty="0" err="1"/>
                        <a:t>ἀνάγκη</a:t>
                      </a:r>
                      <a:r>
                        <a:rPr lang="el-GR" sz="1600" i="1" dirty="0"/>
                        <a:t> </a:t>
                      </a:r>
                      <a:r>
                        <a:rPr lang="el-GR" sz="1600" i="1" dirty="0" err="1"/>
                        <a:t>ἐστί</a:t>
                      </a:r>
                      <a:r>
                        <a:rPr lang="el-GR" sz="1600" i="1" dirty="0"/>
                        <a:t>, </a:t>
                      </a:r>
                      <a:r>
                        <a:rPr lang="el-GR" sz="1600" i="1" dirty="0" err="1"/>
                        <a:t>ἄξιόν</a:t>
                      </a:r>
                      <a:r>
                        <a:rPr lang="el-GR" sz="1600" i="1" dirty="0"/>
                        <a:t> </a:t>
                      </a:r>
                      <a:r>
                        <a:rPr lang="el-GR" sz="1600" i="1" dirty="0" err="1"/>
                        <a:t>ἐστι</a:t>
                      </a:r>
                      <a:r>
                        <a:rPr lang="el-GR" sz="1600" i="1" dirty="0"/>
                        <a:t>, </a:t>
                      </a:r>
                      <a:r>
                        <a:rPr lang="el-GR" sz="1600" i="1" dirty="0" smtClean="0"/>
                        <a:t>πρέπον </a:t>
                      </a:r>
                      <a:r>
                        <a:rPr lang="el-GR" sz="1600" i="1" dirty="0" err="1" smtClean="0"/>
                        <a:t>ἐστὶ</a:t>
                      </a:r>
                      <a:endParaRPr lang="en-US" sz="1600" i="1" dirty="0" smtClean="0"/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l-GR" sz="1600" b="1" dirty="0" err="1" smtClean="0"/>
                        <a:t>επίρρημα+</a:t>
                      </a:r>
                      <a:r>
                        <a:rPr lang="el-GR" sz="1600" b="1" i="1" dirty="0" err="1" smtClean="0"/>
                        <a:t>ἔχει</a:t>
                      </a:r>
                      <a:r>
                        <a:rPr lang="el-GR" sz="1600" dirty="0" smtClean="0"/>
                        <a:t>, </a:t>
                      </a:r>
                      <a:br>
                        <a:rPr lang="el-GR" sz="1600" dirty="0" smtClean="0"/>
                      </a:br>
                      <a:r>
                        <a:rPr lang="el-GR" sz="1600" dirty="0" smtClean="0"/>
                        <a:t>π.χ. </a:t>
                      </a:r>
                      <a:r>
                        <a:rPr lang="el-GR" sz="1600" i="1" dirty="0" err="1" smtClean="0"/>
                        <a:t>καλῶς</a:t>
                      </a:r>
                      <a:r>
                        <a:rPr lang="el-GR" sz="1600" i="1" dirty="0" smtClean="0"/>
                        <a:t> </a:t>
                      </a:r>
                      <a:r>
                        <a:rPr lang="el-GR" sz="1600" i="1" dirty="0" err="1" smtClean="0"/>
                        <a:t>ἔχει</a:t>
                      </a:r>
                      <a:r>
                        <a:rPr lang="el-GR" sz="1600" i="1" dirty="0" smtClean="0"/>
                        <a:t>, </a:t>
                      </a:r>
                      <a:r>
                        <a:rPr lang="el-GR" sz="1600" i="1" dirty="0" err="1" smtClean="0"/>
                        <a:t>ἀναγκαίως</a:t>
                      </a:r>
                      <a:r>
                        <a:rPr lang="el-GR" sz="1600" i="1" dirty="0" smtClean="0"/>
                        <a:t> </a:t>
                      </a:r>
                      <a:r>
                        <a:rPr lang="el-GR" sz="1600" i="1" dirty="0" err="1" smtClean="0"/>
                        <a:t>ἔχει</a:t>
                      </a:r>
                      <a:endParaRPr lang="el-GR" sz="1600" dirty="0"/>
                    </a:p>
                  </a:txBody>
                  <a:tcPr marL="42694" marR="42694" marT="42694" marB="426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7" name="Δεξιό βέλος 6"/>
          <p:cNvSpPr/>
          <p:nvPr/>
        </p:nvSpPr>
        <p:spPr>
          <a:xfrm>
            <a:off x="4795024" y="3133493"/>
            <a:ext cx="512956" cy="223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Δεξιό βέλος 7"/>
          <p:cNvSpPr/>
          <p:nvPr/>
        </p:nvSpPr>
        <p:spPr>
          <a:xfrm>
            <a:off x="4928839" y="5252226"/>
            <a:ext cx="379141" cy="2018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012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261872" y="1338146"/>
            <a:ext cx="4480560" cy="603196"/>
          </a:xfrm>
        </p:spPr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ΑΠΡΟΣΩΠΑ ΡΗΜΑΤΑ</a:t>
            </a:r>
            <a:endParaRPr lang="el-GR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l-GR" dirty="0" err="1" smtClean="0">
                <a:solidFill>
                  <a:srgbClr val="3B3835"/>
                </a:solidFill>
                <a:latin typeface="Helvetica Neue"/>
              </a:rPr>
              <a:t>ἀγγέλλεται</a:t>
            </a:r>
            <a:r>
              <a:rPr lang="el-GR" dirty="0" smtClean="0">
                <a:solidFill>
                  <a:srgbClr val="3B3835"/>
                </a:solidFill>
                <a:latin typeface="Helvetica Neue"/>
              </a:rPr>
              <a:t>, </a:t>
            </a:r>
            <a:r>
              <a:rPr lang="el-GR" dirty="0" err="1">
                <a:solidFill>
                  <a:srgbClr val="3B3835"/>
                </a:solidFill>
                <a:latin typeface="Helvetica Neue"/>
              </a:rPr>
              <a:t>δοκεῖ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 (= φαίνεται καλό, αποφασίζεται</a:t>
            </a:r>
            <a:r>
              <a:rPr lang="el-GR" dirty="0" smtClean="0">
                <a:solidFill>
                  <a:srgbClr val="3B3835"/>
                </a:solidFill>
                <a:latin typeface="Helvetica Neue"/>
              </a:rPr>
              <a:t>),</a:t>
            </a:r>
          </a:p>
          <a:p>
            <a:r>
              <a:rPr lang="el-GR" dirty="0" smtClean="0">
                <a:solidFill>
                  <a:srgbClr val="3B3835"/>
                </a:solidFill>
                <a:latin typeface="Helvetica Neue"/>
              </a:rPr>
              <a:t> </a:t>
            </a:r>
            <a:r>
              <a:rPr lang="el-GR" dirty="0" err="1">
                <a:solidFill>
                  <a:srgbClr val="3B3835"/>
                </a:solidFill>
                <a:latin typeface="Helvetica Neue"/>
              </a:rPr>
              <a:t>ἔστι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 - </a:t>
            </a:r>
            <a:r>
              <a:rPr lang="el-GR" dirty="0" err="1">
                <a:solidFill>
                  <a:srgbClr val="3B3835"/>
                </a:solidFill>
                <a:latin typeface="Helvetica Neue"/>
              </a:rPr>
              <a:t>ἔνεστι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 - </a:t>
            </a:r>
            <a:r>
              <a:rPr lang="el-GR" dirty="0" err="1">
                <a:solidFill>
                  <a:srgbClr val="3B3835"/>
                </a:solidFill>
                <a:latin typeface="Helvetica Neue"/>
              </a:rPr>
              <a:t>πάρεστι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 (= είναι δυνατό), </a:t>
            </a:r>
            <a:r>
              <a:rPr lang="el-GR" dirty="0" err="1">
                <a:solidFill>
                  <a:srgbClr val="3B3835"/>
                </a:solidFill>
                <a:latin typeface="Helvetica Neue"/>
              </a:rPr>
              <a:t>ἐγχωρεῖ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 (= επιτρέπεται</a:t>
            </a:r>
            <a:r>
              <a:rPr lang="el-GR" dirty="0" smtClean="0">
                <a:solidFill>
                  <a:srgbClr val="3B3835"/>
                </a:solidFill>
                <a:latin typeface="Helvetica Neue"/>
              </a:rPr>
              <a:t>),</a:t>
            </a:r>
          </a:p>
          <a:p>
            <a:r>
              <a:rPr lang="el-GR" dirty="0" smtClean="0">
                <a:solidFill>
                  <a:srgbClr val="3B3835"/>
                </a:solidFill>
                <a:latin typeface="Helvetica Neue"/>
              </a:rPr>
              <a:t> </a:t>
            </a:r>
            <a:r>
              <a:rPr lang="el-GR" dirty="0" err="1">
                <a:solidFill>
                  <a:srgbClr val="3B3835"/>
                </a:solidFill>
                <a:latin typeface="Helvetica Neue"/>
              </a:rPr>
              <a:t>ἐνδέχεται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, λέγεται, νομίζεται, </a:t>
            </a:r>
            <a:r>
              <a:rPr lang="el-GR" dirty="0" err="1">
                <a:solidFill>
                  <a:srgbClr val="3B3835"/>
                </a:solidFill>
                <a:latin typeface="Helvetica Neue"/>
              </a:rPr>
              <a:t>ὁμολογεῖται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, πρέπει</a:t>
            </a:r>
            <a:r>
              <a:rPr lang="el-GR" dirty="0" smtClean="0">
                <a:solidFill>
                  <a:srgbClr val="3B3835"/>
                </a:solidFill>
                <a:latin typeface="Helvetica Neue"/>
              </a:rPr>
              <a:t>,</a:t>
            </a:r>
          </a:p>
          <a:p>
            <a:r>
              <a:rPr lang="el-GR" dirty="0" smtClean="0">
                <a:solidFill>
                  <a:srgbClr val="3B3835"/>
                </a:solidFill>
                <a:latin typeface="Helvetica Neue"/>
              </a:rPr>
              <a:t> 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προσήκει (= αρμόζει, ταιριάζει), συμβαίνει, συμφέρει, φαίνεται</a:t>
            </a:r>
            <a:endParaRPr lang="el-GR" dirty="0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26480" y="1434906"/>
            <a:ext cx="4480560" cy="506436"/>
          </a:xfrm>
        </p:spPr>
        <p:txBody>
          <a:bodyPr/>
          <a:lstStyle/>
          <a:p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ΑΠΡΟΣΩΠΕΣ ΕΚΦΡΑΣΕΙΣ</a:t>
            </a:r>
            <a:endParaRPr lang="el-GR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26480" y="2096086"/>
            <a:ext cx="4480560" cy="4761914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l-GR" dirty="0" smtClean="0">
                <a:solidFill>
                  <a:srgbClr val="3B3835"/>
                </a:solidFill>
                <a:latin typeface="Helvetica Neue"/>
              </a:rPr>
              <a:t> </a:t>
            </a:r>
            <a:r>
              <a:rPr lang="el-GR" dirty="0" err="1">
                <a:solidFill>
                  <a:srgbClr val="3B3835"/>
                </a:solidFill>
                <a:latin typeface="Helvetica Neue"/>
              </a:rPr>
              <a:t>ἀγαθόν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 </a:t>
            </a:r>
            <a:r>
              <a:rPr lang="el-GR" dirty="0" err="1">
                <a:solidFill>
                  <a:srgbClr val="3B3835"/>
                </a:solidFill>
                <a:latin typeface="Helvetica Neue"/>
              </a:rPr>
              <a:t>ἐστι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 (= είναι καλό), </a:t>
            </a:r>
            <a:r>
              <a:rPr lang="el-GR" dirty="0" err="1">
                <a:solidFill>
                  <a:srgbClr val="3B3835"/>
                </a:solidFill>
                <a:latin typeface="Helvetica Neue"/>
              </a:rPr>
              <a:t>ἄδηλόν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 </a:t>
            </a:r>
            <a:r>
              <a:rPr lang="el-GR" dirty="0" err="1">
                <a:solidFill>
                  <a:srgbClr val="3B3835"/>
                </a:solidFill>
                <a:latin typeface="Helvetica Neue"/>
              </a:rPr>
              <a:t>ἐστι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 (= δεν είναι φανερό), </a:t>
            </a:r>
            <a:r>
              <a:rPr lang="el-GR" dirty="0" err="1">
                <a:solidFill>
                  <a:srgbClr val="3B3835"/>
                </a:solidFill>
                <a:latin typeface="Helvetica Neue"/>
              </a:rPr>
              <a:t>ἀναγκαῖον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 </a:t>
            </a:r>
            <a:r>
              <a:rPr lang="el-GR" dirty="0" err="1">
                <a:solidFill>
                  <a:srgbClr val="3B3835"/>
                </a:solidFill>
                <a:latin typeface="Helvetica Neue"/>
              </a:rPr>
              <a:t>ἐστί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, </a:t>
            </a:r>
            <a:r>
              <a:rPr lang="el-GR" dirty="0" err="1">
                <a:solidFill>
                  <a:srgbClr val="3B3835"/>
                </a:solidFill>
                <a:latin typeface="Helvetica Neue"/>
              </a:rPr>
              <a:t>ἀνάγκη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 </a:t>
            </a:r>
            <a:r>
              <a:rPr lang="el-GR" dirty="0" err="1">
                <a:solidFill>
                  <a:srgbClr val="3B3835"/>
                </a:solidFill>
                <a:latin typeface="Helvetica Neue"/>
              </a:rPr>
              <a:t>ἐστὶ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, </a:t>
            </a:r>
            <a:r>
              <a:rPr lang="el-GR" dirty="0" err="1">
                <a:solidFill>
                  <a:srgbClr val="3B3835"/>
                </a:solidFill>
                <a:latin typeface="Helvetica Neue"/>
              </a:rPr>
              <a:t>θαυμαστόν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 </a:t>
            </a:r>
            <a:r>
              <a:rPr lang="el-GR" dirty="0" err="1">
                <a:solidFill>
                  <a:srgbClr val="3B3835"/>
                </a:solidFill>
                <a:latin typeface="Helvetica Neue"/>
              </a:rPr>
              <a:t>ἐστι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, καλόν </a:t>
            </a:r>
            <a:r>
              <a:rPr lang="el-GR" dirty="0" err="1">
                <a:solidFill>
                  <a:srgbClr val="3B3835"/>
                </a:solidFill>
                <a:latin typeface="Helvetica Neue"/>
              </a:rPr>
              <a:t>ἐστι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, κίνδυνός </a:t>
            </a:r>
            <a:r>
              <a:rPr lang="el-GR" dirty="0" err="1">
                <a:solidFill>
                  <a:srgbClr val="3B3835"/>
                </a:solidFill>
                <a:latin typeface="Helvetica Neue"/>
              </a:rPr>
              <a:t>ἐστι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, λόγος </a:t>
            </a:r>
            <a:r>
              <a:rPr lang="el-GR" dirty="0" err="1">
                <a:solidFill>
                  <a:srgbClr val="3B3835"/>
                </a:solidFill>
                <a:latin typeface="Helvetica Neue"/>
              </a:rPr>
              <a:t>ἐστὶ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 (= λέγεται, υπάρχει φήμη), </a:t>
            </a:r>
            <a:r>
              <a:rPr lang="el-GR" dirty="0" err="1">
                <a:solidFill>
                  <a:srgbClr val="3B3835"/>
                </a:solidFill>
                <a:latin typeface="Helvetica Neue"/>
              </a:rPr>
              <a:t>ἄξιόν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 </a:t>
            </a:r>
            <a:r>
              <a:rPr lang="el-GR" dirty="0" err="1">
                <a:solidFill>
                  <a:srgbClr val="3B3835"/>
                </a:solidFill>
                <a:latin typeface="Helvetica Neue"/>
              </a:rPr>
              <a:t>ἐστι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 (= αξίζει), </a:t>
            </a:r>
            <a:r>
              <a:rPr lang="el-GR" dirty="0" err="1">
                <a:solidFill>
                  <a:srgbClr val="3B3835"/>
                </a:solidFill>
                <a:latin typeface="Helvetica Neue"/>
              </a:rPr>
              <a:t>δεινόν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 </a:t>
            </a:r>
            <a:r>
              <a:rPr lang="el-GR" dirty="0" err="1">
                <a:solidFill>
                  <a:srgbClr val="3B3835"/>
                </a:solidFill>
                <a:latin typeface="Helvetica Neue"/>
              </a:rPr>
              <a:t>ἐστι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 (= είναι φοβερό, παράλογο), δέον </a:t>
            </a:r>
            <a:r>
              <a:rPr lang="el-GR" dirty="0" err="1">
                <a:solidFill>
                  <a:srgbClr val="3B3835"/>
                </a:solidFill>
                <a:latin typeface="Helvetica Neue"/>
              </a:rPr>
              <a:t>ἐστὶ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 (= πρέπει), δέος </a:t>
            </a:r>
            <a:r>
              <a:rPr lang="el-GR" dirty="0" err="1">
                <a:solidFill>
                  <a:srgbClr val="3B3835"/>
                </a:solidFill>
                <a:latin typeface="Helvetica Neue"/>
              </a:rPr>
              <a:t>ἐστὶ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 (= υπάρχει φόβος), </a:t>
            </a:r>
            <a:r>
              <a:rPr lang="el-GR" dirty="0" err="1">
                <a:solidFill>
                  <a:srgbClr val="3B3835"/>
                </a:solidFill>
                <a:latin typeface="Helvetica Neue"/>
              </a:rPr>
              <a:t>δῆλον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 </a:t>
            </a:r>
            <a:r>
              <a:rPr lang="el-GR" dirty="0" err="1">
                <a:solidFill>
                  <a:srgbClr val="3B3835"/>
                </a:solidFill>
                <a:latin typeface="Helvetica Neue"/>
              </a:rPr>
              <a:t>ἐστὶ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 (= είναι φανερό) </a:t>
            </a:r>
            <a:r>
              <a:rPr lang="el-GR" dirty="0" err="1">
                <a:solidFill>
                  <a:srgbClr val="3B3835"/>
                </a:solidFill>
                <a:latin typeface="Helvetica Neue"/>
              </a:rPr>
              <a:t>δίκαιόν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 </a:t>
            </a:r>
            <a:r>
              <a:rPr lang="el-GR" dirty="0" err="1">
                <a:solidFill>
                  <a:srgbClr val="3B3835"/>
                </a:solidFill>
                <a:latin typeface="Helvetica Neue"/>
              </a:rPr>
              <a:t>ἐστι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, </a:t>
            </a:r>
            <a:r>
              <a:rPr lang="el-GR" dirty="0" err="1">
                <a:solidFill>
                  <a:srgbClr val="3B3835"/>
                </a:solidFill>
                <a:latin typeface="Helvetica Neue"/>
              </a:rPr>
              <a:t>εἰκός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 </a:t>
            </a:r>
            <a:r>
              <a:rPr lang="el-GR" dirty="0" err="1">
                <a:solidFill>
                  <a:srgbClr val="3B3835"/>
                </a:solidFill>
                <a:latin typeface="Helvetica Neue"/>
              </a:rPr>
              <a:t>ἐστι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 (= είναι φυσικό), νόμος </a:t>
            </a:r>
            <a:r>
              <a:rPr lang="el-GR" dirty="0" err="1">
                <a:solidFill>
                  <a:srgbClr val="3B3835"/>
                </a:solidFill>
                <a:latin typeface="Helvetica Neue"/>
              </a:rPr>
              <a:t>ἐστὶ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, </a:t>
            </a:r>
            <a:r>
              <a:rPr lang="el-GR" dirty="0" err="1">
                <a:solidFill>
                  <a:srgbClr val="3B3835"/>
                </a:solidFill>
                <a:latin typeface="Helvetica Neue"/>
              </a:rPr>
              <a:t>ῥᾴδιόν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 </a:t>
            </a:r>
            <a:r>
              <a:rPr lang="el-GR" dirty="0" err="1">
                <a:solidFill>
                  <a:srgbClr val="3B3835"/>
                </a:solidFill>
                <a:latin typeface="Helvetica Neue"/>
              </a:rPr>
              <a:t>ἐστι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 (= είναι εύκολο</a:t>
            </a:r>
            <a:r>
              <a:rPr lang="el-GR" dirty="0" smtClean="0">
                <a:solidFill>
                  <a:srgbClr val="3B3835"/>
                </a:solidFill>
                <a:latin typeface="Helvetica Neue"/>
              </a:rPr>
              <a:t>),</a:t>
            </a:r>
            <a:r>
              <a:rPr lang="el-GR" dirty="0" err="1" smtClean="0">
                <a:solidFill>
                  <a:srgbClr val="3B3835"/>
                </a:solidFill>
                <a:latin typeface="Helvetica Neue"/>
              </a:rPr>
              <a:t>χαλεπόν</a:t>
            </a:r>
            <a:r>
              <a:rPr lang="el-GR" dirty="0" smtClean="0">
                <a:solidFill>
                  <a:srgbClr val="3B3835"/>
                </a:solidFill>
                <a:latin typeface="Helvetica Neue"/>
              </a:rPr>
              <a:t> </a:t>
            </a:r>
            <a:r>
              <a:rPr lang="el-GR" dirty="0" err="1">
                <a:solidFill>
                  <a:srgbClr val="3B3835"/>
                </a:solidFill>
                <a:latin typeface="Helvetica Neue"/>
              </a:rPr>
              <a:t>ἐστι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 (= είναι δύσκολο), χρεών </a:t>
            </a:r>
            <a:r>
              <a:rPr lang="el-GR" dirty="0" err="1">
                <a:solidFill>
                  <a:srgbClr val="3B3835"/>
                </a:solidFill>
                <a:latin typeface="Helvetica Neue"/>
              </a:rPr>
              <a:t>ἐστι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 (= είναι αναγκαίο, μοιραίο) κ.ά</a:t>
            </a:r>
            <a:r>
              <a:rPr lang="el-GR" dirty="0" smtClean="0">
                <a:solidFill>
                  <a:srgbClr val="3B3835"/>
                </a:solidFill>
                <a:latin typeface="Helvetica Neue"/>
              </a:rPr>
              <a:t>.</a:t>
            </a:r>
          </a:p>
          <a:p>
            <a:r>
              <a:rPr lang="el-GR" dirty="0" smtClean="0">
                <a:solidFill>
                  <a:srgbClr val="3B3835"/>
                </a:solidFill>
                <a:latin typeface="Helvetica Neue"/>
              </a:rPr>
              <a:t>  </a:t>
            </a:r>
            <a:r>
              <a:rPr lang="el-GR" dirty="0" err="1">
                <a:solidFill>
                  <a:srgbClr val="3B3835"/>
                </a:solidFill>
                <a:latin typeface="Helvetica Neue"/>
              </a:rPr>
              <a:t>εὖ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 </a:t>
            </a:r>
            <a:r>
              <a:rPr lang="el-GR" dirty="0" err="1">
                <a:solidFill>
                  <a:srgbClr val="3B3835"/>
                </a:solidFill>
                <a:latin typeface="Helvetica Neue"/>
              </a:rPr>
              <a:t>ἔχει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 (= είναι καλό), </a:t>
            </a:r>
            <a:r>
              <a:rPr lang="el-GR" dirty="0" err="1">
                <a:solidFill>
                  <a:srgbClr val="3B3835"/>
                </a:solidFill>
                <a:latin typeface="Helvetica Neue"/>
              </a:rPr>
              <a:t>κακῶς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 </a:t>
            </a:r>
            <a:r>
              <a:rPr lang="el-GR" dirty="0" err="1">
                <a:solidFill>
                  <a:srgbClr val="3B3835"/>
                </a:solidFill>
                <a:latin typeface="Helvetica Neue"/>
              </a:rPr>
              <a:t>ἔχει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 (= είναι κακό), </a:t>
            </a:r>
            <a:r>
              <a:rPr lang="el-GR" dirty="0" err="1">
                <a:solidFill>
                  <a:srgbClr val="3B3835"/>
                </a:solidFill>
                <a:latin typeface="Helvetica Neue"/>
              </a:rPr>
              <a:t>καλῶς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 </a:t>
            </a:r>
            <a:r>
              <a:rPr lang="el-GR" dirty="0" err="1">
                <a:solidFill>
                  <a:srgbClr val="3B3835"/>
                </a:solidFill>
                <a:latin typeface="Helvetica Neue"/>
              </a:rPr>
              <a:t>ἔχει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 (= είναι καλό, σωστό), </a:t>
            </a:r>
            <a:r>
              <a:rPr lang="el-GR" dirty="0" err="1">
                <a:solidFill>
                  <a:srgbClr val="3B3835"/>
                </a:solidFill>
                <a:latin typeface="Helvetica Neue"/>
              </a:rPr>
              <a:t>ὀρθῶς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 </a:t>
            </a:r>
            <a:r>
              <a:rPr lang="el-GR" dirty="0" err="1">
                <a:solidFill>
                  <a:srgbClr val="3B3835"/>
                </a:solidFill>
                <a:latin typeface="Helvetica Neue"/>
              </a:rPr>
              <a:t>ἔχει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 (= είναι σωστό, ορθό) </a:t>
            </a:r>
            <a:r>
              <a:rPr lang="el-GR" dirty="0" err="1">
                <a:solidFill>
                  <a:srgbClr val="3B3835"/>
                </a:solidFill>
                <a:latin typeface="Helvetica Neue"/>
              </a:rPr>
              <a:t>ῥᾳδίως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 </a:t>
            </a:r>
            <a:r>
              <a:rPr lang="el-GR" dirty="0" err="1">
                <a:solidFill>
                  <a:srgbClr val="3B3835"/>
                </a:solidFill>
                <a:latin typeface="Helvetica Neue"/>
              </a:rPr>
              <a:t>ἔχει</a:t>
            </a:r>
            <a:r>
              <a:rPr lang="el-GR" dirty="0">
                <a:solidFill>
                  <a:srgbClr val="3B3835"/>
                </a:solidFill>
                <a:latin typeface="Helvetica Neue"/>
              </a:rPr>
              <a:t> (= είναι εύκολο) κ.ά.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3725" y="262394"/>
            <a:ext cx="1748303" cy="1583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18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Comic Sans MS" panose="030F0702030302020204" pitchFamily="66" charset="0"/>
              </a:rPr>
              <a:t>ΥΠΟΚΕΙΜΕΝΟ ΑΠΡΟΣΩΠΟΥ ΡΗΜΑΤΟΣ</a:t>
            </a:r>
            <a:endParaRPr lang="el-GR" dirty="0">
              <a:latin typeface="Comic Sans MS" panose="030F0702030302020204" pitchFamily="66" charset="0"/>
            </a:endParaRPr>
          </a:p>
        </p:txBody>
      </p:sp>
      <p:graphicFrame>
        <p:nvGraphicFramePr>
          <p:cNvPr id="6" name="Θέση περιεχομένου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5036185"/>
              </p:ext>
            </p:extLst>
          </p:nvPr>
        </p:nvGraphicFramePr>
        <p:xfrm>
          <a:off x="1262063" y="1828800"/>
          <a:ext cx="85947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1615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Απρόσωπο ρήμα με υποκείμενο δευτερεύουσα πρόταση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sz="2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l-GR" sz="28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l-GR" sz="2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l-GR" sz="28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l-GR" sz="2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l-GR" sz="28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l-GR" sz="2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l-GR" sz="28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l-GR" sz="2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l-GR" sz="28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l-GR" sz="2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l-GR" sz="28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l-GR" sz="2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l-GR" sz="28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l-GR" sz="2800" dirty="0">
              <a:latin typeface="Comic Sans MS" panose="030F0702030302020204" pitchFamily="66" charset="0"/>
            </a:endParaRPr>
          </a:p>
        </p:txBody>
      </p:sp>
      <p:graphicFrame>
        <p:nvGraphicFramePr>
          <p:cNvPr id="6" name="Διάγραμμα 5"/>
          <p:cNvGraphicFramePr/>
          <p:nvPr>
            <p:extLst>
              <p:ext uri="{D42A27DB-BD31-4B8C-83A1-F6EECF244321}">
                <p14:modId xmlns:p14="http://schemas.microsoft.com/office/powerpoint/2010/main" val="3746347568"/>
              </p:ext>
            </p:extLst>
          </p:nvPr>
        </p:nvGraphicFramePr>
        <p:xfrm>
          <a:off x="2032000" y="1691322"/>
          <a:ext cx="8128000" cy="5039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499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Απρόσωπο ρήμα με υποκείμενο αφηρημένη έννοια: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2800" dirty="0" smtClean="0">
                <a:latin typeface="Comic Sans MS" panose="030F0702030302020204" pitchFamily="66" charset="0"/>
              </a:rPr>
              <a:t>Μερικά απρόσωπα ρήματα δέχονται ως υποκείμενο την αφηρημένη έννοια που περιέχεται μέσα στο ρήμα :</a:t>
            </a:r>
            <a:r>
              <a:rPr lang="el-GR" sz="2800" dirty="0" smtClean="0">
                <a:latin typeface="Comic Sans MS" panose="030F0702030302020204" pitchFamily="66" charset="0"/>
              </a:rPr>
              <a:t>π.χ</a:t>
            </a:r>
            <a:r>
              <a:rPr lang="el-GR" sz="2800" dirty="0" smtClean="0">
                <a:latin typeface="Comic Sans MS" panose="030F0702030302020204" pitchFamily="66" charset="0"/>
              </a:rPr>
              <a:t>.</a:t>
            </a:r>
            <a:endParaRPr lang="el-GR" sz="2800" dirty="0">
              <a:latin typeface="Comic Sans MS" panose="030F0702030302020204" pitchFamily="66" charset="0"/>
            </a:endParaRPr>
          </a:p>
          <a:p>
            <a:r>
              <a:rPr lang="el-GR" sz="2800" dirty="0" smtClean="0">
                <a:latin typeface="Comic Sans MS" panose="030F0702030302020204" pitchFamily="66" charset="0"/>
              </a:rPr>
              <a:t>μέλλει </a:t>
            </a:r>
            <a:r>
              <a:rPr lang="el-GR" sz="2800" dirty="0" err="1" smtClean="0">
                <a:latin typeface="Comic Sans MS" panose="030F0702030302020204" pitchFamily="66" charset="0"/>
              </a:rPr>
              <a:t>μοί</a:t>
            </a:r>
            <a:r>
              <a:rPr lang="el-GR" sz="2800" dirty="0" smtClean="0">
                <a:latin typeface="Comic Sans MS" panose="030F0702030302020204" pitchFamily="66" charset="0"/>
              </a:rPr>
              <a:t> </a:t>
            </a:r>
            <a:r>
              <a:rPr lang="el-GR" sz="2800" dirty="0" err="1" smtClean="0">
                <a:latin typeface="Comic Sans MS" panose="030F0702030302020204" pitchFamily="66" charset="0"/>
              </a:rPr>
              <a:t>τινος:μέλησις</a:t>
            </a:r>
            <a:r>
              <a:rPr lang="el-GR" sz="2800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l-GR" sz="2800" dirty="0" err="1">
                <a:latin typeface="Comic Sans MS" panose="030F0702030302020204" pitchFamily="66" charset="0"/>
              </a:rPr>
              <a:t>μ</a:t>
            </a:r>
            <a:r>
              <a:rPr lang="el-GR" sz="2800" dirty="0" err="1" smtClean="0">
                <a:latin typeface="Comic Sans MS" panose="030F0702030302020204" pitchFamily="66" charset="0"/>
              </a:rPr>
              <a:t>εταμέλεί</a:t>
            </a:r>
            <a:r>
              <a:rPr lang="el-GR" sz="2800" dirty="0" smtClean="0">
                <a:latin typeface="Comic Sans MS" panose="030F0702030302020204" pitchFamily="66" charset="0"/>
              </a:rPr>
              <a:t> </a:t>
            </a:r>
            <a:r>
              <a:rPr lang="el-GR" sz="2800" dirty="0" err="1" smtClean="0">
                <a:latin typeface="Comic Sans MS" panose="030F0702030302020204" pitchFamily="66" charset="0"/>
              </a:rPr>
              <a:t>μοί</a:t>
            </a:r>
            <a:r>
              <a:rPr lang="el-GR" sz="2800" dirty="0" smtClean="0">
                <a:latin typeface="Comic Sans MS" panose="030F0702030302020204" pitchFamily="66" charset="0"/>
              </a:rPr>
              <a:t> </a:t>
            </a:r>
            <a:r>
              <a:rPr lang="el-GR" sz="2800" dirty="0" err="1" smtClean="0">
                <a:latin typeface="Comic Sans MS" panose="030F0702030302020204" pitchFamily="66" charset="0"/>
              </a:rPr>
              <a:t>τινος</a:t>
            </a:r>
            <a:r>
              <a:rPr lang="el-GR" sz="2800" dirty="0" smtClean="0">
                <a:latin typeface="Comic Sans MS" panose="030F0702030302020204" pitchFamily="66" charset="0"/>
              </a:rPr>
              <a:t> :μεταμέλεια</a:t>
            </a:r>
          </a:p>
          <a:p>
            <a:r>
              <a:rPr lang="el-GR" sz="2800" dirty="0" err="1">
                <a:latin typeface="Comic Sans MS" panose="030F0702030302020204" pitchFamily="66" charset="0"/>
              </a:rPr>
              <a:t>μ</a:t>
            </a:r>
            <a:r>
              <a:rPr lang="el-GR" sz="2800" dirty="0" err="1" smtClean="0">
                <a:latin typeface="Comic Sans MS" panose="030F0702030302020204" pitchFamily="66" charset="0"/>
              </a:rPr>
              <a:t>έτεστί</a:t>
            </a:r>
            <a:r>
              <a:rPr lang="el-GR" sz="2800" dirty="0" smtClean="0">
                <a:latin typeface="Comic Sans MS" panose="030F0702030302020204" pitchFamily="66" charset="0"/>
              </a:rPr>
              <a:t> μοι </a:t>
            </a:r>
            <a:r>
              <a:rPr lang="el-GR" sz="2800" dirty="0" err="1" smtClean="0">
                <a:latin typeface="Comic Sans MS" panose="030F0702030302020204" pitchFamily="66" charset="0"/>
              </a:rPr>
              <a:t>τινος</a:t>
            </a:r>
            <a:r>
              <a:rPr lang="el-GR" sz="2800" dirty="0" smtClean="0">
                <a:latin typeface="Comic Sans MS" panose="030F0702030302020204" pitchFamily="66" charset="0"/>
              </a:rPr>
              <a:t> : </a:t>
            </a:r>
            <a:r>
              <a:rPr lang="el-GR" sz="2800" dirty="0" err="1" smtClean="0">
                <a:latin typeface="Comic Sans MS" panose="030F0702030302020204" pitchFamily="66" charset="0"/>
              </a:rPr>
              <a:t>μετουσία</a:t>
            </a:r>
            <a:r>
              <a:rPr lang="el-GR" sz="2800" dirty="0" smtClean="0">
                <a:latin typeface="Comic Sans MS" panose="030F0702030302020204" pitchFamily="66" charset="0"/>
              </a:rPr>
              <a:t>             </a:t>
            </a:r>
          </a:p>
          <a:p>
            <a:r>
              <a:rPr lang="el-GR" sz="2800" dirty="0">
                <a:latin typeface="Comic Sans MS" panose="030F0702030302020204" pitchFamily="66" charset="0"/>
              </a:rPr>
              <a:t> </a:t>
            </a:r>
            <a:r>
              <a:rPr lang="el-GR" sz="2800" dirty="0" smtClean="0">
                <a:latin typeface="Comic Sans MS" panose="030F0702030302020204" pitchFamily="66" charset="0"/>
              </a:rPr>
              <a:t>δει </a:t>
            </a:r>
            <a:r>
              <a:rPr lang="el-GR" sz="2800" dirty="0" err="1" smtClean="0">
                <a:latin typeface="Comic Sans MS" panose="030F0702030302020204" pitchFamily="66" charset="0"/>
              </a:rPr>
              <a:t>τινος</a:t>
            </a:r>
            <a:r>
              <a:rPr lang="el-GR" sz="2800" dirty="0" smtClean="0">
                <a:latin typeface="Comic Sans MS" panose="030F0702030302020204" pitchFamily="66" charset="0"/>
              </a:rPr>
              <a:t> :ένδεια</a:t>
            </a:r>
          </a:p>
          <a:p>
            <a:r>
              <a:rPr lang="el-GR" sz="2800" dirty="0" err="1">
                <a:latin typeface="Comic Sans MS" panose="030F0702030302020204" pitchFamily="66" charset="0"/>
              </a:rPr>
              <a:t>π</a:t>
            </a:r>
            <a:r>
              <a:rPr lang="el-GR" sz="2800" dirty="0" err="1" smtClean="0">
                <a:latin typeface="Comic Sans MS" panose="030F0702030302020204" pitchFamily="66" charset="0"/>
              </a:rPr>
              <a:t>αρασκεύασται</a:t>
            </a:r>
            <a:r>
              <a:rPr lang="el-GR" sz="2800" dirty="0" smtClean="0">
                <a:latin typeface="Comic Sans MS" panose="030F0702030302020204" pitchFamily="66" charset="0"/>
              </a:rPr>
              <a:t> </a:t>
            </a:r>
            <a:r>
              <a:rPr lang="el-GR" sz="2800" dirty="0" err="1" smtClean="0">
                <a:latin typeface="Comic Sans MS" panose="030F0702030302020204" pitchFamily="66" charset="0"/>
              </a:rPr>
              <a:t>τινι:παρασκευή</a:t>
            </a:r>
            <a:r>
              <a:rPr lang="el-GR" sz="2800" dirty="0" smtClean="0">
                <a:latin typeface="Comic Sans MS" panose="030F0702030302020204" pitchFamily="66" charset="0"/>
              </a:rPr>
              <a:t> κ.α.</a:t>
            </a:r>
          </a:p>
          <a:p>
            <a:pPr marL="0" indent="0">
              <a:buNone/>
            </a:pPr>
            <a:endParaRPr lang="el-GR" sz="2800" dirty="0">
              <a:latin typeface="Comic Sans MS" panose="030F0702030302020204" pitchFamily="66" charset="0"/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3222" y="3236353"/>
            <a:ext cx="24098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52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61872" y="914400"/>
            <a:ext cx="9692640" cy="776922"/>
          </a:xfrm>
          <a:solidFill>
            <a:srgbClr val="FFFFFF"/>
          </a:solidFill>
          <a:ln>
            <a:solidFill>
              <a:schemeClr val="accent6"/>
            </a:solidFill>
          </a:ln>
        </p:spPr>
        <p:txBody>
          <a:bodyPr/>
          <a:lstStyle/>
          <a:p>
            <a:r>
              <a:rPr lang="el-GR" dirty="0" smtClean="0"/>
              <a:t>Δοτική προσωπική :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el-GR" sz="2800" dirty="0" smtClean="0">
                <a:latin typeface="Comic Sans MS" panose="030F0702030302020204" pitchFamily="66" charset="0"/>
              </a:rPr>
              <a:t>Είναι η δοτική που συναντάται δίπλα </a:t>
            </a:r>
            <a:r>
              <a:rPr lang="el-GR" sz="2800" dirty="0">
                <a:latin typeface="Comic Sans MS" panose="030F0702030302020204" pitchFamily="66" charset="0"/>
              </a:rPr>
              <a:t>στο απρόσωπο ρήμα ή την απρόσωπη έκφραση </a:t>
            </a:r>
            <a:r>
              <a:rPr lang="el-GR" sz="2800" dirty="0" smtClean="0">
                <a:latin typeface="Comic Sans MS" panose="030F0702030302020204" pitchFamily="66" charset="0"/>
              </a:rPr>
              <a:t>και δείχνει </a:t>
            </a:r>
            <a:r>
              <a:rPr lang="el-GR" sz="2800" dirty="0">
                <a:latin typeface="Comic Sans MS" panose="030F0702030302020204" pitchFamily="66" charset="0"/>
              </a:rPr>
              <a:t>το </a:t>
            </a:r>
            <a:r>
              <a:rPr lang="el-GR" sz="2800" dirty="0" smtClean="0">
                <a:latin typeface="Comic Sans MS" panose="030F0702030302020204" pitchFamily="66" charset="0"/>
              </a:rPr>
              <a:t>πρόσωπο </a:t>
            </a:r>
            <a:r>
              <a:rPr lang="el-GR" sz="2800" dirty="0">
                <a:latin typeface="Comic Sans MS" panose="030F0702030302020204" pitchFamily="66" charset="0"/>
              </a:rPr>
              <a:t>στο οποίο αναφέρεται το </a:t>
            </a:r>
            <a:r>
              <a:rPr lang="el-GR" sz="2800" dirty="0" smtClean="0">
                <a:latin typeface="Comic Sans MS" panose="030F0702030302020204" pitchFamily="66" charset="0"/>
              </a:rPr>
              <a:t>ρήμα</a:t>
            </a:r>
          </a:p>
          <a:p>
            <a:endParaRPr lang="el-GR" sz="2800" dirty="0">
              <a:latin typeface="Comic Sans MS" panose="030F0702030302020204" pitchFamily="66" charset="0"/>
            </a:endParaRPr>
          </a:p>
          <a:p>
            <a:r>
              <a:rPr lang="el-GR" sz="2800" dirty="0"/>
              <a:t>π.χ. </a:t>
            </a:r>
            <a:r>
              <a:rPr lang="el-GR" sz="2800" i="1" dirty="0">
                <a:latin typeface="Comic Sans MS" panose="030F0702030302020204" pitchFamily="66" charset="0"/>
              </a:rPr>
              <a:t>Προσήκει </a:t>
            </a:r>
            <a:r>
              <a:rPr lang="el-GR" sz="2800" b="1" i="1" dirty="0" err="1">
                <a:latin typeface="Comic Sans MS" panose="030F0702030302020204" pitchFamily="66" charset="0"/>
              </a:rPr>
              <a:t>ἡμῖν</a:t>
            </a:r>
            <a:r>
              <a:rPr lang="el-GR" sz="2800" i="1" dirty="0">
                <a:latin typeface="Comic Sans MS" panose="030F0702030302020204" pitchFamily="66" charset="0"/>
              </a:rPr>
              <a:t> </a:t>
            </a:r>
            <a:r>
              <a:rPr lang="el-GR" sz="2800" i="1" dirty="0" err="1">
                <a:latin typeface="Comic Sans MS" panose="030F0702030302020204" pitchFamily="66" charset="0"/>
              </a:rPr>
              <a:t>ἐπαινέσαι</a:t>
            </a:r>
            <a:r>
              <a:rPr lang="el-GR" sz="2800" i="1" dirty="0">
                <a:latin typeface="Comic Sans MS" panose="030F0702030302020204" pitchFamily="66" charset="0"/>
              </a:rPr>
              <a:t> </a:t>
            </a:r>
            <a:r>
              <a:rPr lang="el-GR" sz="2800" i="1" dirty="0" err="1">
                <a:latin typeface="Comic Sans MS" panose="030F0702030302020204" pitchFamily="66" charset="0"/>
              </a:rPr>
              <a:t>τὴν</a:t>
            </a:r>
            <a:r>
              <a:rPr lang="el-GR" sz="2800" i="1" dirty="0">
                <a:latin typeface="Comic Sans MS" panose="030F0702030302020204" pitchFamily="66" charset="0"/>
              </a:rPr>
              <a:t> </a:t>
            </a:r>
            <a:r>
              <a:rPr lang="el-GR" sz="2800" i="1" dirty="0" err="1">
                <a:latin typeface="Comic Sans MS" panose="030F0702030302020204" pitchFamily="66" charset="0"/>
              </a:rPr>
              <a:t>τῶν</a:t>
            </a:r>
            <a:r>
              <a:rPr lang="el-GR" sz="2800" i="1" dirty="0">
                <a:latin typeface="Comic Sans MS" panose="030F0702030302020204" pitchFamily="66" charset="0"/>
              </a:rPr>
              <a:t> προγόνων </a:t>
            </a:r>
            <a:r>
              <a:rPr lang="el-GR" sz="2800" i="1" dirty="0" err="1">
                <a:latin typeface="Comic Sans MS" panose="030F0702030302020204" pitchFamily="66" charset="0"/>
              </a:rPr>
              <a:t>ἀρετήν</a:t>
            </a:r>
            <a:r>
              <a:rPr lang="el-GR" sz="2800" i="1" dirty="0">
                <a:latin typeface="Comic Sans MS" panose="030F0702030302020204" pitchFamily="66" charset="0"/>
              </a:rPr>
              <a:t> </a:t>
            </a:r>
            <a:r>
              <a:rPr lang="el-GR" sz="2800" dirty="0">
                <a:latin typeface="Comic Sans MS" panose="030F0702030302020204" pitchFamily="66" charset="0"/>
              </a:rPr>
              <a:t>(= Αρμόζει σ’ εμάς να επαινέσουμε την αρετή των προγόνων).</a:t>
            </a:r>
          </a:p>
          <a:p>
            <a:pPr marL="0" indent="0">
              <a:buNone/>
            </a:pPr>
            <a:endParaRPr lang="el-GR" sz="2800" dirty="0">
              <a:latin typeface="Comic Sans MS" panose="030F0702030302020204" pitchFamily="66" charset="0"/>
            </a:endParaRPr>
          </a:p>
          <a:p>
            <a:endParaRPr lang="el-GR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55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61872" y="407963"/>
            <a:ext cx="9692640" cy="1842867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>
                <a:latin typeface="Comic Sans MS" panose="030F0702030302020204" pitchFamily="66" charset="0"/>
              </a:rPr>
              <a:t>ΑΠΡΟΣΩΠΟ ΡΗΜΑ ΜΕ ΥΠΟΚΕΙΜΕΝΟ ΑΝΑΡΘΡΟ ΑΠΑΡΕΜΦΑΤΟ</a:t>
            </a:r>
            <a:endParaRPr lang="el-GR" dirty="0">
              <a:latin typeface="Comic Sans MS" panose="030F0702030302020204" pitchFamily="66" charset="0"/>
            </a:endParaRPr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2702" y="2250830"/>
            <a:ext cx="8806375" cy="2800671"/>
          </a:xfrm>
        </p:spPr>
      </p:pic>
      <p:sp>
        <p:nvSpPr>
          <p:cNvPr id="3" name="Ορθογώνιο 2"/>
          <p:cNvSpPr/>
          <p:nvPr/>
        </p:nvSpPr>
        <p:spPr>
          <a:xfrm>
            <a:off x="5077527" y="4299674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endParaRPr lang="el-GR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algn="just"/>
            <a:r>
              <a:rPr lang="el-GR" dirty="0">
                <a:solidFill>
                  <a:srgbClr val="000000"/>
                </a:solidFill>
                <a:latin typeface="Tahoma" panose="020B0604030504040204" pitchFamily="34" charset="0"/>
              </a:rPr>
              <a:t>Το υποκείμενο του απαρεμφάτου στην απρόσωπη σύνταξη βρίσκεται σε αιτιατική πτώση. Εάν μάλιστα το απρόσωπο ρήμα ή η απρόσωπη έκφραση συνοδεύεται από δοτική προσωπική, αυτή, εφόσον μετατραπεί σε αιτιατική, μας δίνει το υποκείμενο του απαρεμφάτου (στο προηγούμενο παράδειγμα: το υποκείμενο του </a:t>
            </a:r>
            <a:r>
              <a:rPr lang="el-GR" i="1" dirty="0" err="1">
                <a:solidFill>
                  <a:srgbClr val="000000"/>
                </a:solidFill>
                <a:latin typeface="Tahoma" panose="020B0604030504040204" pitchFamily="34" charset="0"/>
              </a:rPr>
              <a:t>ἐπαινέσαι</a:t>
            </a:r>
            <a:r>
              <a:rPr lang="el-GR" dirty="0">
                <a:solidFill>
                  <a:srgbClr val="000000"/>
                </a:solidFill>
                <a:latin typeface="Tahoma" panose="020B0604030504040204" pitchFamily="34" charset="0"/>
              </a:rPr>
              <a:t> είναι </a:t>
            </a:r>
            <a:r>
              <a:rPr lang="el-GR" b="1" i="1" dirty="0" err="1">
                <a:solidFill>
                  <a:srgbClr val="000000"/>
                </a:solidFill>
                <a:latin typeface="Tahoma" panose="020B0604030504040204" pitchFamily="34" charset="0"/>
              </a:rPr>
              <a:t>ἡμᾶς</a:t>
            </a:r>
            <a:r>
              <a:rPr lang="el-GR" dirty="0">
                <a:solidFill>
                  <a:srgbClr val="000000"/>
                </a:solidFill>
                <a:latin typeface="Tahoma" panose="020B0604030504040204" pitchFamily="34" charset="0"/>
              </a:rPr>
              <a:t>).</a:t>
            </a:r>
            <a:endParaRPr lang="el-GR" b="0" i="0" dirty="0"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17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Comic Sans MS" panose="030F0702030302020204" pitchFamily="66" charset="0"/>
              </a:rPr>
              <a:t>Παράδειγμα </a:t>
            </a:r>
            <a:r>
              <a:rPr lang="en-US" dirty="0" smtClean="0">
                <a:latin typeface="Comic Sans MS" panose="030F0702030302020204" pitchFamily="66" charset="0"/>
              </a:rPr>
              <a:t>1</a:t>
            </a:r>
            <a:endParaRPr lang="el-GR" dirty="0">
              <a:latin typeface="Comic Sans MS" panose="030F0702030302020204" pitchFamily="66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l-GR" sz="2400" dirty="0">
              <a:latin typeface="Comic Sans MS" panose="030F0702030302020204" pitchFamily="66" charset="0"/>
            </a:endParaRPr>
          </a:p>
          <a:p>
            <a:r>
              <a:rPr lang="el-GR" sz="2400" b="1" dirty="0" err="1">
                <a:latin typeface="Comic Sans MS" panose="030F0702030302020204" pitchFamily="66" charset="0"/>
              </a:rPr>
              <a:t>Δεῖ</a:t>
            </a:r>
            <a:r>
              <a:rPr lang="el-GR" sz="2400" b="1" dirty="0">
                <a:latin typeface="Comic Sans MS" panose="030F0702030302020204" pitchFamily="66" charset="0"/>
              </a:rPr>
              <a:t> </a:t>
            </a:r>
            <a:r>
              <a:rPr lang="el-GR" sz="2400" dirty="0" err="1">
                <a:latin typeface="Comic Sans MS" panose="030F0702030302020204" pitchFamily="66" charset="0"/>
              </a:rPr>
              <a:t>τὸν</a:t>
            </a:r>
            <a:r>
              <a:rPr lang="el-GR" sz="2400" dirty="0">
                <a:latin typeface="Comic Sans MS" panose="030F0702030302020204" pitchFamily="66" charset="0"/>
              </a:rPr>
              <a:t> </a:t>
            </a:r>
            <a:r>
              <a:rPr lang="el-GR" sz="2400" dirty="0" err="1">
                <a:latin typeface="Comic Sans MS" panose="030F0702030302020204" pitchFamily="66" charset="0"/>
              </a:rPr>
              <a:t>δικαστὴν</a:t>
            </a:r>
            <a:r>
              <a:rPr lang="el-GR" sz="2400" dirty="0">
                <a:latin typeface="Comic Sans MS" panose="030F0702030302020204" pitchFamily="66" charset="0"/>
              </a:rPr>
              <a:t> </a:t>
            </a:r>
            <a:r>
              <a:rPr lang="el-GR" sz="2400" dirty="0" err="1">
                <a:latin typeface="Comic Sans MS" panose="030F0702030302020204" pitchFamily="66" charset="0"/>
              </a:rPr>
              <a:t>ὀρθῶς</a:t>
            </a:r>
            <a:r>
              <a:rPr lang="el-GR" sz="2400" dirty="0">
                <a:latin typeface="Comic Sans MS" panose="030F0702030302020204" pitchFamily="66" charset="0"/>
              </a:rPr>
              <a:t> </a:t>
            </a:r>
            <a:r>
              <a:rPr lang="el-GR" sz="2400" dirty="0" err="1" smtClean="0">
                <a:latin typeface="Comic Sans MS" panose="030F0702030302020204" pitchFamily="66" charset="0"/>
              </a:rPr>
              <a:t>δικάζειν</a:t>
            </a:r>
            <a:r>
              <a:rPr lang="en-US" sz="2400" dirty="0" smtClean="0">
                <a:latin typeface="Comic Sans MS" panose="030F0702030302020204" pitchFamily="66" charset="0"/>
              </a:rPr>
              <a:t>.</a:t>
            </a:r>
            <a:r>
              <a:rPr lang="el-GR" sz="2400" dirty="0" smtClean="0">
                <a:latin typeface="Comic Sans MS" panose="030F0702030302020204" pitchFamily="66" charset="0"/>
              </a:rPr>
              <a:t> </a:t>
            </a:r>
            <a:endParaRPr lang="en-US" sz="2400" dirty="0" smtClean="0">
              <a:latin typeface="Comic Sans MS" panose="030F0702030302020204" pitchFamily="66" charset="0"/>
            </a:endParaRPr>
          </a:p>
          <a:p>
            <a:endParaRPr lang="en-US" sz="2400" dirty="0">
              <a:latin typeface="Comic Sans MS" panose="030F0702030302020204" pitchFamily="66" charset="0"/>
            </a:endParaRPr>
          </a:p>
          <a:p>
            <a:endParaRPr lang="el-GR" sz="2400" dirty="0"/>
          </a:p>
          <a:p>
            <a:r>
              <a:rPr lang="el-GR" sz="2400" dirty="0" err="1"/>
              <a:t>Δεῖ</a:t>
            </a:r>
            <a:r>
              <a:rPr lang="el-GR" sz="2400" b="1" dirty="0"/>
              <a:t> </a:t>
            </a:r>
            <a:r>
              <a:rPr lang="el-GR" sz="2400" dirty="0" smtClean="0"/>
              <a:t>: ρήμα = πρέπει</a:t>
            </a:r>
          </a:p>
          <a:p>
            <a:r>
              <a:rPr lang="el-GR" sz="2400" dirty="0" smtClean="0">
                <a:latin typeface="Comic Sans MS" panose="030F0702030302020204" pitchFamily="66" charset="0"/>
              </a:rPr>
              <a:t>Τι </a:t>
            </a:r>
            <a:r>
              <a:rPr lang="el-GR" sz="2400" dirty="0" err="1" smtClean="0"/>
              <a:t>δεῖ</a:t>
            </a:r>
            <a:r>
              <a:rPr lang="el-GR" sz="2400" dirty="0" smtClean="0"/>
              <a:t> ; </a:t>
            </a:r>
            <a:r>
              <a:rPr lang="el-GR" sz="2400" b="1" dirty="0" err="1"/>
              <a:t>δ</a:t>
            </a:r>
            <a:r>
              <a:rPr lang="el-GR" sz="2400" b="1" dirty="0" err="1" smtClean="0"/>
              <a:t>ικάζειν</a:t>
            </a:r>
            <a:r>
              <a:rPr lang="el-GR" sz="2400" dirty="0" smtClean="0"/>
              <a:t> (τελικό απαρέμφατο </a:t>
            </a:r>
            <a:r>
              <a:rPr lang="el-GR" sz="2400" dirty="0" err="1" smtClean="0"/>
              <a:t>υποκ.στο</a:t>
            </a:r>
            <a:r>
              <a:rPr lang="el-GR" sz="2400" dirty="0" smtClean="0"/>
              <a:t> δει)</a:t>
            </a:r>
          </a:p>
          <a:p>
            <a:r>
              <a:rPr lang="el-GR" sz="2400" dirty="0" smtClean="0"/>
              <a:t>Ποιος </a:t>
            </a:r>
            <a:r>
              <a:rPr lang="el-GR" sz="2400" dirty="0" err="1" smtClean="0"/>
              <a:t>δικάζειν</a:t>
            </a:r>
            <a:r>
              <a:rPr lang="el-GR" sz="2400" dirty="0" smtClean="0"/>
              <a:t> ; </a:t>
            </a:r>
            <a:r>
              <a:rPr lang="el-GR" sz="2400" b="1" dirty="0" err="1" smtClean="0"/>
              <a:t>τόν</a:t>
            </a:r>
            <a:r>
              <a:rPr lang="el-GR" sz="2400" b="1" dirty="0" smtClean="0"/>
              <a:t> </a:t>
            </a:r>
            <a:r>
              <a:rPr lang="el-GR" sz="2400" b="1" dirty="0" err="1" smtClean="0"/>
              <a:t>δικαστήν</a:t>
            </a:r>
            <a:endParaRPr lang="el-GR" sz="2400" b="1" dirty="0" smtClean="0"/>
          </a:p>
          <a:p>
            <a:endParaRPr lang="el-GR" sz="2400" dirty="0">
              <a:latin typeface="Comic Sans MS" panose="030F0702030302020204" pitchFamily="66" charset="0"/>
            </a:endParaRPr>
          </a:p>
        </p:txBody>
      </p:sp>
      <p:sp>
        <p:nvSpPr>
          <p:cNvPr id="4" name="Καμπύλο βέλος προς τα κάτω 3"/>
          <p:cNvSpPr/>
          <p:nvPr/>
        </p:nvSpPr>
        <p:spPr>
          <a:xfrm>
            <a:off x="1786597" y="1814732"/>
            <a:ext cx="3516923" cy="50643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5" name="Καμπύλο βέλος προς τα επάνω 4"/>
          <p:cNvSpPr/>
          <p:nvPr/>
        </p:nvSpPr>
        <p:spPr>
          <a:xfrm>
            <a:off x="2996418" y="2757268"/>
            <a:ext cx="2475914" cy="59084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766" y="428625"/>
            <a:ext cx="3267075" cy="14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91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Comic Sans MS" panose="030F0702030302020204" pitchFamily="66" charset="0"/>
              </a:rPr>
              <a:t>Παράδειγμα 2 </a:t>
            </a:r>
            <a:r>
              <a:rPr lang="el-GR" dirty="0" smtClean="0">
                <a:latin typeface="Comic Sans MS" panose="030F0702030302020204" pitchFamily="66" charset="0"/>
              </a:rPr>
              <a:t>:</a:t>
            </a:r>
            <a:endParaRPr lang="el-GR" dirty="0">
              <a:latin typeface="Comic Sans MS" panose="030F0702030302020204" pitchFamily="66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67285" y="1547446"/>
            <a:ext cx="10367889" cy="5310554"/>
          </a:xfrm>
        </p:spPr>
        <p:txBody>
          <a:bodyPr>
            <a:normAutofit fontScale="92500" lnSpcReduction="20000"/>
          </a:bodyPr>
          <a:lstStyle/>
          <a:p>
            <a:endParaRPr lang="el-GR" dirty="0"/>
          </a:p>
          <a:p>
            <a:pPr marL="0" indent="0">
              <a:buNone/>
            </a:pPr>
            <a:r>
              <a:rPr lang="el-GR" sz="2400" b="1" u="sng" dirty="0" err="1" smtClean="0">
                <a:latin typeface="Comic Sans MS" panose="030F0702030302020204" pitchFamily="66" charset="0"/>
              </a:rPr>
              <a:t>Χρή</a:t>
            </a:r>
            <a:r>
              <a:rPr lang="el-GR" sz="2400" b="1" dirty="0" smtClean="0">
                <a:latin typeface="Comic Sans MS" panose="030F0702030302020204" pitchFamily="66" charset="0"/>
              </a:rPr>
              <a:t> </a:t>
            </a:r>
            <a:r>
              <a:rPr lang="el-GR" sz="2400" b="1" dirty="0" err="1" smtClean="0">
                <a:latin typeface="Comic Sans MS" panose="030F0702030302020204" pitchFamily="66" charset="0"/>
              </a:rPr>
              <a:t>ὑμῖν</a:t>
            </a:r>
            <a:r>
              <a:rPr lang="el-GR" sz="2400" b="1" dirty="0" smtClean="0">
                <a:latin typeface="Comic Sans MS" panose="030F0702030302020204" pitchFamily="66" charset="0"/>
              </a:rPr>
              <a:t> </a:t>
            </a:r>
            <a:r>
              <a:rPr lang="el-GR" sz="2400" b="1" dirty="0" err="1" smtClean="0">
                <a:latin typeface="Comic Sans MS" panose="030F0702030302020204" pitchFamily="66" charset="0"/>
              </a:rPr>
              <a:t>τῶν</a:t>
            </a:r>
            <a:r>
              <a:rPr lang="el-GR" sz="2400" b="1" dirty="0" smtClean="0">
                <a:latin typeface="Comic Sans MS" panose="030F0702030302020204" pitchFamily="66" charset="0"/>
              </a:rPr>
              <a:t> κατηγορουμένων </a:t>
            </a:r>
            <a:r>
              <a:rPr lang="el-GR" sz="2400" b="1" dirty="0" err="1" smtClean="0">
                <a:latin typeface="Comic Sans MS" panose="030F0702030302020204" pitchFamily="66" charset="0"/>
              </a:rPr>
              <a:t>ἀκούειν</a:t>
            </a:r>
            <a:r>
              <a:rPr lang="el-GR" sz="2400" b="1" dirty="0" smtClean="0">
                <a:latin typeface="Comic Sans MS" panose="030F0702030302020204" pitchFamily="66" charset="0"/>
              </a:rPr>
              <a:t> .</a:t>
            </a:r>
          </a:p>
          <a:p>
            <a:pPr marL="0" indent="0">
              <a:buNone/>
            </a:pPr>
            <a:r>
              <a:rPr lang="el-GR" sz="2400" b="1" dirty="0" smtClean="0">
                <a:latin typeface="Comic Sans MS" panose="030F0702030302020204" pitchFamily="66" charset="0"/>
              </a:rPr>
              <a:t>       (μετατρέπω τη δοτική σε αιτιατική για να βρω το </a:t>
            </a:r>
            <a:r>
              <a:rPr lang="el-GR" sz="2400" b="1" dirty="0" err="1" smtClean="0">
                <a:latin typeface="Comic Sans MS" panose="030F0702030302020204" pitchFamily="66" charset="0"/>
              </a:rPr>
              <a:t>υποκ.του</a:t>
            </a:r>
            <a:r>
              <a:rPr lang="el-GR" sz="2400" b="1" dirty="0" smtClean="0">
                <a:latin typeface="Comic Sans MS" panose="030F0702030302020204" pitchFamily="66" charset="0"/>
              </a:rPr>
              <a:t> </a:t>
            </a:r>
            <a:r>
              <a:rPr lang="el-GR" sz="2400" b="1" dirty="0" err="1" smtClean="0">
                <a:latin typeface="Comic Sans MS" panose="030F0702030302020204" pitchFamily="66" charset="0"/>
              </a:rPr>
              <a:t>ααπρφτ</a:t>
            </a:r>
            <a:r>
              <a:rPr lang="el-GR" sz="2400" b="1" dirty="0" smtClean="0">
                <a:latin typeface="Comic Sans MS" panose="030F0702030302020204" pitchFamily="66" charset="0"/>
              </a:rPr>
              <a:t>)</a:t>
            </a:r>
          </a:p>
          <a:p>
            <a:pPr marL="0" indent="0">
              <a:buNone/>
            </a:pPr>
            <a:endParaRPr lang="el-GR" sz="2400" b="1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l-GR" sz="2400" b="1" dirty="0" err="1" smtClean="0">
                <a:latin typeface="Comic Sans MS" panose="030F0702030302020204" pitchFamily="66" charset="0"/>
              </a:rPr>
              <a:t>Χρή</a:t>
            </a:r>
            <a:r>
              <a:rPr lang="el-GR" sz="2400" b="1" dirty="0" smtClean="0">
                <a:latin typeface="Comic Sans MS" panose="030F0702030302020204" pitchFamily="66" charset="0"/>
              </a:rPr>
              <a:t> </a:t>
            </a:r>
            <a:r>
              <a:rPr lang="el-GR" sz="2400" b="1" dirty="0" err="1">
                <a:latin typeface="Comic Sans MS" panose="030F0702030302020204" pitchFamily="66" charset="0"/>
              </a:rPr>
              <a:t>ὑμᾶς</a:t>
            </a:r>
            <a:r>
              <a:rPr lang="el-GR" sz="2400" b="1" dirty="0">
                <a:latin typeface="Comic Sans MS" panose="030F0702030302020204" pitchFamily="66" charset="0"/>
              </a:rPr>
              <a:t> </a:t>
            </a:r>
            <a:r>
              <a:rPr lang="el-GR" sz="2400" b="1" dirty="0" err="1">
                <a:latin typeface="Comic Sans MS" panose="030F0702030302020204" pitchFamily="66" charset="0"/>
              </a:rPr>
              <a:t>τῶν</a:t>
            </a:r>
            <a:r>
              <a:rPr lang="el-GR" sz="2400" b="1" dirty="0">
                <a:latin typeface="Comic Sans MS" panose="030F0702030302020204" pitchFamily="66" charset="0"/>
              </a:rPr>
              <a:t> κατηγορουμένων </a:t>
            </a:r>
            <a:r>
              <a:rPr lang="el-GR" sz="2400" b="1" dirty="0" err="1" smtClean="0">
                <a:latin typeface="Comic Sans MS" panose="030F0702030302020204" pitchFamily="66" charset="0"/>
              </a:rPr>
              <a:t>ἀκούειν</a:t>
            </a:r>
            <a:endParaRPr lang="el-GR" sz="2400" b="1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l-GR" sz="2400" dirty="0" smtClean="0">
              <a:latin typeface="Comic Sans MS" panose="030F0702030302020204" pitchFamily="66" charset="0"/>
            </a:endParaRPr>
          </a:p>
          <a:p>
            <a:r>
              <a:rPr lang="el-GR" sz="2400" dirty="0" err="1" smtClean="0">
                <a:latin typeface="Comic Sans MS" panose="030F0702030302020204" pitchFamily="66" charset="0"/>
              </a:rPr>
              <a:t>Χρή</a:t>
            </a:r>
            <a:r>
              <a:rPr lang="el-GR" sz="2400" dirty="0" smtClean="0">
                <a:latin typeface="Comic Sans MS" panose="030F0702030302020204" pitchFamily="66" charset="0"/>
              </a:rPr>
              <a:t> =ρήμα  </a:t>
            </a:r>
          </a:p>
          <a:p>
            <a:r>
              <a:rPr lang="el-GR" sz="2400" dirty="0" smtClean="0">
                <a:latin typeface="Comic Sans MS" panose="030F0702030302020204" pitchFamily="66" charset="0"/>
              </a:rPr>
              <a:t>Ποιο </a:t>
            </a:r>
            <a:r>
              <a:rPr lang="el-GR" sz="2400" dirty="0" err="1">
                <a:latin typeface="Comic Sans MS" panose="030F0702030302020204" pitchFamily="66" charset="0"/>
              </a:rPr>
              <a:t>χρή</a:t>
            </a:r>
            <a:r>
              <a:rPr lang="el-GR" sz="2400" dirty="0">
                <a:latin typeface="Comic Sans MS" panose="030F0702030302020204" pitchFamily="66" charset="0"/>
              </a:rPr>
              <a:t>; </a:t>
            </a:r>
            <a:r>
              <a:rPr lang="el-GR" sz="2400" b="1" dirty="0" err="1">
                <a:latin typeface="Comic Sans MS" panose="030F0702030302020204" pitchFamily="66" charset="0"/>
              </a:rPr>
              <a:t>ἀκούειν</a:t>
            </a:r>
            <a:r>
              <a:rPr lang="el-GR" sz="2400" b="1" dirty="0">
                <a:latin typeface="Comic Sans MS" panose="030F0702030302020204" pitchFamily="66" charset="0"/>
              </a:rPr>
              <a:t> </a:t>
            </a:r>
            <a:r>
              <a:rPr lang="el-GR" sz="2400" dirty="0" smtClean="0">
                <a:latin typeface="Comic Sans MS" panose="030F0702030302020204" pitchFamily="66" charset="0"/>
              </a:rPr>
              <a:t>(= τελικό απαρέμφατο, υποκείμενο του </a:t>
            </a:r>
            <a:r>
              <a:rPr lang="el-GR" sz="2400" dirty="0" err="1">
                <a:latin typeface="Comic Sans MS" panose="030F0702030302020204" pitchFamily="66" charset="0"/>
              </a:rPr>
              <a:t>χρή</a:t>
            </a:r>
            <a:r>
              <a:rPr lang="el-GR" sz="2400" dirty="0">
                <a:latin typeface="Comic Sans MS" panose="030F0702030302020204" pitchFamily="66" charset="0"/>
              </a:rPr>
              <a:t>) </a:t>
            </a:r>
            <a:endParaRPr lang="el-GR" sz="2400" dirty="0" smtClean="0">
              <a:latin typeface="Comic Sans MS" panose="030F0702030302020204" pitchFamily="66" charset="0"/>
            </a:endParaRPr>
          </a:p>
          <a:p>
            <a:r>
              <a:rPr lang="el-GR" sz="2400" dirty="0" smtClean="0">
                <a:latin typeface="Comic Sans MS" panose="030F0702030302020204" pitchFamily="66" charset="0"/>
              </a:rPr>
              <a:t>Ποιοι </a:t>
            </a:r>
            <a:r>
              <a:rPr lang="el-GR" sz="2400" dirty="0" err="1">
                <a:latin typeface="Comic Sans MS" panose="030F0702030302020204" pitchFamily="66" charset="0"/>
              </a:rPr>
              <a:t>χρή</a:t>
            </a:r>
            <a:r>
              <a:rPr lang="el-GR" sz="2400" dirty="0">
                <a:latin typeface="Comic Sans MS" panose="030F0702030302020204" pitchFamily="66" charset="0"/>
              </a:rPr>
              <a:t> </a:t>
            </a:r>
            <a:r>
              <a:rPr lang="el-GR" sz="2400" dirty="0" err="1">
                <a:latin typeface="Comic Sans MS" panose="030F0702030302020204" pitchFamily="66" charset="0"/>
              </a:rPr>
              <a:t>ἀκούειν</a:t>
            </a:r>
            <a:r>
              <a:rPr lang="el-GR" sz="2400" dirty="0">
                <a:latin typeface="Comic Sans MS" panose="030F0702030302020204" pitchFamily="66" charset="0"/>
              </a:rPr>
              <a:t>; </a:t>
            </a:r>
            <a:r>
              <a:rPr lang="el-GR" sz="2400" b="1" dirty="0" err="1">
                <a:latin typeface="Comic Sans MS" panose="030F0702030302020204" pitchFamily="66" charset="0"/>
              </a:rPr>
              <a:t>ὑμᾶς</a:t>
            </a:r>
            <a:r>
              <a:rPr lang="el-GR" sz="2400" b="1" dirty="0">
                <a:latin typeface="Comic Sans MS" panose="030F0702030302020204" pitchFamily="66" charset="0"/>
              </a:rPr>
              <a:t> </a:t>
            </a:r>
            <a:r>
              <a:rPr lang="el-GR" sz="2400" dirty="0">
                <a:latin typeface="Comic Sans MS" panose="030F0702030302020204" pitchFamily="66" charset="0"/>
              </a:rPr>
              <a:t>(= </a:t>
            </a:r>
            <a:r>
              <a:rPr lang="el-GR" sz="2400" dirty="0" smtClean="0">
                <a:latin typeface="Comic Sans MS" panose="030F0702030302020204" pitchFamily="66" charset="0"/>
              </a:rPr>
              <a:t>υποκείμενο του </a:t>
            </a:r>
            <a:r>
              <a:rPr lang="el-GR" sz="2400" dirty="0" err="1">
                <a:latin typeface="Comic Sans MS" panose="030F0702030302020204" pitchFamily="66" charset="0"/>
              </a:rPr>
              <a:t>ἀκούειν</a:t>
            </a:r>
            <a:r>
              <a:rPr lang="el-GR" sz="2400" dirty="0">
                <a:latin typeface="Comic Sans MS" panose="030F0702030302020204" pitchFamily="66" charset="0"/>
              </a:rPr>
              <a:t>, ετεροπροσωπία) </a:t>
            </a:r>
            <a:r>
              <a:rPr lang="el-GR" sz="2400" dirty="0" smtClean="0">
                <a:latin typeface="Comic Sans MS" panose="030F0702030302020204" pitchFamily="66" charset="0"/>
              </a:rPr>
              <a:t>αφού μετατρέψαμε τη δοτική  προσωπική </a:t>
            </a:r>
            <a:r>
              <a:rPr lang="el-GR" sz="2400" b="1" dirty="0" err="1" smtClean="0">
                <a:latin typeface="Comic Sans MS" panose="030F0702030302020204" pitchFamily="66" charset="0"/>
              </a:rPr>
              <a:t>ὑμῖν</a:t>
            </a:r>
            <a:r>
              <a:rPr lang="el-GR" sz="2400" b="1" dirty="0" smtClean="0">
                <a:latin typeface="Comic Sans MS" panose="030F0702030302020204" pitchFamily="66" charset="0"/>
              </a:rPr>
              <a:t> </a:t>
            </a:r>
            <a:r>
              <a:rPr lang="el-GR" sz="2400" dirty="0" smtClean="0">
                <a:latin typeface="Comic Sans MS" panose="030F0702030302020204" pitchFamily="66" charset="0"/>
              </a:rPr>
              <a:t>σε αιτιατική</a:t>
            </a:r>
            <a:endParaRPr lang="el-GR" sz="2400" dirty="0">
              <a:latin typeface="Comic Sans MS" panose="030F0702030302020204" pitchFamily="66" charset="0"/>
            </a:endParaRPr>
          </a:p>
          <a:p>
            <a:r>
              <a:rPr lang="el-GR" sz="2400" dirty="0">
                <a:latin typeface="Comic Sans MS" panose="030F0702030302020204" pitchFamily="66" charset="0"/>
              </a:rPr>
              <a:t>Τι </a:t>
            </a:r>
            <a:r>
              <a:rPr lang="el-GR" sz="2400" dirty="0" err="1">
                <a:latin typeface="Comic Sans MS" panose="030F0702030302020204" pitchFamily="66" charset="0"/>
              </a:rPr>
              <a:t>ἀκούειν</a:t>
            </a:r>
            <a:r>
              <a:rPr lang="el-GR" sz="2400" dirty="0">
                <a:latin typeface="Comic Sans MS" panose="030F0702030302020204" pitchFamily="66" charset="0"/>
              </a:rPr>
              <a:t>; </a:t>
            </a:r>
            <a:r>
              <a:rPr lang="el-GR" sz="2400" b="1" dirty="0" err="1">
                <a:latin typeface="Comic Sans MS" panose="030F0702030302020204" pitchFamily="66" charset="0"/>
              </a:rPr>
              <a:t>τῶν</a:t>
            </a:r>
            <a:r>
              <a:rPr lang="el-GR" sz="2400" b="1" dirty="0">
                <a:latin typeface="Comic Sans MS" panose="030F0702030302020204" pitchFamily="66" charset="0"/>
              </a:rPr>
              <a:t> κατηγορουμένων </a:t>
            </a:r>
            <a:r>
              <a:rPr lang="el-GR" sz="2400" dirty="0">
                <a:latin typeface="Comic Sans MS" panose="030F0702030302020204" pitchFamily="66" charset="0"/>
              </a:rPr>
              <a:t>(= </a:t>
            </a:r>
            <a:r>
              <a:rPr lang="el-GR" sz="2400" dirty="0" smtClean="0">
                <a:latin typeface="Comic Sans MS" panose="030F0702030302020204" pitchFamily="66" charset="0"/>
              </a:rPr>
              <a:t>αντικείμενο του </a:t>
            </a:r>
            <a:r>
              <a:rPr lang="el-GR" sz="2400" dirty="0" err="1">
                <a:latin typeface="Comic Sans MS" panose="030F0702030302020204" pitchFamily="66" charset="0"/>
              </a:rPr>
              <a:t>ἀκούειν</a:t>
            </a:r>
            <a:r>
              <a:rPr lang="el-GR" sz="2400" dirty="0">
                <a:latin typeface="Comic Sans MS" panose="030F0702030302020204" pitchFamily="66" charset="0"/>
              </a:rPr>
              <a:t>) </a:t>
            </a:r>
          </a:p>
          <a:p>
            <a:pPr marL="0" indent="0">
              <a:buNone/>
            </a:pPr>
            <a:r>
              <a:rPr lang="el-GR" sz="2400" dirty="0" smtClean="0">
                <a:latin typeface="Comic Sans MS" panose="030F0702030302020204" pitchFamily="66" charset="0"/>
              </a:rPr>
              <a:t>             </a:t>
            </a:r>
            <a:endParaRPr lang="el-GR" sz="2400" dirty="0">
              <a:latin typeface="Comic Sans MS" panose="030F0702030302020204" pitchFamily="66" charset="0"/>
            </a:endParaRPr>
          </a:p>
        </p:txBody>
      </p:sp>
      <p:sp>
        <p:nvSpPr>
          <p:cNvPr id="4" name="Καμπύλο βέλος προς τα κάτω 3"/>
          <p:cNvSpPr/>
          <p:nvPr/>
        </p:nvSpPr>
        <p:spPr>
          <a:xfrm>
            <a:off x="1589649" y="1828800"/>
            <a:ext cx="3756074" cy="39389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cxnSp>
        <p:nvCxnSpPr>
          <p:cNvPr id="7" name="Ευθύγραμμο βέλος σύνδεσης 6"/>
          <p:cNvCxnSpPr/>
          <p:nvPr/>
        </p:nvCxnSpPr>
        <p:spPr>
          <a:xfrm>
            <a:off x="1955411" y="2476713"/>
            <a:ext cx="112540" cy="9441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683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61872" y="548640"/>
            <a:ext cx="9692640" cy="114268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ΘΥΜΗΣΟΥ…</a:t>
            </a:r>
            <a:r>
              <a:rPr lang="el-GR" dirty="0"/>
              <a:t/>
            </a:r>
            <a:br>
              <a:rPr lang="el-GR" dirty="0"/>
            </a:br>
            <a:r>
              <a:rPr lang="el-GR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Στην </a:t>
            </a:r>
            <a:r>
              <a:rPr lang="el-GR" dirty="0">
                <a:solidFill>
                  <a:schemeClr val="tx1"/>
                </a:solidFill>
                <a:latin typeface="Comic Sans MS" panose="030F0702030302020204" pitchFamily="66" charset="0"/>
              </a:rPr>
              <a:t>απρόσωπη σύνταξη υπάρχει πάντοτε </a:t>
            </a:r>
            <a:r>
              <a:rPr lang="el-GR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ετεροπροσωπία!</a:t>
            </a:r>
            <a:endParaRPr lang="el-GR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956339" y="1828800"/>
            <a:ext cx="8900893" cy="4909625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>
                <a:latin typeface="Comic Sans MS" panose="030F0702030302020204" pitchFamily="66" charset="0"/>
              </a:rPr>
              <a:t>   </a:t>
            </a:r>
          </a:p>
          <a:p>
            <a:pPr marL="0" indent="0">
              <a:buNone/>
            </a:pPr>
            <a:endParaRPr lang="el-GR" sz="4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l-GR" sz="4000" dirty="0">
                <a:latin typeface="Comic Sans MS" panose="030F0702030302020204" pitchFamily="66" charset="0"/>
              </a:rPr>
              <a:t>Τ</a:t>
            </a:r>
            <a:r>
              <a:rPr lang="el-GR" sz="4000" dirty="0" smtClean="0">
                <a:latin typeface="Comic Sans MS" panose="030F0702030302020204" pitchFamily="66" charset="0"/>
              </a:rPr>
              <a:t>ο υποκείμενο του απαρεμφάτου το μεταφράζω πάντα σε </a:t>
            </a:r>
            <a:r>
              <a:rPr lang="el-GR" sz="4000" dirty="0" smtClean="0">
                <a:latin typeface="Comic Sans MS" panose="030F0702030302020204" pitchFamily="66" charset="0"/>
              </a:rPr>
              <a:t>ο</a:t>
            </a:r>
            <a:r>
              <a:rPr lang="el-GR" sz="4000" dirty="0" smtClean="0">
                <a:latin typeface="Comic Sans MS" panose="030F0702030302020204" pitchFamily="66" charset="0"/>
              </a:rPr>
              <a:t>νομαστική!</a:t>
            </a:r>
            <a:endParaRPr lang="el-GR" dirty="0">
              <a:latin typeface="Comic Sans MS" panose="030F0702030302020204" pitchFamily="66" charset="0"/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2383" y="1119981"/>
            <a:ext cx="2343150" cy="1952625"/>
          </a:xfrm>
          <a:prstGeom prst="rect">
            <a:avLst/>
          </a:prstGeom>
        </p:spPr>
      </p:pic>
      <p:pic>
        <p:nvPicPr>
          <p:cNvPr id="3" name="Εικόνα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339" y="4490525"/>
            <a:ext cx="2028825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63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61872" y="262392"/>
            <a:ext cx="9692640" cy="1336905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l-GR" dirty="0" smtClean="0"/>
              <a:t>ΕΙΔΗ ΑΠΑΡΕΜΦΑΤΟΥ</a:t>
            </a:r>
            <a:br>
              <a:rPr lang="el-GR" dirty="0" smtClean="0"/>
            </a:br>
            <a:r>
              <a:rPr lang="el-GR" sz="2200" dirty="0"/>
              <a:t>Τα απαρέμφατα μπορούν να μεταφραστούν </a:t>
            </a:r>
            <a:r>
              <a:rPr lang="el-GR" sz="2200" dirty="0" smtClean="0"/>
              <a:t>με το  ‘να’ </a:t>
            </a:r>
            <a:r>
              <a:rPr lang="el-GR" sz="2200" dirty="0"/>
              <a:t>ή </a:t>
            </a:r>
            <a:r>
              <a:rPr lang="el-GR" sz="2200" dirty="0" smtClean="0"/>
              <a:t> το ‘ότι’  ανάλογα το </a:t>
            </a:r>
            <a:r>
              <a:rPr lang="el-GR" sz="2200" dirty="0"/>
              <a:t>ρήμα </a:t>
            </a:r>
            <a:r>
              <a:rPr lang="el-GR" sz="2200" dirty="0" smtClean="0"/>
              <a:t>εξάρτησης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ΑΝΑΡΘΡΟ ΑΠΑΡΕΜΦΑΤΟ</a:t>
            </a:r>
          </a:p>
          <a:p>
            <a:pPr algn="ctr"/>
            <a:endParaRPr lang="el-GR" dirty="0"/>
          </a:p>
          <a:p>
            <a:pPr marL="0" indent="0" algn="ctr">
              <a:buNone/>
            </a:pPr>
            <a:endParaRPr lang="el-GR" dirty="0"/>
          </a:p>
          <a:p>
            <a:pPr marL="0" indent="0" algn="ctr">
              <a:buNone/>
            </a:pPr>
            <a:endParaRPr lang="el-GR" dirty="0" smtClean="0"/>
          </a:p>
          <a:p>
            <a:pPr marL="0" indent="0" algn="ctr">
              <a:buNone/>
            </a:pPr>
            <a:endParaRPr lang="el-GR" dirty="0"/>
          </a:p>
          <a:p>
            <a:pPr marL="0" indent="0" algn="ctr">
              <a:buNone/>
            </a:pPr>
            <a:endParaRPr lang="el-GR" dirty="0" smtClean="0"/>
          </a:p>
          <a:p>
            <a:pPr marL="0" indent="0" algn="ctr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                         ΕΙΔΙΚΟ (ότι)                   ΤΕΛΙΚΟ (να)</a:t>
            </a:r>
          </a:p>
        </p:txBody>
      </p:sp>
      <p:sp>
        <p:nvSpPr>
          <p:cNvPr id="4" name="Ισοσκελές τρίγωνο 3"/>
          <p:cNvSpPr/>
          <p:nvPr/>
        </p:nvSpPr>
        <p:spPr>
          <a:xfrm>
            <a:off x="4417259" y="2433711"/>
            <a:ext cx="2025747" cy="29120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097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ΕΙΔΙΚΟ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μεταφράζεται με τις λέξεις «ότι», «πως»,</a:t>
            </a:r>
          </a:p>
          <a:p>
            <a:r>
              <a:rPr lang="el-GR" dirty="0"/>
              <a:t>εξαρτάται από ρήματα που σημαίνουν «λέω», «νομίζω», «γνωρίζω», «αντιλαμβάνομαι» κ.ά.,</a:t>
            </a:r>
          </a:p>
          <a:p>
            <a:r>
              <a:rPr lang="el-GR" dirty="0"/>
              <a:t>δέχεται άρνηση </a:t>
            </a:r>
            <a:r>
              <a:rPr lang="el-GR" i="1" dirty="0" err="1"/>
              <a:t>οὐ</a:t>
            </a:r>
            <a:r>
              <a:rPr lang="el-GR" dirty="0" smtClean="0"/>
              <a:t>:</a:t>
            </a:r>
          </a:p>
          <a:p>
            <a:pPr marL="0" indent="0">
              <a:buNone/>
            </a:pPr>
            <a:r>
              <a:rPr lang="el-GR" i="1" dirty="0" smtClean="0"/>
              <a:t>   </a:t>
            </a:r>
            <a:r>
              <a:rPr lang="el-GR" i="1" dirty="0" err="1" smtClean="0"/>
              <a:t>Ἐκείνους</a:t>
            </a:r>
            <a:r>
              <a:rPr lang="el-GR" i="1" dirty="0"/>
              <a:t> </a:t>
            </a:r>
            <a:r>
              <a:rPr lang="el-GR" b="1" i="1" dirty="0" err="1"/>
              <a:t>λύειν</a:t>
            </a:r>
            <a:r>
              <a:rPr lang="el-GR" i="1" dirty="0"/>
              <a:t> </a:t>
            </a:r>
            <a:r>
              <a:rPr lang="el-GR" i="1" dirty="0" err="1"/>
              <a:t>φημὶ</a:t>
            </a:r>
            <a:r>
              <a:rPr lang="el-GR" i="1" dirty="0"/>
              <a:t> </a:t>
            </a:r>
            <a:r>
              <a:rPr lang="el-GR" i="1" dirty="0" err="1"/>
              <a:t>τὴν</a:t>
            </a:r>
            <a:r>
              <a:rPr lang="el-GR" i="1" dirty="0"/>
              <a:t> </a:t>
            </a:r>
            <a:r>
              <a:rPr lang="el-GR" i="1" dirty="0" err="1" smtClean="0"/>
              <a:t>εἰρήνη</a:t>
            </a:r>
            <a:r>
              <a:rPr lang="el-GR" i="1" dirty="0" smtClean="0"/>
              <a:t>.</a:t>
            </a:r>
          </a:p>
          <a:p>
            <a:pPr marL="0" indent="0">
              <a:buNone/>
            </a:pPr>
            <a:r>
              <a:rPr lang="el-GR" b="1" dirty="0" smtClean="0"/>
              <a:t>Μετάφραση :  </a:t>
            </a:r>
            <a:r>
              <a:rPr lang="el-GR" dirty="0" smtClean="0"/>
              <a:t>Ισχυρίζομαι </a:t>
            </a:r>
            <a:r>
              <a:rPr lang="el-GR" b="1" dirty="0" smtClean="0"/>
              <a:t>ότι</a:t>
            </a:r>
            <a:r>
              <a:rPr lang="el-GR" dirty="0" smtClean="0"/>
              <a:t> εκείνοι καταλύουν την ειρήνη.</a:t>
            </a:r>
          </a:p>
          <a:p>
            <a:pPr marL="0" indent="0">
              <a:buNone/>
            </a:pPr>
            <a:r>
              <a:rPr lang="el-GR" dirty="0"/>
              <a:t/>
            </a:r>
            <a:br>
              <a:rPr lang="el-GR" dirty="0"/>
            </a:br>
            <a:r>
              <a:rPr lang="el-GR" dirty="0"/>
              <a:t>  </a:t>
            </a:r>
          </a:p>
          <a:p>
            <a:pPr marL="0" indent="0">
              <a:buNone/>
            </a:pPr>
            <a:endParaRPr lang="el-GR" dirty="0"/>
          </a:p>
          <a:p>
            <a:endParaRPr lang="el-GR" dirty="0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0918" y="4031615"/>
            <a:ext cx="188595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96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ΤΕΛΙΚΟ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59706" y="1583474"/>
            <a:ext cx="8595360" cy="4351337"/>
          </a:xfrm>
        </p:spPr>
        <p:txBody>
          <a:bodyPr/>
          <a:lstStyle/>
          <a:p>
            <a:r>
              <a:rPr lang="el-GR" dirty="0" smtClean="0"/>
              <a:t>μεταφράζεται </a:t>
            </a:r>
            <a:r>
              <a:rPr lang="el-GR" dirty="0"/>
              <a:t>με τη λέξη «να»,</a:t>
            </a:r>
          </a:p>
          <a:p>
            <a:r>
              <a:rPr lang="el-GR" dirty="0"/>
              <a:t>εξαρτάται από ρήματα που σημαίνουν «θέλω», «μπορώ», «προτρέπω», «απαγορεύω» κ.ά.,</a:t>
            </a:r>
          </a:p>
          <a:p>
            <a:r>
              <a:rPr lang="el-GR" dirty="0"/>
              <a:t>δέχεται άρνηση </a:t>
            </a:r>
            <a:r>
              <a:rPr lang="el-GR" i="1" dirty="0" err="1"/>
              <a:t>μή</a:t>
            </a:r>
            <a:r>
              <a:rPr lang="el-GR" dirty="0" smtClean="0"/>
              <a:t>:</a:t>
            </a:r>
          </a:p>
          <a:p>
            <a:pPr marL="0" indent="0">
              <a:buNone/>
            </a:pPr>
            <a:r>
              <a:rPr lang="el-GR" dirty="0"/>
              <a:t/>
            </a:r>
            <a:br>
              <a:rPr lang="el-GR" dirty="0"/>
            </a:br>
            <a:r>
              <a:rPr lang="el-GR" dirty="0"/>
              <a:t>   </a:t>
            </a:r>
            <a:r>
              <a:rPr lang="el-GR" i="1" dirty="0" err="1"/>
              <a:t>Τὰς</a:t>
            </a:r>
            <a:r>
              <a:rPr lang="el-GR" i="1" dirty="0"/>
              <a:t> </a:t>
            </a:r>
            <a:r>
              <a:rPr lang="el-GR" i="1" dirty="0" err="1"/>
              <a:t>συνθήκας</a:t>
            </a:r>
            <a:r>
              <a:rPr lang="el-GR" i="1" dirty="0"/>
              <a:t> </a:t>
            </a:r>
            <a:r>
              <a:rPr lang="el-GR" b="1" i="1" dirty="0" err="1"/>
              <a:t>λύειν</a:t>
            </a:r>
            <a:r>
              <a:rPr lang="el-GR" i="1" dirty="0"/>
              <a:t> </a:t>
            </a:r>
            <a:r>
              <a:rPr lang="el-GR" i="1" dirty="0" err="1"/>
              <a:t>ἐπιχειροῦσιν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r>
              <a:rPr lang="el-GR" b="1" dirty="0" smtClean="0"/>
              <a:t>Μετάφραση</a:t>
            </a:r>
            <a:r>
              <a:rPr lang="el-GR" dirty="0" smtClean="0"/>
              <a:t> :Επιχειρούν να καταλύσουν τις συνθήκες.</a:t>
            </a:r>
            <a:endParaRPr lang="el-GR" dirty="0"/>
          </a:p>
          <a:p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7348" y="3455019"/>
            <a:ext cx="2238375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35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Ο συντακτικός ρόλος του άναρθρου απαρεμφάτου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l-GR" dirty="0" smtClean="0"/>
              <a:t>Ένα απαρέμφατο μέσα στο λόγο χρησιμοποιείται ως: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u="sng" dirty="0" smtClean="0"/>
              <a:t>ΑΝΤΙΚΕΙΜΕΝΟ </a:t>
            </a:r>
            <a:r>
              <a:rPr lang="el-GR" dirty="0" smtClean="0"/>
              <a:t>: ισοδυναμεί με ειδική ή τελική πρόταση</a:t>
            </a:r>
          </a:p>
          <a:p>
            <a:pPr marL="457200" indent="-457200">
              <a:buFont typeface="+mj-lt"/>
              <a:buAutoNum type="arabicPeriod"/>
            </a:pPr>
            <a:r>
              <a:rPr lang="el-GR" u="sng" dirty="0" smtClean="0"/>
              <a:t>ΥΠΟΚΕΙΜΕΝΟ</a:t>
            </a:r>
            <a:r>
              <a:rPr lang="el-GR" dirty="0" smtClean="0"/>
              <a:t>: απρόσωπων ρημάτων, </a:t>
            </a:r>
            <a:r>
              <a:rPr lang="el-GR" dirty="0" err="1" smtClean="0"/>
              <a:t>δε</a:t>
            </a:r>
            <a:r>
              <a:rPr lang="el-GR" sz="2400" dirty="0" err="1" smtClean="0"/>
              <a:t>ῖ</a:t>
            </a:r>
            <a:r>
              <a:rPr lang="el-GR" dirty="0" smtClean="0"/>
              <a:t> γράμματα </a:t>
            </a:r>
            <a:r>
              <a:rPr lang="el-GR" dirty="0" err="1" smtClean="0"/>
              <a:t>μαθε</a:t>
            </a:r>
            <a:r>
              <a:rPr lang="el-GR" dirty="0" err="1"/>
              <a:t>ῖ</a:t>
            </a:r>
            <a:r>
              <a:rPr lang="el-GR" dirty="0" err="1" smtClean="0"/>
              <a:t>ν</a:t>
            </a:r>
            <a:r>
              <a:rPr lang="el-GR" dirty="0" smtClean="0"/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 smtClean="0"/>
              <a:t>ΕΠΕΞΗΓΗΣΗ : ουσιαστικού ή ουδετέρου δεικτικής αντωνυμίας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 smtClean="0"/>
              <a:t>ΑΝΑΦΟΡΑΣ: τίθεται κυρίως με επίθετα </a:t>
            </a:r>
            <a:r>
              <a:rPr lang="el-GR" dirty="0" err="1" smtClean="0"/>
              <a:t>ἀξιος</a:t>
            </a:r>
            <a:r>
              <a:rPr lang="el-GR" dirty="0" smtClean="0"/>
              <a:t> ,δεινός ,</a:t>
            </a:r>
            <a:r>
              <a:rPr lang="el-GR" dirty="0" err="1"/>
              <a:t>ἀ</a:t>
            </a:r>
            <a:r>
              <a:rPr lang="el-GR" dirty="0" err="1" smtClean="0"/>
              <a:t>γαθός</a:t>
            </a:r>
            <a:r>
              <a:rPr lang="el-GR" dirty="0" smtClean="0"/>
              <a:t>, </a:t>
            </a:r>
            <a:r>
              <a:rPr lang="el-GR" dirty="0" err="1"/>
              <a:t>ἐ</a:t>
            </a:r>
            <a:r>
              <a:rPr lang="el-GR" dirty="0" err="1" smtClean="0"/>
              <a:t>πιτήδειος</a:t>
            </a:r>
            <a:r>
              <a:rPr lang="el-GR" dirty="0" smtClean="0"/>
              <a:t>, </a:t>
            </a:r>
            <a:r>
              <a:rPr lang="el-GR" dirty="0" err="1" smtClean="0"/>
              <a:t>ἡδύς</a:t>
            </a:r>
            <a:r>
              <a:rPr lang="el-GR" dirty="0" smtClean="0"/>
              <a:t> ,</a:t>
            </a:r>
            <a:r>
              <a:rPr lang="el-GR" dirty="0" err="1" smtClean="0"/>
              <a:t>ἱκανός</a:t>
            </a:r>
            <a:r>
              <a:rPr lang="el-GR" dirty="0" smtClean="0"/>
              <a:t>, χαλεπός, </a:t>
            </a:r>
            <a:r>
              <a:rPr lang="el-GR" dirty="0" err="1" smtClean="0"/>
              <a:t>ράδιος</a:t>
            </a:r>
            <a:r>
              <a:rPr lang="el-GR" dirty="0" smtClean="0"/>
              <a:t>. </a:t>
            </a:r>
            <a:r>
              <a:rPr lang="el-GR" dirty="0" err="1" smtClean="0"/>
              <a:t>Κῦρος</a:t>
            </a:r>
            <a:r>
              <a:rPr lang="el-GR" dirty="0" smtClean="0"/>
              <a:t> </a:t>
            </a:r>
            <a:r>
              <a:rPr lang="el-GR" dirty="0" err="1" smtClean="0"/>
              <a:t>ἦν</a:t>
            </a:r>
            <a:r>
              <a:rPr lang="el-GR" dirty="0" smtClean="0"/>
              <a:t> </a:t>
            </a:r>
            <a:r>
              <a:rPr lang="el-GR" dirty="0" err="1" smtClean="0"/>
              <a:t>αξιώτατος</a:t>
            </a:r>
            <a:r>
              <a:rPr lang="el-GR" dirty="0" smtClean="0"/>
              <a:t> </a:t>
            </a:r>
            <a:r>
              <a:rPr lang="el-GR" dirty="0" err="1"/>
              <a:t>ἄ</a:t>
            </a:r>
            <a:r>
              <a:rPr lang="el-GR" dirty="0" err="1" smtClean="0"/>
              <a:t>ρχειν</a:t>
            </a:r>
            <a:r>
              <a:rPr lang="el-GR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 smtClean="0"/>
              <a:t>ΚΑΤΗΓΟΡΟΥΜΕΝΟ:(σπάνια) χρησιμοποιείται συνήθως σε ρητά π.χ. </a:t>
            </a:r>
            <a:r>
              <a:rPr lang="el-GR" dirty="0" err="1" smtClean="0"/>
              <a:t>τό</a:t>
            </a:r>
            <a:r>
              <a:rPr lang="el-GR" dirty="0" smtClean="0"/>
              <a:t> </a:t>
            </a:r>
            <a:r>
              <a:rPr lang="el-GR" dirty="0" err="1" smtClean="0"/>
              <a:t>κακῶς</a:t>
            </a:r>
            <a:r>
              <a:rPr lang="el-GR" dirty="0" smtClean="0"/>
              <a:t> </a:t>
            </a:r>
            <a:r>
              <a:rPr lang="el-GR" dirty="0" err="1" smtClean="0"/>
              <a:t>ποιεῖν</a:t>
            </a:r>
            <a:r>
              <a:rPr lang="el-GR" dirty="0" smtClean="0"/>
              <a:t> </a:t>
            </a:r>
            <a:r>
              <a:rPr lang="el-GR" dirty="0" err="1"/>
              <a:t>ἐ</a:t>
            </a:r>
            <a:r>
              <a:rPr lang="el-GR" dirty="0" err="1" smtClean="0"/>
              <a:t>στί</a:t>
            </a:r>
            <a:r>
              <a:rPr lang="el-GR" dirty="0" smtClean="0"/>
              <a:t> </a:t>
            </a:r>
            <a:r>
              <a:rPr lang="el-GR" dirty="0" err="1" smtClean="0"/>
              <a:t>ἀδικεῖν</a:t>
            </a:r>
            <a:r>
              <a:rPr lang="el-GR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hlinkClick r:id="rId2"/>
              </a:rPr>
              <a:t>http://ebooks.edu.gr/modules/ebook/show.php/DSGL102/521/3398,13720/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6345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ΥΠΟΚΕΙΜΕΝΟ ΑΠΑΡΕΜΦΑΤΟΥ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4" name="Δεξιό βέλος 3"/>
          <p:cNvSpPr/>
          <p:nvPr/>
        </p:nvSpPr>
        <p:spPr>
          <a:xfrm>
            <a:off x="1700011" y="252425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Δεξιό βέλος 4"/>
          <p:cNvSpPr/>
          <p:nvPr/>
        </p:nvSpPr>
        <p:spPr>
          <a:xfrm>
            <a:off x="1700011" y="40044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TextBox 5"/>
          <p:cNvSpPr txBox="1"/>
          <p:nvPr/>
        </p:nvSpPr>
        <p:spPr>
          <a:xfrm>
            <a:off x="2952868" y="2581909"/>
            <a:ext cx="63106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ΟΝΟΜΑΣΤΙΚΗ- ΤΑΥΤΟΠΡΟΣΩΠΙΑ</a:t>
            </a:r>
            <a:endParaRPr lang="el-GR" dirty="0"/>
          </a:p>
          <a:p>
            <a:r>
              <a:rPr lang="el-GR" dirty="0" smtClean="0"/>
              <a:t>Το υποκείμενο του απαρεμφάτου είναι ίδιο </a:t>
            </a:r>
            <a:r>
              <a:rPr lang="en-US" dirty="0" smtClean="0"/>
              <a:t>(</a:t>
            </a:r>
            <a:r>
              <a:rPr lang="el-GR" dirty="0" err="1" smtClean="0"/>
              <a:t>τό</a:t>
            </a:r>
            <a:r>
              <a:rPr lang="el-GR" dirty="0" smtClean="0"/>
              <a:t> </a:t>
            </a:r>
            <a:r>
              <a:rPr lang="el-GR" dirty="0" err="1" smtClean="0"/>
              <a:t>αὐτό</a:t>
            </a:r>
            <a:r>
              <a:rPr lang="el-GR" dirty="0" smtClean="0"/>
              <a:t> )</a:t>
            </a:r>
            <a:r>
              <a:rPr lang="en-US" dirty="0" smtClean="0"/>
              <a:t> </a:t>
            </a:r>
            <a:r>
              <a:rPr lang="el-GR" dirty="0" smtClean="0"/>
              <a:t>με το υποκείμενο του ρήματος </a:t>
            </a:r>
          </a:p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7" name="TextBox 6"/>
          <p:cNvSpPr txBox="1"/>
          <p:nvPr/>
        </p:nvSpPr>
        <p:spPr>
          <a:xfrm>
            <a:off x="2952868" y="4062118"/>
            <a:ext cx="490324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ΑΙΤΙΑΤΙΚΗ- ΕΤΕΡΟΠΡΟΣΩΠΙΑ</a:t>
            </a:r>
          </a:p>
          <a:p>
            <a:r>
              <a:rPr lang="el-GR" dirty="0" smtClean="0"/>
              <a:t>Το </a:t>
            </a:r>
            <a:r>
              <a:rPr lang="el-GR" dirty="0"/>
              <a:t>υποκείμενο του απαρεμφάτου είναι </a:t>
            </a:r>
            <a:r>
              <a:rPr lang="el-GR" dirty="0" smtClean="0"/>
              <a:t>διαφορετικό ( </a:t>
            </a:r>
            <a:r>
              <a:rPr lang="el-GR" dirty="0" err="1" smtClean="0"/>
              <a:t>ἔτερον</a:t>
            </a:r>
            <a:r>
              <a:rPr lang="el-GR" dirty="0" smtClean="0"/>
              <a:t>) από </a:t>
            </a:r>
            <a:r>
              <a:rPr lang="el-GR" dirty="0"/>
              <a:t>το υποκείμενο του </a:t>
            </a:r>
            <a:r>
              <a:rPr lang="el-GR" dirty="0" smtClean="0"/>
              <a:t>ρήματος</a:t>
            </a:r>
          </a:p>
          <a:p>
            <a:endParaRPr lang="el-GR" dirty="0"/>
          </a:p>
        </p:txBody>
      </p:sp>
      <p:pic>
        <p:nvPicPr>
          <p:cNvPr id="15" name="Εικόνα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577" y="3266688"/>
            <a:ext cx="3183594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630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ΤΑΥΤΟΠΡΟΣΩΠΙΑ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    ΥΠ</a:t>
            </a:r>
            <a:endParaRPr lang="el-GR" dirty="0"/>
          </a:p>
          <a:p>
            <a:r>
              <a:rPr lang="el-GR" b="1" dirty="0" err="1"/>
              <a:t>Οὗτοι</a:t>
            </a:r>
            <a:r>
              <a:rPr lang="el-GR" dirty="0"/>
              <a:t> </a:t>
            </a:r>
            <a:r>
              <a:rPr lang="el-GR" b="1" dirty="0" err="1"/>
              <a:t>ἐθέλουσιν</a:t>
            </a:r>
            <a:r>
              <a:rPr lang="el-GR" dirty="0"/>
              <a:t> </a:t>
            </a:r>
            <a:r>
              <a:rPr lang="el-GR" dirty="0" err="1"/>
              <a:t>ὑπὲρ</a:t>
            </a:r>
            <a:r>
              <a:rPr lang="el-GR" dirty="0"/>
              <a:t> </a:t>
            </a:r>
            <a:r>
              <a:rPr lang="el-GR" dirty="0" err="1"/>
              <a:t>πατρίδος</a:t>
            </a:r>
            <a:r>
              <a:rPr lang="el-GR" dirty="0"/>
              <a:t> </a:t>
            </a:r>
            <a:r>
              <a:rPr lang="el-GR" b="1" dirty="0" err="1"/>
              <a:t>θνήσκειν</a:t>
            </a:r>
            <a:r>
              <a:rPr lang="el-GR" b="1" dirty="0" smtClean="0"/>
              <a:t>.</a:t>
            </a:r>
          </a:p>
          <a:p>
            <a:endParaRPr lang="el-GR" b="1" dirty="0"/>
          </a:p>
          <a:p>
            <a:endParaRPr lang="el-GR" b="1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l-GR" b="1" dirty="0"/>
              <a:t>Ρήμα</a:t>
            </a:r>
            <a:r>
              <a:rPr lang="el-GR" dirty="0" smtClean="0"/>
              <a:t>:</a:t>
            </a:r>
            <a:r>
              <a:rPr lang="el-GR" dirty="0"/>
              <a:t> </a:t>
            </a:r>
            <a:r>
              <a:rPr lang="el-GR" b="1" dirty="0" err="1"/>
              <a:t>ἐθέλουσιν</a:t>
            </a:r>
            <a:r>
              <a:rPr lang="el-GR" dirty="0" smtClean="0"/>
              <a:t> </a:t>
            </a:r>
            <a:endParaRPr lang="el-GR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l-GR" b="1" dirty="0"/>
              <a:t>Υποκείμενο </a:t>
            </a:r>
            <a:r>
              <a:rPr lang="el-GR" b="1" dirty="0" smtClean="0"/>
              <a:t>ρήματος</a:t>
            </a:r>
            <a:r>
              <a:rPr lang="el-GR" dirty="0" smtClean="0"/>
              <a:t>(ποιοι</a:t>
            </a:r>
            <a:r>
              <a:rPr lang="el-GR" dirty="0"/>
              <a:t> </a:t>
            </a:r>
            <a:r>
              <a:rPr lang="el-GR" b="1" dirty="0" err="1" smtClean="0"/>
              <a:t>ἐθέλουσιν</a:t>
            </a:r>
            <a:r>
              <a:rPr lang="el-GR" dirty="0" smtClean="0"/>
              <a:t>;) </a:t>
            </a:r>
            <a:r>
              <a:rPr lang="el-GR" dirty="0"/>
              <a:t>:</a:t>
            </a:r>
            <a:r>
              <a:rPr lang="en-US" dirty="0"/>
              <a:t> </a:t>
            </a:r>
            <a:r>
              <a:rPr lang="el-GR" b="1" dirty="0" err="1"/>
              <a:t>Οὗτοι</a:t>
            </a:r>
            <a:r>
              <a:rPr lang="el-GR" dirty="0" smtClean="0"/>
              <a:t> </a:t>
            </a:r>
            <a:endParaRPr lang="el-GR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l-GR" b="1" dirty="0"/>
              <a:t>Αντικείμενο ρήματος</a:t>
            </a:r>
            <a:r>
              <a:rPr lang="el-GR" dirty="0"/>
              <a:t>(τι  </a:t>
            </a:r>
            <a:r>
              <a:rPr lang="el-GR" b="1" dirty="0" err="1"/>
              <a:t>ἐθέλουσιν</a:t>
            </a:r>
            <a:r>
              <a:rPr lang="el-GR" dirty="0" smtClean="0"/>
              <a:t>;): </a:t>
            </a:r>
            <a:r>
              <a:rPr lang="el-GR" dirty="0" err="1" smtClean="0"/>
              <a:t>θνήσκειν</a:t>
            </a:r>
            <a:r>
              <a:rPr lang="el-GR" dirty="0" smtClean="0"/>
              <a:t> :τελικό </a:t>
            </a:r>
            <a:r>
              <a:rPr lang="el-GR" dirty="0"/>
              <a:t>απαρέμφατο </a:t>
            </a:r>
            <a:r>
              <a:rPr lang="el-GR" dirty="0" err="1"/>
              <a:t>αντ.του</a:t>
            </a:r>
            <a:r>
              <a:rPr lang="el-GR" dirty="0"/>
              <a:t> ρημ.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l-GR" b="1" dirty="0"/>
              <a:t>Υποκείμενο απαρεμφάτου</a:t>
            </a:r>
            <a:r>
              <a:rPr lang="el-GR" dirty="0" smtClean="0"/>
              <a:t>:</a:t>
            </a:r>
            <a:r>
              <a:rPr lang="el-GR" b="1" dirty="0"/>
              <a:t> </a:t>
            </a:r>
            <a:r>
              <a:rPr lang="el-GR" b="1" dirty="0" err="1"/>
              <a:t>Οὗτοι</a:t>
            </a:r>
            <a:endParaRPr lang="el-GR" i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l-GR" i="1" dirty="0"/>
          </a:p>
          <a:p>
            <a:pPr marL="0" indent="0">
              <a:buNone/>
            </a:pPr>
            <a:endParaRPr lang="el-GR" b="1" dirty="0"/>
          </a:p>
          <a:p>
            <a:pPr marL="0" indent="0">
              <a:buNone/>
            </a:pPr>
            <a:endParaRPr lang="el-GR" b="1" dirty="0"/>
          </a:p>
          <a:p>
            <a:endParaRPr lang="el-GR" dirty="0"/>
          </a:p>
        </p:txBody>
      </p:sp>
      <p:cxnSp>
        <p:nvCxnSpPr>
          <p:cNvPr id="5" name="Ευθύγραμμο βέλος σύνδεσης 4"/>
          <p:cNvCxnSpPr/>
          <p:nvPr/>
        </p:nvCxnSpPr>
        <p:spPr>
          <a:xfrm>
            <a:off x="2152185" y="2074127"/>
            <a:ext cx="769435" cy="3456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Ευθύγραμμο βέλος σύνδεσης 6"/>
          <p:cNvCxnSpPr/>
          <p:nvPr/>
        </p:nvCxnSpPr>
        <p:spPr>
          <a:xfrm>
            <a:off x="2152185" y="2074127"/>
            <a:ext cx="3635298" cy="3456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Εικόνα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4505" y="1386352"/>
            <a:ext cx="2209800" cy="206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72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ΕΤΕΡΟΠΡΟΣΩΠΙΑ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ΥΠ                   ΥΠ=</a:t>
            </a:r>
            <a:r>
              <a:rPr lang="el-GR" dirty="0"/>
              <a:t>’εγώ </a:t>
            </a:r>
            <a:r>
              <a:rPr lang="el-GR" dirty="0" smtClean="0"/>
              <a:t>(εννοείται)</a:t>
            </a:r>
            <a:endParaRPr lang="el-GR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l-GR" i="1" dirty="0" err="1"/>
              <a:t>Ἐκείνους</a:t>
            </a:r>
            <a:r>
              <a:rPr lang="el-GR" i="1" dirty="0"/>
              <a:t> </a:t>
            </a:r>
            <a:r>
              <a:rPr lang="el-GR" b="1" i="1" dirty="0" err="1"/>
              <a:t>λύειν</a:t>
            </a:r>
            <a:r>
              <a:rPr lang="el-GR" i="1" dirty="0"/>
              <a:t> </a:t>
            </a:r>
            <a:r>
              <a:rPr lang="el-GR" b="1" i="1" dirty="0" err="1"/>
              <a:t>φημὶ</a:t>
            </a:r>
            <a:r>
              <a:rPr lang="el-GR" i="1" dirty="0"/>
              <a:t> </a:t>
            </a:r>
            <a:r>
              <a:rPr lang="el-GR" i="1" dirty="0" err="1"/>
              <a:t>τὴν</a:t>
            </a:r>
            <a:r>
              <a:rPr lang="el-GR" i="1" dirty="0"/>
              <a:t> </a:t>
            </a:r>
            <a:r>
              <a:rPr lang="el-GR" i="1" dirty="0" err="1"/>
              <a:t>εἰρήνην</a:t>
            </a:r>
            <a:r>
              <a:rPr lang="el-GR" dirty="0" smtClean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l-GR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l-GR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l-GR" b="1" dirty="0"/>
              <a:t>Ρήμα</a:t>
            </a:r>
            <a:r>
              <a:rPr lang="el-GR" dirty="0"/>
              <a:t>: </a:t>
            </a:r>
            <a:r>
              <a:rPr lang="el-GR" dirty="0" err="1"/>
              <a:t>φημί</a:t>
            </a:r>
            <a:r>
              <a:rPr lang="el-GR" dirty="0"/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l-GR" b="1" dirty="0"/>
              <a:t>Υποκείμενο ρήματος</a:t>
            </a:r>
            <a:r>
              <a:rPr lang="el-GR" dirty="0"/>
              <a:t>(ποιος </a:t>
            </a:r>
            <a:r>
              <a:rPr lang="el-GR" dirty="0" err="1"/>
              <a:t>φημί</a:t>
            </a:r>
            <a:r>
              <a:rPr lang="el-GR" dirty="0"/>
              <a:t> ;) </a:t>
            </a:r>
            <a:r>
              <a:rPr lang="el-GR" dirty="0" smtClean="0"/>
              <a:t>:’εγώ </a:t>
            </a:r>
            <a:endParaRPr lang="el-GR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l-GR" b="1" dirty="0"/>
              <a:t>Αντικείμενο </a:t>
            </a:r>
            <a:r>
              <a:rPr lang="el-GR" b="1" dirty="0" smtClean="0"/>
              <a:t>ρήματος</a:t>
            </a:r>
            <a:r>
              <a:rPr lang="el-GR" dirty="0" smtClean="0"/>
              <a:t>(τι </a:t>
            </a:r>
            <a:r>
              <a:rPr lang="el-GR" dirty="0" err="1"/>
              <a:t>φημί</a:t>
            </a:r>
            <a:r>
              <a:rPr lang="el-GR" dirty="0" smtClean="0"/>
              <a:t>;): </a:t>
            </a:r>
            <a:r>
              <a:rPr lang="el-GR" dirty="0" err="1" smtClean="0"/>
              <a:t>λύειν:ειδικό</a:t>
            </a:r>
            <a:r>
              <a:rPr lang="el-GR" dirty="0" smtClean="0"/>
              <a:t> </a:t>
            </a:r>
            <a:r>
              <a:rPr lang="el-GR" dirty="0"/>
              <a:t>απαρέμφατο </a:t>
            </a:r>
            <a:r>
              <a:rPr lang="el-GR" dirty="0" err="1"/>
              <a:t>αντ.του</a:t>
            </a:r>
            <a:r>
              <a:rPr lang="el-GR" dirty="0"/>
              <a:t> ρημ.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l-GR" b="1" dirty="0"/>
              <a:t>Υποκείμενο απαρεμφάτου</a:t>
            </a:r>
            <a:r>
              <a:rPr lang="el-GR" dirty="0" smtClean="0"/>
              <a:t>:  </a:t>
            </a:r>
            <a:r>
              <a:rPr lang="el-GR" i="1" dirty="0" err="1"/>
              <a:t>Ἐκείνους</a:t>
            </a:r>
            <a:r>
              <a:rPr lang="el-GR" i="1" dirty="0"/>
              <a:t> </a:t>
            </a:r>
            <a:endParaRPr lang="el-GR" i="1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l-GR" b="1" dirty="0" smtClean="0"/>
              <a:t>Αντικείμενο απαρεμφάτου: </a:t>
            </a:r>
            <a:r>
              <a:rPr lang="el-GR" i="1" dirty="0" err="1"/>
              <a:t>τὴν</a:t>
            </a:r>
            <a:r>
              <a:rPr lang="el-GR" i="1" dirty="0"/>
              <a:t> </a:t>
            </a:r>
            <a:r>
              <a:rPr lang="el-GR" i="1" dirty="0" err="1" smtClean="0"/>
              <a:t>εἰρήνην</a:t>
            </a:r>
            <a:endParaRPr lang="el-GR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l-GR" i="1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cxnSp>
        <p:nvCxnSpPr>
          <p:cNvPr id="5" name="Ευθύγραμμο βέλος σύνδεσης 4"/>
          <p:cNvCxnSpPr/>
          <p:nvPr/>
        </p:nvCxnSpPr>
        <p:spPr>
          <a:xfrm>
            <a:off x="2051824" y="2096429"/>
            <a:ext cx="880947" cy="3345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Ευθύγραμμο βέλος σύνδεσης 13"/>
          <p:cNvCxnSpPr/>
          <p:nvPr/>
        </p:nvCxnSpPr>
        <p:spPr>
          <a:xfrm flipH="1">
            <a:off x="3490332" y="2096429"/>
            <a:ext cx="22302" cy="2118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Εικόνα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9996" y="1691322"/>
            <a:ext cx="2343150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96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Άλλα παραδείγματα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dirty="0"/>
          </a:p>
          <a:p>
            <a:r>
              <a:rPr lang="el-GR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Σωκράτης</a:t>
            </a:r>
            <a:r>
              <a:rPr lang="el-GR" sz="24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l-GR" sz="2400" b="1" u="sng" dirty="0" err="1" smtClean="0"/>
              <a:t>ἔλεγεν</a:t>
            </a:r>
            <a:r>
              <a:rPr lang="el-GR" sz="2400" dirty="0" smtClean="0"/>
              <a:t> </a:t>
            </a:r>
            <a:r>
              <a:rPr lang="el-GR" sz="2400" b="1" dirty="0" err="1"/>
              <a:t>οὐκ</a:t>
            </a:r>
            <a:r>
              <a:rPr lang="el-GR" sz="2400" b="1" dirty="0"/>
              <a:t> </a:t>
            </a:r>
            <a:r>
              <a:rPr lang="el-GR" sz="2400" b="1" dirty="0" err="1"/>
              <a:t>εἶναι</a:t>
            </a:r>
            <a:r>
              <a:rPr lang="el-GR" sz="2400" b="1" dirty="0"/>
              <a:t> </a:t>
            </a:r>
            <a:r>
              <a:rPr lang="el-GR" sz="2400" dirty="0"/>
              <a:t>διδάσκαλος</a:t>
            </a:r>
            <a:r>
              <a:rPr lang="el-GR" sz="2400" dirty="0" smtClean="0"/>
              <a:t>.</a:t>
            </a:r>
          </a:p>
          <a:p>
            <a:r>
              <a:rPr lang="el-GR" sz="2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 </a:t>
            </a:r>
            <a:r>
              <a:rPr lang="el-GR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Πρωταγόρας </a:t>
            </a:r>
            <a:r>
              <a:rPr lang="el-GR" sz="2400" b="1" u="sng" dirty="0" err="1"/>
              <a:t>ἔλεγεν</a:t>
            </a:r>
            <a:r>
              <a:rPr lang="el-GR" sz="2400" b="1" dirty="0"/>
              <a:t> </a:t>
            </a:r>
            <a:r>
              <a:rPr lang="el-GR" sz="2400" dirty="0" err="1">
                <a:solidFill>
                  <a:schemeClr val="accent5"/>
                </a:solidFill>
              </a:rPr>
              <a:t>ἄνθρωπον</a:t>
            </a:r>
            <a:r>
              <a:rPr lang="el-GR" sz="2400" dirty="0">
                <a:solidFill>
                  <a:schemeClr val="accent5"/>
                </a:solidFill>
              </a:rPr>
              <a:t> </a:t>
            </a:r>
            <a:r>
              <a:rPr lang="el-GR" sz="2400" dirty="0"/>
              <a:t>πάντων χρημάτων (=πραγμάτων) </a:t>
            </a:r>
            <a:r>
              <a:rPr lang="el-GR" sz="2400" dirty="0" smtClean="0"/>
              <a:t>μέτρον </a:t>
            </a:r>
            <a:r>
              <a:rPr lang="el-GR" sz="2400" b="1" dirty="0" err="1"/>
              <a:t>εἶναι</a:t>
            </a:r>
            <a:r>
              <a:rPr lang="el-GR" sz="2400" b="1" dirty="0" smtClean="0"/>
              <a:t>.</a:t>
            </a:r>
          </a:p>
          <a:p>
            <a:r>
              <a:rPr lang="el-GR" sz="2400" b="1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Λακεδαιμόνιοι </a:t>
            </a:r>
            <a:r>
              <a:rPr lang="el-GR" sz="2400" b="1" dirty="0" err="1" smtClean="0">
                <a:solidFill>
                  <a:schemeClr val="tx1"/>
                </a:solidFill>
              </a:rPr>
              <a:t>ώμοσαν</a:t>
            </a:r>
            <a:r>
              <a:rPr lang="el-GR" sz="2400" dirty="0" smtClean="0">
                <a:solidFill>
                  <a:schemeClr val="tx1"/>
                </a:solidFill>
              </a:rPr>
              <a:t> </a:t>
            </a:r>
            <a:r>
              <a:rPr lang="el-GR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(</a:t>
            </a:r>
            <a:r>
              <a:rPr lang="el-GR" sz="2400" dirty="0"/>
              <a:t>= ορκίστηκαν) </a:t>
            </a:r>
            <a:r>
              <a:rPr lang="el-GR" sz="2400" b="1" dirty="0" err="1"/>
              <a:t>μὴ</a:t>
            </a:r>
            <a:r>
              <a:rPr lang="el-GR" sz="2400" b="1" dirty="0"/>
              <a:t> </a:t>
            </a:r>
            <a:r>
              <a:rPr lang="el-GR" sz="2400" b="1" dirty="0" err="1"/>
              <a:t>προδώσειν</a:t>
            </a:r>
            <a:r>
              <a:rPr lang="el-GR" sz="2400" b="1" dirty="0"/>
              <a:t> </a:t>
            </a:r>
            <a:r>
              <a:rPr lang="el-GR" sz="2400" dirty="0" err="1"/>
              <a:t>ἀλλήλους</a:t>
            </a:r>
            <a:r>
              <a:rPr lang="el-GR" sz="2400" dirty="0"/>
              <a:t>.</a:t>
            </a:r>
            <a:endParaRPr lang="el-GR" sz="2400" dirty="0" smtClean="0"/>
          </a:p>
          <a:p>
            <a:r>
              <a:rPr lang="el-GR" sz="24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Οἱ</a:t>
            </a:r>
            <a:r>
              <a:rPr lang="el-GR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l-GR" sz="24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ἀδύνατοι</a:t>
            </a:r>
            <a:r>
              <a:rPr lang="el-GR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l-GR" sz="2400" dirty="0"/>
              <a:t>(=ανάπηροι) </a:t>
            </a:r>
            <a:r>
              <a:rPr lang="el-GR" sz="2400" b="1" u="sng" dirty="0" err="1" smtClean="0"/>
              <a:t>οὐ</a:t>
            </a:r>
            <a:r>
              <a:rPr lang="el-GR" sz="2400" b="1" u="sng" dirty="0" smtClean="0"/>
              <a:t> δύνανται </a:t>
            </a:r>
            <a:r>
              <a:rPr lang="el-GR" sz="2400" b="1" dirty="0" err="1" smtClean="0"/>
              <a:t>ἱππεύειν</a:t>
            </a:r>
            <a:r>
              <a:rPr lang="el-GR" sz="2400" dirty="0"/>
              <a:t>.</a:t>
            </a:r>
            <a:endParaRPr lang="el-GR" sz="2010" dirty="0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0953" y="262393"/>
            <a:ext cx="2203939" cy="2004646"/>
          </a:xfrm>
          <a:prstGeom prst="rect">
            <a:avLst/>
          </a:prstGeom>
        </p:spPr>
      </p:pic>
      <p:sp>
        <p:nvSpPr>
          <p:cNvPr id="11" name="Καμπύλο βέλος προς τα κάτω 10"/>
          <p:cNvSpPr/>
          <p:nvPr/>
        </p:nvSpPr>
        <p:spPr>
          <a:xfrm>
            <a:off x="2566930" y="2144455"/>
            <a:ext cx="1057619" cy="26325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2" name="Καμπύλο βέλος προς τα κάτω 11"/>
          <p:cNvSpPr/>
          <p:nvPr/>
        </p:nvSpPr>
        <p:spPr>
          <a:xfrm>
            <a:off x="2060154" y="1789716"/>
            <a:ext cx="3404212" cy="57891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3" name="Καμπύλο βέλος προς τα κάτω 12"/>
          <p:cNvSpPr/>
          <p:nvPr/>
        </p:nvSpPr>
        <p:spPr>
          <a:xfrm>
            <a:off x="2456761" y="2710151"/>
            <a:ext cx="1586429" cy="26605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4" name="Καμπύλο αριστερό βέλος 13"/>
          <p:cNvSpPr/>
          <p:nvPr/>
        </p:nvSpPr>
        <p:spPr>
          <a:xfrm>
            <a:off x="5548535" y="3205908"/>
            <a:ext cx="121186" cy="28643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5" name="Καμπύλο βέλος προς τα κάτω 14"/>
          <p:cNvSpPr/>
          <p:nvPr/>
        </p:nvSpPr>
        <p:spPr>
          <a:xfrm>
            <a:off x="3448279" y="3728220"/>
            <a:ext cx="1355075" cy="24237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6" name="Καμπύλο βέλος προς τα κάτω 15"/>
          <p:cNvSpPr/>
          <p:nvPr/>
        </p:nvSpPr>
        <p:spPr>
          <a:xfrm>
            <a:off x="2060154" y="3629826"/>
            <a:ext cx="5883007" cy="21958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7" name="Καμπύλο βέλος προς τα κάτω 16"/>
          <p:cNvSpPr/>
          <p:nvPr/>
        </p:nvSpPr>
        <p:spPr>
          <a:xfrm>
            <a:off x="3112265" y="4415101"/>
            <a:ext cx="2352101" cy="36213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8" name="Καμπύλο βέλος προς τα επάνω 17"/>
          <p:cNvSpPr/>
          <p:nvPr/>
        </p:nvSpPr>
        <p:spPr>
          <a:xfrm>
            <a:off x="2456761" y="5110605"/>
            <a:ext cx="5486400" cy="53982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78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D70D5E"/>
      </a:accent2>
      <a:accent3>
        <a:srgbClr val="98037E"/>
      </a:accent3>
      <a:accent4>
        <a:srgbClr val="68027D"/>
      </a:accent4>
      <a:accent5>
        <a:srgbClr val="095ACA"/>
      </a:accent5>
      <a:accent6>
        <a:srgbClr val="063597"/>
      </a:accent6>
      <a:hlink>
        <a:srgbClr val="17BBFD"/>
      </a:hlink>
      <a:folHlink>
        <a:srgbClr val="FF79C2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23C5FE65-18CC-4A65-9EBC-B05E331504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1973</TotalTime>
  <Words>736</Words>
  <Application>Microsoft Office PowerPoint</Application>
  <PresentationFormat>Ευρεία οθόνη</PresentationFormat>
  <Paragraphs>155</Paragraphs>
  <Slides>19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6" baseType="lpstr">
      <vt:lpstr>Arial</vt:lpstr>
      <vt:lpstr>Century Schoolbook</vt:lpstr>
      <vt:lpstr>Comic Sans MS</vt:lpstr>
      <vt:lpstr>Helvetica Neue</vt:lpstr>
      <vt:lpstr>Tahoma</vt:lpstr>
      <vt:lpstr>Wingdings 2</vt:lpstr>
      <vt:lpstr>View</vt:lpstr>
      <vt:lpstr>ΑΠΑΡΕΜΦΑΤΙΚΗ ΣΥΝΤΑΞΗ </vt:lpstr>
      <vt:lpstr>ΕΙΔΗ ΑΠΑΡΕΜΦΑΤΟΥ Τα απαρέμφατα μπορούν να μεταφραστούν με το  ‘να’ ή  το ‘ότι’  ανάλογα το ρήμα εξάρτησης</vt:lpstr>
      <vt:lpstr>ΕΙΔΙΚΟ </vt:lpstr>
      <vt:lpstr>ΤΕΛΙΚΟ</vt:lpstr>
      <vt:lpstr>Ο συντακτικός ρόλος του άναρθρου απαρεμφάτου</vt:lpstr>
      <vt:lpstr> ΥΠΟΚΕΙΜΕΝΟ ΑΠΑΡΕΜΦΑΤΟΥ</vt:lpstr>
      <vt:lpstr>ΤΑΥΤΟΠΡΟΣΩΠΙΑ</vt:lpstr>
      <vt:lpstr>ΕΤΕΡΟΠΡΟΣΩΠΙΑ</vt:lpstr>
      <vt:lpstr>Άλλα παραδείγματα</vt:lpstr>
      <vt:lpstr>ΑΠΡΟΣΩΠΗ ΣΥΝΤΑΞΗ</vt:lpstr>
      <vt:lpstr> </vt:lpstr>
      <vt:lpstr>ΥΠΟΚΕΙΜΕΝΟ ΑΠΡΟΣΩΠΟΥ ΡΗΜΑΤΟΣ</vt:lpstr>
      <vt:lpstr>Απρόσωπο ρήμα με υποκείμενο δευτερεύουσα πρόταση</vt:lpstr>
      <vt:lpstr>Απρόσωπο ρήμα με υποκείμενο αφηρημένη έννοια:</vt:lpstr>
      <vt:lpstr>Δοτική προσωπική :</vt:lpstr>
      <vt:lpstr>    ΑΠΡΟΣΩΠΟ ΡΗΜΑ ΜΕ ΥΠΟΚΕΙΜΕΝΟ ΑΝΑΡΘΡΟ ΑΠΑΡΕΜΦΑΤΟ</vt:lpstr>
      <vt:lpstr>Παράδειγμα 1</vt:lpstr>
      <vt:lpstr>Παράδειγμα 2 :</vt:lpstr>
      <vt:lpstr> ΘΥΜΗΣΟΥ… Στην απρόσωπη σύνταξη υπάρχει πάντοτε ετεροπροσωπία!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ΑΠΑΡΕΜΦΑΤΙΚΗ ΣΥΝΤΑΞΗ ΣΤΟ ΑΝΑΡΘΡΟ ΑΠΑΡΕΜΦΑΤΟ</dc:title>
  <dc:creator>katerina tsantani</dc:creator>
  <cp:lastModifiedBy>katerina tsantani</cp:lastModifiedBy>
  <cp:revision>69</cp:revision>
  <dcterms:created xsi:type="dcterms:W3CDTF">2017-05-27T07:55:53Z</dcterms:created>
  <dcterms:modified xsi:type="dcterms:W3CDTF">2017-06-12T19:32:53Z</dcterms:modified>
</cp:coreProperties>
</file>