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8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0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5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8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1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2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4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2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2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52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8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76AF73-E2C4-4646-B493-319320D7AF0B}" type="datetimeFigureOut">
              <a:rPr lang="en-US" smtClean="0"/>
              <a:t>22/12/06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50095-4A20-40D5-8AA6-1AD27D439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ΟΜΗΡΟΥ ΙΛΙΑΔΑ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dirty="0" smtClean="0"/>
              <a:t>Α ΡΑΨΩΔΙΑ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Τα γεγονότα της ραψωδίας Α </a:t>
            </a:r>
            <a:r>
              <a:rPr lang="el-GR" b="1" dirty="0" smtClean="0"/>
              <a:t>καλύπτουν 21 μέρες</a:t>
            </a:r>
            <a:r>
              <a:rPr lang="el-GR" dirty="0" smtClean="0"/>
              <a:t>, τις εννέα μέρες του λοιμού και τις δώδεκα της παραμονής των θεών στη χώρα των </a:t>
            </a:r>
            <a:r>
              <a:rPr lang="el-GR" dirty="0" err="1" smtClean="0"/>
              <a:t>Αιθιόπων</a:t>
            </a:r>
            <a:r>
              <a:rPr lang="el-GR" dirty="0" smtClean="0"/>
              <a:t>. Διαδραματίζονται σε </a:t>
            </a:r>
            <a:r>
              <a:rPr lang="el-GR" b="1" dirty="0" smtClean="0"/>
              <a:t>δύο  επίπεδα χώρου</a:t>
            </a:r>
            <a:r>
              <a:rPr lang="el-GR" dirty="0" smtClean="0"/>
              <a:t>: στο ανθρώπινο (στρατόπεδο Αχαιών) με τον Αγαμέμνονα, τον Αχιλλέα, τον </a:t>
            </a:r>
            <a:r>
              <a:rPr lang="el-GR" dirty="0" err="1" smtClean="0"/>
              <a:t>Χρύση</a:t>
            </a:r>
            <a:r>
              <a:rPr lang="el-GR" dirty="0" smtClean="0"/>
              <a:t>, τον </a:t>
            </a:r>
            <a:r>
              <a:rPr lang="el-GR" dirty="0" err="1" smtClean="0"/>
              <a:t>Νέστορα</a:t>
            </a:r>
            <a:r>
              <a:rPr lang="el-GR" dirty="0" smtClean="0"/>
              <a:t> καθώς και τη συμμετοχή θεών, του Απόλλωνα και της Αθηνάς (αναφέρονται επίσης οι Αχαιοί, η Χρυσηίδα και η Βρισηίδα), και στο θεϊκό (στον Όλυμπο) με πρωταγωνιστές τον Δία, τη Θέτιδα, την Ήρα και τον Ήφαιστο (αναφέρονται επίσης οι άλλοι θεοί και οι Μούσες). Στη ραψωδία Α </a:t>
            </a:r>
            <a:r>
              <a:rPr lang="el-GR" b="1" dirty="0" smtClean="0"/>
              <a:t>τίθενται όλα τα μεγάλα θέματα του έπους</a:t>
            </a:r>
            <a:r>
              <a:rPr lang="el-GR" dirty="0" smtClean="0"/>
              <a:t>, τα οποία θα βρίσκονται σε εξέλιξη και θα αναπτύσσονται μέχρι την Ω, και </a:t>
            </a:r>
            <a:r>
              <a:rPr lang="el-GR" b="1" dirty="0" smtClean="0"/>
              <a:t>σκιαγραφούνται οι δύο μεγάλοι πρωταγωνιστές Αγαμέμνονας και Αχιλλέας. </a:t>
            </a:r>
            <a:r>
              <a:rPr lang="el-GR" dirty="0" smtClean="0"/>
              <a:t>Παρουσιάζεται </a:t>
            </a:r>
            <a:r>
              <a:rPr lang="el-GR" b="1" dirty="0" smtClean="0"/>
              <a:t>ο ενεργός ρόλος και εμπλοκή των θεών στα ανθρώπινα</a:t>
            </a:r>
            <a:r>
              <a:rPr lang="el-GR" dirty="0" smtClean="0"/>
              <a:t>, ενώ η ραψωδία κλείνει με τη σκηνή της διασκέδασής τους.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5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 ΡΑΨΩΔΙΑ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Συνέλευση των Αχαιών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Ετοιμασία </a:t>
            </a:r>
            <a:r>
              <a:rPr lang="el-GR" dirty="0"/>
              <a:t>για μάχη. </a:t>
            </a:r>
            <a:endParaRPr lang="el-GR" dirty="0" smtClean="0"/>
          </a:p>
          <a:p>
            <a:r>
              <a:rPr lang="el-GR" dirty="0" smtClean="0"/>
              <a:t>Κατάλογος </a:t>
            </a:r>
            <a:r>
              <a:rPr lang="el-GR" dirty="0"/>
              <a:t>των πλοίων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Κατάλογος </a:t>
            </a:r>
            <a:r>
              <a:rPr lang="el-GR" dirty="0"/>
              <a:t>των Τρώων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Η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Β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ραψωδία μας δημιουργεί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την ψευδαίσθηση ότι ο πόλεμος μόλις έχει αρχίσει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Β</a:t>
            </a:r>
            <a:r>
              <a:rPr lang="el-GR" dirty="0" smtClean="0"/>
              <a:t> ΡΑΨΩΔΙΑ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71450" lvl="0" indent="0" algn="just"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None/>
            </a:pPr>
            <a:r>
              <a:rPr lang="el-GR" dirty="0">
                <a:solidFill>
                  <a:srgbClr val="DEB340">
                    <a:lumMod val="50000"/>
                  </a:srgbClr>
                </a:solidFill>
              </a:rPr>
              <a:t>Η ραψωδία Γ μας απομακρύνει από το στρατόπεδο των Αχαιών και το θέμα της </a:t>
            </a:r>
            <a:r>
              <a:rPr lang="el-GR" dirty="0" err="1">
                <a:solidFill>
                  <a:srgbClr val="DEB340">
                    <a:lumMod val="50000"/>
                  </a:srgbClr>
                </a:solidFill>
              </a:rPr>
              <a:t>Ιλιάδας</a:t>
            </a:r>
            <a:r>
              <a:rPr lang="el-GR" dirty="0">
                <a:solidFill>
                  <a:srgbClr val="DEB340">
                    <a:lumMod val="50000"/>
                  </a:srgbClr>
                </a:solidFill>
              </a:rPr>
              <a:t> (</a:t>
            </a:r>
            <a:r>
              <a:rPr lang="el-GR" dirty="0" err="1">
                <a:solidFill>
                  <a:srgbClr val="DEB340">
                    <a:lumMod val="50000"/>
                  </a:srgbClr>
                </a:solidFill>
              </a:rPr>
              <a:t>μηνις</a:t>
            </a:r>
            <a:r>
              <a:rPr lang="el-GR" dirty="0">
                <a:solidFill>
                  <a:srgbClr val="DEB340">
                    <a:lumMod val="50000"/>
                  </a:srgbClr>
                </a:solidFill>
              </a:rPr>
              <a:t>) και επικεντρώνεται περισσότερο στο περιεχόμενο (Τρωικός πόλεμος</a:t>
            </a:r>
            <a:r>
              <a:rPr lang="el-GR" dirty="0" smtClean="0">
                <a:solidFill>
                  <a:srgbClr val="DEB340">
                    <a:lumMod val="50000"/>
                  </a:srgbClr>
                </a:solidFill>
              </a:rPr>
              <a:t>)</a:t>
            </a:r>
            <a:endParaRPr lang="el-GR" b="1" dirty="0" smtClean="0"/>
          </a:p>
          <a:p>
            <a:r>
              <a:rPr lang="el-GR" b="1" dirty="0" smtClean="0"/>
              <a:t>Όρκοι  </a:t>
            </a:r>
            <a:endParaRPr lang="el-GR" b="1" dirty="0" smtClean="0"/>
          </a:p>
          <a:p>
            <a:r>
              <a:rPr lang="el-GR" b="1" dirty="0" err="1" smtClean="0"/>
              <a:t>Τειχοσκοπία</a:t>
            </a:r>
            <a:r>
              <a:rPr lang="el-GR" b="1" dirty="0" smtClean="0"/>
              <a:t>  </a:t>
            </a:r>
            <a:r>
              <a:rPr lang="el-GR" dirty="0"/>
              <a:t>(η άνοδος των γερόντων της Τροίας πάνω στον Πύργο του τείχους στις Σκαιές Πύλες για να δουν την μονομαχία του Μενέλαου και του Πάρη &amp; η παρουσίαση των αρχηγών των Αχαιών από τον Πρίαμο και την Ελένη)</a:t>
            </a:r>
            <a:r>
              <a:rPr lang="el-GR" b="1" dirty="0" smtClean="0"/>
              <a:t> </a:t>
            </a:r>
          </a:p>
          <a:p>
            <a:r>
              <a:rPr lang="el-GR" b="1" dirty="0" smtClean="0"/>
              <a:t>Μονομαχία Αλέξανδρου- Μενέλαου      </a:t>
            </a:r>
          </a:p>
          <a:p>
            <a:pPr marL="1714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ποιητής παρουσιάζει 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 επεισόδιο το οποίο συνέβη </a:t>
            </a:r>
            <a:r>
              <a:rPr lang="el-GR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10</a:t>
            </a:r>
            <a:r>
              <a:rPr lang="el-GR" b="1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χρόνο του πολέμου</a:t>
            </a:r>
            <a:r>
              <a:rPr lang="el-G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Ωστόσο,</a:t>
            </a:r>
            <a:r>
              <a:rPr lang="el-GR" dirty="0">
                <a:latin typeface="Garamond" panose="02020404030301010803" pitchFamily="18" charset="0"/>
                <a:ea typeface="Times New Roman" panose="02020603050405020304" pitchFamily="18" charset="0"/>
              </a:rPr>
              <a:t> υποτίθεται, αυτά θα έπρεπε να </a:t>
            </a:r>
            <a:r>
              <a:rPr lang="el-GR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έχουν</a:t>
            </a:r>
            <a:r>
              <a:rPr lang="el-GR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Garamond" panose="02020404030301010803" pitchFamily="18" charset="0"/>
                <a:ea typeface="Times New Roman" panose="02020603050405020304" pitchFamily="18" charset="0"/>
              </a:rPr>
              <a:t>συμβεί τον πρώτο χρόνο του πολέμου. Με αυτόν τον τρόπο μας </a:t>
            </a:r>
            <a:r>
              <a:rPr lang="el-GR" b="1" dirty="0">
                <a:latin typeface="Garamond" panose="02020404030301010803" pitchFamily="18" charset="0"/>
                <a:ea typeface="Times New Roman" panose="02020603050405020304" pitchFamily="18" charset="0"/>
              </a:rPr>
              <a:t>δημιουργείται η εντύπωση ότι ο πόλεμος αρχίζει τώρα. </a:t>
            </a:r>
            <a:endParaRPr lang="el-GR" b="1" dirty="0" smtClean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17145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n-US" b="1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l-GR" dirty="0"/>
              <a:t>Γ</a:t>
            </a:r>
            <a:r>
              <a:rPr lang="el-GR" dirty="0" smtClean="0"/>
              <a:t> ΡΑΨΩΔΙΑ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10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1474</TotalTime>
  <Words>313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Organic</vt:lpstr>
      <vt:lpstr>ΟΜΗΡΟΥ ΙΛΙΑΔΑ</vt:lpstr>
      <vt:lpstr>Α ΡΑΨΩΔΙΑ </vt:lpstr>
      <vt:lpstr>Α ΡΑΨΩΔΙΑ </vt:lpstr>
      <vt:lpstr>Γ ΡΑΨΩΔΙΑ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ΙΛΙΑΔΑ</dc:title>
  <dc:creator>katerina</dc:creator>
  <cp:lastModifiedBy>katerina</cp:lastModifiedBy>
  <cp:revision>10</cp:revision>
  <dcterms:created xsi:type="dcterms:W3CDTF">2022-12-03T06:45:50Z</dcterms:created>
  <dcterms:modified xsi:type="dcterms:W3CDTF">2022-12-06T15:55:12Z</dcterms:modified>
</cp:coreProperties>
</file>