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Winky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inkySans-bold.fntdata"/><Relationship Id="rId16" Type="http://schemas.openxmlformats.org/officeDocument/2006/relationships/font" Target="fonts/Winky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WinkySans-boldItalic.fntdata"/><Relationship Id="rId6" Type="http://schemas.openxmlformats.org/officeDocument/2006/relationships/slide" Target="slides/slide1.xml"/><Relationship Id="rId18" Type="http://schemas.openxmlformats.org/officeDocument/2006/relationships/font" Target="fonts/Winky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9ae65c80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9ae65c80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ae65c80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ae65c80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9ae65c80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9ae65c80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9ae65c80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9ae65c80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9ae65c80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9ae65c80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9ae65c80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9ae65c80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d9ae65c80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d9ae65c80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9ae65c80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9ae65c80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9ae65c80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9ae65c80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9ae65c80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9ae65c80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18550" y="0"/>
            <a:ext cx="6306900" cy="4623000"/>
          </a:xfrm>
          <a:prstGeom prst="verticalScroll">
            <a:avLst>
              <a:gd fmla="val 12500" name="adj"/>
            </a:avLst>
          </a:prstGeom>
          <a:solidFill>
            <a:srgbClr val="741B47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5800">
                <a:solidFill>
                  <a:srgbClr val="BF9000"/>
                </a:solidFill>
              </a:rPr>
              <a:t>Γιαννης.Κ</a:t>
            </a:r>
            <a:endParaRPr sz="5800">
              <a:solidFill>
                <a:srgbClr val="BF9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5800">
                <a:solidFill>
                  <a:srgbClr val="BF9000"/>
                </a:solidFill>
              </a:rPr>
              <a:t>Νικολας.Σ</a:t>
            </a:r>
            <a:endParaRPr sz="5800">
              <a:solidFill>
                <a:srgbClr val="BF9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5800">
                <a:solidFill>
                  <a:srgbClr val="BF9000"/>
                </a:solidFill>
              </a:rPr>
              <a:t>Χρηστος.Κ</a:t>
            </a:r>
            <a:endParaRPr sz="5800">
              <a:solidFill>
                <a:srgbClr val="BF9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50">
                <a:solidFill>
                  <a:srgbClr val="BF9000"/>
                </a:solidFill>
                <a:highlight>
                  <a:srgbClr val="741B47"/>
                </a:highlight>
              </a:rPr>
              <a:t>               </a:t>
            </a:r>
            <a:r>
              <a:rPr lang="el" sz="2450">
                <a:solidFill>
                  <a:srgbClr val="BF9000"/>
                </a:solidFill>
                <a:highlight>
                  <a:srgbClr val="741B47"/>
                </a:highlight>
              </a:rPr>
              <a:t>η Βιοποικιλότητα</a:t>
            </a:r>
            <a:r>
              <a:rPr lang="el" sz="2500">
                <a:solidFill>
                  <a:srgbClr val="BF9000"/>
                </a:solidFill>
                <a:highlight>
                  <a:srgbClr val="741B47"/>
                </a:highlight>
              </a:rPr>
              <a:t>  του ρέματος </a:t>
            </a:r>
            <a:endParaRPr sz="2600">
              <a:solidFill>
                <a:srgbClr val="BF9000"/>
              </a:solidFill>
              <a:highlight>
                <a:srgbClr val="741B47"/>
              </a:highlight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27625" y="459250"/>
            <a:ext cx="790800" cy="734700"/>
          </a:xfrm>
          <a:prstGeom prst="star4">
            <a:avLst>
              <a:gd fmla="val 12500" name="adj"/>
            </a:avLst>
          </a:prstGeom>
          <a:solidFill>
            <a:srgbClr val="741B47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725450" y="3181200"/>
            <a:ext cx="1331700" cy="1047300"/>
          </a:xfrm>
          <a:prstGeom prst="star4">
            <a:avLst>
              <a:gd fmla="val 12500" name="adj"/>
            </a:avLst>
          </a:prstGeom>
          <a:solidFill>
            <a:srgbClr val="741B47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766400" y="413425"/>
            <a:ext cx="1011000" cy="1348200"/>
          </a:xfrm>
          <a:prstGeom prst="moon">
            <a:avLst>
              <a:gd fmla="val 50000" name="adj"/>
            </a:avLst>
          </a:prstGeom>
          <a:solidFill>
            <a:srgbClr val="741B47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1020">
            <a:off x="310627" y="2417493"/>
            <a:ext cx="1011000" cy="1348200"/>
          </a:xfrm>
          <a:prstGeom prst="moon">
            <a:avLst>
              <a:gd fmla="val 50000" name="adj"/>
            </a:avLst>
          </a:prstGeom>
          <a:solidFill>
            <a:srgbClr val="741B47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30625" y="107150"/>
            <a:ext cx="9016500" cy="44547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chemeClr val="dk1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5400">
                <a:solidFill>
                  <a:srgbClr val="BF9000"/>
                </a:solidFill>
              </a:rPr>
              <a:t>Ευχαριστούμε</a:t>
            </a:r>
            <a:r>
              <a:rPr lang="el" sz="5400">
                <a:solidFill>
                  <a:srgbClr val="BF9000"/>
                </a:solidFill>
              </a:rPr>
              <a:t> πολύ για την προσοχή σας !!</a:t>
            </a:r>
            <a:endParaRPr sz="5800">
              <a:solidFill>
                <a:srgbClr val="BF9000"/>
              </a:solidFill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0" y="1377725"/>
            <a:ext cx="566400" cy="8112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22"/>
          <p:cNvSpPr/>
          <p:nvPr/>
        </p:nvSpPr>
        <p:spPr>
          <a:xfrm>
            <a:off x="8358250" y="1637275"/>
            <a:ext cx="566400" cy="6285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4120425" y="107150"/>
            <a:ext cx="566400" cy="811200"/>
          </a:xfrm>
          <a:prstGeom prst="star4">
            <a:avLst>
              <a:gd fmla="val 12500" name="adj"/>
            </a:avLst>
          </a:prstGeom>
          <a:solidFill>
            <a:schemeClr val="dk1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4650" y="4969461"/>
            <a:ext cx="219350" cy="17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0" y="3398375"/>
            <a:ext cx="9144000" cy="17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700">
                <a:latin typeface="Winky Sans"/>
                <a:ea typeface="Winky Sans"/>
                <a:cs typeface="Winky Sans"/>
                <a:sym typeface="Winky Sans"/>
              </a:rPr>
              <a:t>Η εικόνα δείχνει ένα μικρό </a:t>
            </a:r>
            <a:r>
              <a:rPr b="1" lang="el" sz="2700">
                <a:latin typeface="Winky Sans"/>
                <a:ea typeface="Winky Sans"/>
                <a:cs typeface="Winky Sans"/>
                <a:sym typeface="Winky Sans"/>
              </a:rPr>
              <a:t>ρέμα</a:t>
            </a:r>
            <a:r>
              <a:rPr lang="el" sz="2700">
                <a:latin typeface="Winky Sans"/>
                <a:ea typeface="Winky Sans"/>
                <a:cs typeface="Winky Sans"/>
                <a:sym typeface="Winky Sans"/>
              </a:rPr>
              <a:t> που κυλάει ανάμεσα σε πυκνή βλάστηση και δέντρα. Το νερό φαίνεται καθαρό και το φως του ήλιου δημιουργεί όμορφες αντανακλάσεις.</a:t>
            </a:r>
            <a:r>
              <a:rPr lang="el" sz="2700"/>
              <a:t> </a:t>
            </a:r>
            <a:endParaRPr sz="32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76550"/>
            <a:ext cx="8991600" cy="36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0719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2950" y="4071950"/>
            <a:ext cx="90981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100">
                <a:solidFill>
                  <a:schemeClr val="dk2"/>
                </a:solidFill>
              </a:rPr>
              <a:t>Εδώ παρατηρήσαμε από κοντά μια </a:t>
            </a:r>
            <a:r>
              <a:rPr b="1" lang="el" sz="3100">
                <a:solidFill>
                  <a:schemeClr val="dk2"/>
                </a:solidFill>
              </a:rPr>
              <a:t>ρετσινολαδιά</a:t>
            </a:r>
            <a:r>
              <a:rPr lang="el" sz="3100">
                <a:solidFill>
                  <a:schemeClr val="dk2"/>
                </a:solidFill>
              </a:rPr>
              <a:t> με τους ιδιαίτερους κόκκινους καρπούς της. </a:t>
            </a:r>
            <a:endParaRPr sz="3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8882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5300" y="3918850"/>
            <a:ext cx="91287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solidFill>
                  <a:schemeClr val="dk1"/>
                </a:solidFill>
              </a:rPr>
              <a:t>Εδώ βλέπουμε μια </a:t>
            </a:r>
            <a:r>
              <a:rPr b="1" lang="el" sz="3600">
                <a:solidFill>
                  <a:schemeClr val="dk1"/>
                </a:solidFill>
              </a:rPr>
              <a:t>Χαλκόκοτα</a:t>
            </a:r>
            <a:r>
              <a:rPr lang="el" sz="3600">
                <a:solidFill>
                  <a:schemeClr val="dk1"/>
                </a:solidFill>
              </a:rPr>
              <a:t> να ψάχνει για τροφή στις όχθες του ποταμού 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5300" y="3321850"/>
            <a:ext cx="9144000" cy="19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chemeClr val="dk2"/>
                </a:solidFill>
              </a:rPr>
              <a:t>Σε αυτή τη φωτογραφία βλέπουμε πεσμένα πλατανόφυλλα να επιπλέουν στο τρεχούμενο νερό του ρέματος. </a:t>
            </a:r>
            <a:endParaRPr sz="3800">
              <a:solidFill>
                <a:schemeClr val="dk2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1" cy="33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900"/>
            <a:ext cx="9144000" cy="33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30625" y="3367775"/>
            <a:ext cx="90318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300">
                <a:solidFill>
                  <a:schemeClr val="dk1"/>
                </a:solidFill>
                <a:highlight>
                  <a:schemeClr val="lt1"/>
                </a:highlight>
              </a:rPr>
              <a:t>Στη φωτογραφία αυτή παρατηρήσαμε μια </a:t>
            </a:r>
            <a:r>
              <a:rPr b="1" lang="el" sz="3300">
                <a:solidFill>
                  <a:schemeClr val="dk1"/>
                </a:solidFill>
                <a:highlight>
                  <a:schemeClr val="lt1"/>
                </a:highlight>
              </a:rPr>
              <a:t>Αλκυόνη</a:t>
            </a:r>
            <a:r>
              <a:rPr lang="el" sz="3300">
                <a:solidFill>
                  <a:schemeClr val="dk1"/>
                </a:solidFill>
                <a:highlight>
                  <a:schemeClr val="lt1"/>
                </a:highlight>
              </a:rPr>
              <a:t>, ένα από τα πιο όμορφα και εντυπωσιακά πουλιά των ποταμών μας</a:t>
            </a:r>
            <a:r>
              <a:rPr lang="el" sz="3300">
                <a:solidFill>
                  <a:srgbClr val="E3E3E3"/>
                </a:solidFill>
                <a:highlight>
                  <a:schemeClr val="lt1"/>
                </a:highlight>
              </a:rPr>
              <a:t>.</a:t>
            </a:r>
            <a:endParaRPr sz="3300">
              <a:solidFill>
                <a:srgbClr val="E3E3E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00"/>
            <a:ext cx="9144000" cy="33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15300" y="3474925"/>
            <a:ext cx="91440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900">
                <a:solidFill>
                  <a:schemeClr val="dk2"/>
                </a:solidFill>
              </a:rPr>
              <a:t>Εδώ βλέπουμε μια πανοραμική άποψη του ρέματος από ψηλά </a:t>
            </a:r>
            <a:endParaRPr sz="4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1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0" y="3153450"/>
            <a:ext cx="91440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900">
                <a:solidFill>
                  <a:schemeClr val="dk2"/>
                </a:solidFill>
              </a:rPr>
              <a:t>Σε αυτή τη φωτογραφία βλέπουμε το σημείο όπου το νερό λιμνάζει ανάμεσα στις όχθες του ρέματος </a:t>
            </a:r>
            <a:endParaRPr sz="3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