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9" r:id="rId4"/>
    <p:sldId id="258" r:id="rId5"/>
    <p:sldId id="260" r:id="rId6"/>
    <p:sldId id="261" r:id="rId7"/>
    <p:sldId id="262" r:id="rId8"/>
    <p:sldId id="263" r:id="rId9"/>
    <p:sldId id="265" r:id="rId10"/>
    <p:sldId id="264" r:id="rId11"/>
    <p:sldId id="266" r:id="rId12"/>
    <p:sldId id="267" r:id="rId13"/>
    <p:sldId id="268" r:id="rId14"/>
    <p:sldId id="269"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9FC7B-056B-418F-B36A-2D40C54B98D2}" v="78" dt="2026-03-29T20:54:46.479"/>
    <p1510:client id="{3DF43B62-BBBB-4255-B13B-18C2A34D7D08}" v="862" dt="2026-03-29T22:00:39.342"/>
    <p1510:client id="{609CDDDF-7FED-45E6-83CF-6FB1A98BA2BC}" v="68" dt="2026-03-30T19:53:45.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3/30/2026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8071730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E5243-F52A-4D37-9694-EB26C6C31910}" type="datetimeFigureOut">
              <a:rPr lang="en-US" dirty="0"/>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407456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7B6E1-634A-48DC-9E8B-D894023267EF}" type="datetimeFigureOut">
              <a:rPr lang="en-US" dirty="0"/>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4308890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dirty="0"/>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7831907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500514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dirty="0"/>
              <a:t>3/30/2026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597489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dirty="0"/>
              <a:t>3/30/2026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9562344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3/30/2026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27520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3/30/2026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1977396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3/30/2026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631253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3/30/2026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624404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3/30/2026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871221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push dir="u"/>
  </p:transition>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23886" y="1885951"/>
            <a:ext cx="7302332" cy="1539073"/>
          </a:xfrm>
        </p:spPr>
        <p:txBody>
          <a:bodyPr/>
          <a:lstStyle/>
          <a:p>
            <a:r>
              <a:rPr lang="el-GR" sz="4800"/>
              <a:t>Η ιστορία της Ηλιούπολης</a:t>
            </a:r>
          </a:p>
        </p:txBody>
      </p:sp>
      <p:sp>
        <p:nvSpPr>
          <p:cNvPr id="3" name="Υπότιτλος 2"/>
          <p:cNvSpPr>
            <a:spLocks noGrp="1"/>
          </p:cNvSpPr>
          <p:nvPr>
            <p:ph type="subTitle" idx="1"/>
          </p:nvPr>
        </p:nvSpPr>
        <p:spPr>
          <a:xfrm>
            <a:off x="840829" y="3573432"/>
            <a:ext cx="3460076" cy="1227168"/>
          </a:xfrm>
        </p:spPr>
        <p:txBody>
          <a:bodyPr vert="horz" lIns="68580" tIns="34290" rIns="68580" bIns="34290" rtlCol="0" anchor="t">
            <a:normAutofit/>
          </a:bodyPr>
          <a:lstStyle/>
          <a:p>
            <a:pPr marL="257175" indent="-257175" algn="l">
              <a:buChar char="•"/>
            </a:pPr>
            <a:r>
              <a:rPr lang="el-GR"/>
              <a:t>Google</a:t>
            </a:r>
          </a:p>
          <a:p>
            <a:pPr marL="257175" indent="-257175" algn="l">
              <a:buChar char="•"/>
            </a:pPr>
            <a:r>
              <a:rPr lang="el-GR"/>
              <a:t>AI</a:t>
            </a:r>
            <a:endParaRPr lang="el-GR" dirty="0"/>
          </a:p>
        </p:txBody>
      </p:sp>
    </p:spTree>
    <p:extLst>
      <p:ext uri="{BB962C8B-B14F-4D97-AF65-F5344CB8AC3E}">
        <p14:creationId xmlns:p14="http://schemas.microsoft.com/office/powerpoint/2010/main" val="2325122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Εικόνα που περιέχει ρουχισμός, εξωτερικός χώρος/ύπαιθρος, άτομο, άνθρωποι&#10;&#10;Το περιεχόμενο που δημιουργείται από ΑΙ μπορεί να μην είναι σωστό.">
            <a:extLst>
              <a:ext uri="{FF2B5EF4-FFF2-40B4-BE49-F238E27FC236}">
                <a16:creationId xmlns:a16="http://schemas.microsoft.com/office/drawing/2014/main" id="{3E911744-3056-7F38-BA4D-DDB5E92590E8}"/>
              </a:ext>
            </a:extLst>
          </p:cNvPr>
          <p:cNvPicPr>
            <a:picLocks noGrp="1" noChangeAspect="1"/>
          </p:cNvPicPr>
          <p:nvPr>
            <p:ph idx="1"/>
          </p:nvPr>
        </p:nvPicPr>
        <p:blipFill>
          <a:blip r:embed="rId2"/>
          <a:stretch>
            <a:fillRect/>
          </a:stretch>
        </p:blipFill>
        <p:spPr>
          <a:xfrm>
            <a:off x="2774707" y="1132699"/>
            <a:ext cx="6202973" cy="4264085"/>
          </a:xfrm>
          <a:prstGeom prst="rect">
            <a:avLst/>
          </a:prstGeom>
        </p:spPr>
      </p:pic>
    </p:spTree>
    <p:extLst>
      <p:ext uri="{BB962C8B-B14F-4D97-AF65-F5344CB8AC3E}">
        <p14:creationId xmlns:p14="http://schemas.microsoft.com/office/powerpoint/2010/main" val="309522453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Ομάδα Προφορικής Ιστορίας (ΟΠΙ) στην Ηλιούπολη! | Ηλιούπολη για όλους">
            <a:extLst>
              <a:ext uri="{FF2B5EF4-FFF2-40B4-BE49-F238E27FC236}">
                <a16:creationId xmlns:a16="http://schemas.microsoft.com/office/drawing/2014/main" id="{640BB5EF-B9D3-C130-2762-41CF86002143}"/>
              </a:ext>
            </a:extLst>
          </p:cNvPr>
          <p:cNvPicPr>
            <a:picLocks noGrp="1" noChangeAspect="1"/>
          </p:cNvPicPr>
          <p:nvPr>
            <p:ph idx="1"/>
          </p:nvPr>
        </p:nvPicPr>
        <p:blipFill>
          <a:blip r:embed="rId2"/>
          <a:stretch>
            <a:fillRect/>
          </a:stretch>
        </p:blipFill>
        <p:spPr>
          <a:xfrm>
            <a:off x="2313934" y="1333182"/>
            <a:ext cx="7358978" cy="3987677"/>
          </a:xfrm>
          <a:prstGeom prst="rect">
            <a:avLst/>
          </a:prstGeom>
        </p:spPr>
      </p:pic>
    </p:spTree>
    <p:extLst>
      <p:ext uri="{BB962C8B-B14F-4D97-AF65-F5344CB8AC3E}">
        <p14:creationId xmlns:p14="http://schemas.microsoft.com/office/powerpoint/2010/main" val="280089884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Ηλιούπολη: Η Άκρη από Όπου ο Ήλιος Ανατέλλει στην Αθήνα">
            <a:extLst>
              <a:ext uri="{FF2B5EF4-FFF2-40B4-BE49-F238E27FC236}">
                <a16:creationId xmlns:a16="http://schemas.microsoft.com/office/drawing/2014/main" id="{257B4939-DAF8-853E-62F8-54665D77E8E9}"/>
              </a:ext>
            </a:extLst>
          </p:cNvPr>
          <p:cNvPicPr>
            <a:picLocks noGrp="1" noChangeAspect="1"/>
          </p:cNvPicPr>
          <p:nvPr>
            <p:ph idx="1"/>
          </p:nvPr>
        </p:nvPicPr>
        <p:blipFill>
          <a:blip r:embed="rId2"/>
          <a:stretch>
            <a:fillRect/>
          </a:stretch>
        </p:blipFill>
        <p:spPr>
          <a:xfrm>
            <a:off x="2580910" y="1201663"/>
            <a:ext cx="6619874" cy="4455867"/>
          </a:xfrm>
          <a:prstGeom prst="rect">
            <a:avLst/>
          </a:prstGeom>
        </p:spPr>
      </p:pic>
    </p:spTree>
    <p:extLst>
      <p:ext uri="{BB962C8B-B14F-4D97-AF65-F5344CB8AC3E}">
        <p14:creationId xmlns:p14="http://schemas.microsoft.com/office/powerpoint/2010/main" val="107977866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Η Αγία Μαρίνα Ηλιούπολης Της Δεκαετίας Του 1960 Μέσα Από Μία Καταπληκτική  Αφήγηση | Ilioupolinews">
            <a:extLst>
              <a:ext uri="{FF2B5EF4-FFF2-40B4-BE49-F238E27FC236}">
                <a16:creationId xmlns:a16="http://schemas.microsoft.com/office/drawing/2014/main" id="{9050213C-9775-C1C6-C06B-8B115B911BBC}"/>
              </a:ext>
            </a:extLst>
          </p:cNvPr>
          <p:cNvPicPr>
            <a:picLocks noGrp="1" noChangeAspect="1"/>
          </p:cNvPicPr>
          <p:nvPr>
            <p:ph idx="1"/>
          </p:nvPr>
        </p:nvPicPr>
        <p:blipFill>
          <a:blip r:embed="rId2"/>
          <a:stretch>
            <a:fillRect/>
          </a:stretch>
        </p:blipFill>
        <p:spPr>
          <a:xfrm>
            <a:off x="2556662" y="1281297"/>
            <a:ext cx="7474331" cy="4355215"/>
          </a:xfrm>
          <a:prstGeom prst="rect">
            <a:avLst/>
          </a:prstGeom>
        </p:spPr>
      </p:pic>
    </p:spTree>
    <p:extLst>
      <p:ext uri="{BB962C8B-B14F-4D97-AF65-F5344CB8AC3E}">
        <p14:creationId xmlns:p14="http://schemas.microsoft.com/office/powerpoint/2010/main" val="388500126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1538247A-97C2-DA92-99DE-747BB6D7609E}"/>
              </a:ext>
            </a:extLst>
          </p:cNvPr>
          <p:cNvPicPr>
            <a:picLocks noGrp="1" noChangeAspect="1"/>
          </p:cNvPicPr>
          <p:nvPr>
            <p:ph idx="1"/>
          </p:nvPr>
        </p:nvPicPr>
        <p:blipFill>
          <a:blip r:embed="rId2"/>
          <a:stretch>
            <a:fillRect/>
          </a:stretch>
        </p:blipFill>
        <p:spPr>
          <a:xfrm>
            <a:off x="2351507" y="1061489"/>
            <a:ext cx="7481658" cy="4721561"/>
          </a:xfrm>
          <a:prstGeom prst="rect">
            <a:avLst/>
          </a:prstGeom>
        </p:spPr>
      </p:pic>
    </p:spTree>
    <p:extLst>
      <p:ext uri="{BB962C8B-B14F-4D97-AF65-F5344CB8AC3E}">
        <p14:creationId xmlns:p14="http://schemas.microsoft.com/office/powerpoint/2010/main" val="380871864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F6AB86-75F5-0BAE-E6AD-9B335B63D10B}"/>
              </a:ext>
            </a:extLst>
          </p:cNvPr>
          <p:cNvSpPr>
            <a:spLocks noGrp="1"/>
          </p:cNvSpPr>
          <p:nvPr>
            <p:ph type="title"/>
          </p:nvPr>
        </p:nvSpPr>
        <p:spPr/>
        <p:txBody>
          <a:bodyPr/>
          <a:lstStyle/>
          <a:p>
            <a:r>
              <a:rPr lang="el-GR"/>
              <a:t>Η ίδρυση της Ηλιούπολης</a:t>
            </a:r>
          </a:p>
        </p:txBody>
      </p:sp>
      <p:sp>
        <p:nvSpPr>
          <p:cNvPr id="3" name="Θέση περιεχομένου 2">
            <a:extLst>
              <a:ext uri="{FF2B5EF4-FFF2-40B4-BE49-F238E27FC236}">
                <a16:creationId xmlns:a16="http://schemas.microsoft.com/office/drawing/2014/main" id="{775588BC-E32F-B0AB-42F4-1AB465666A2E}"/>
              </a:ext>
            </a:extLst>
          </p:cNvPr>
          <p:cNvSpPr>
            <a:spLocks noGrp="1"/>
          </p:cNvSpPr>
          <p:nvPr>
            <p:ph idx="1"/>
          </p:nvPr>
        </p:nvSpPr>
        <p:spPr/>
        <p:txBody>
          <a:bodyPr vert="horz" lIns="68580" tIns="34290" rIns="68580" bIns="34290" rtlCol="0" anchor="t">
            <a:normAutofit/>
          </a:bodyPr>
          <a:lstStyle/>
          <a:p>
            <a:r>
              <a:rPr lang="el-GR"/>
              <a:t>Η Ηλούπολη ιδρύθηκε το 1925 και βρίσκεται στους πρόποδες του Υμηττού.</a:t>
            </a:r>
          </a:p>
          <a:p>
            <a:r>
              <a:rPr lang="el-GR"/>
              <a:t> Ο δημιουργός της ονομάζεται Παύλος Δανδράκης και εμπνεύστηκε το όνομα από την ομώνημη πόλη της αιγύπτου.</a:t>
            </a:r>
          </a:p>
          <a:p>
            <a:r>
              <a:rPr lang="el-GR"/>
              <a:t>Η περιοχή κατοικούνταν στην αρχαιότητα με ευρήματα κατά την Υπομηκιναϊκη εποχή.[1600-1050]</a:t>
            </a:r>
          </a:p>
          <a:p>
            <a:r>
              <a:rPr lang="el-GR"/>
              <a:t>Επίσης, κατά την Τουρκοκρατία η Ηλιούπολη ήταν γνωστή ως &lt;&lt;Καρράς&gt;&gt;.</a:t>
            </a:r>
            <a:endParaRPr lang="el-GR" dirty="0"/>
          </a:p>
        </p:txBody>
      </p:sp>
    </p:spTree>
    <p:extLst>
      <p:ext uri="{BB962C8B-B14F-4D97-AF65-F5344CB8AC3E}">
        <p14:creationId xmlns:p14="http://schemas.microsoft.com/office/powerpoint/2010/main" val="305525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4F304C-0FA2-98C9-A329-DDA5107F8249}"/>
              </a:ext>
            </a:extLst>
          </p:cNvPr>
          <p:cNvSpPr>
            <a:spLocks noGrp="1"/>
          </p:cNvSpPr>
          <p:nvPr>
            <p:ph type="title"/>
          </p:nvPr>
        </p:nvSpPr>
        <p:spPr/>
        <p:txBody>
          <a:bodyPr/>
          <a:lstStyle/>
          <a:p>
            <a:r>
              <a:rPr lang="el-GR"/>
              <a:t>Η ανάπτυξη της Ηλιούπολης</a:t>
            </a:r>
            <a:endParaRPr lang="el-GR" dirty="0"/>
          </a:p>
        </p:txBody>
      </p:sp>
      <p:sp>
        <p:nvSpPr>
          <p:cNvPr id="3" name="Θέση περιεχομένου 2">
            <a:extLst>
              <a:ext uri="{FF2B5EF4-FFF2-40B4-BE49-F238E27FC236}">
                <a16:creationId xmlns:a16="http://schemas.microsoft.com/office/drawing/2014/main" id="{CCE2755F-BBDE-89A3-9A9F-83E58F1F21BA}"/>
              </a:ext>
            </a:extLst>
          </p:cNvPr>
          <p:cNvSpPr>
            <a:spLocks noGrp="1"/>
          </p:cNvSpPr>
          <p:nvPr>
            <p:ph idx="1"/>
          </p:nvPr>
        </p:nvSpPr>
        <p:spPr/>
        <p:txBody>
          <a:bodyPr vert="horz" lIns="68580" tIns="34290" rIns="68580" bIns="34290" rtlCol="0" anchor="t">
            <a:normAutofit/>
          </a:bodyPr>
          <a:lstStyle/>
          <a:p>
            <a:r>
              <a:rPr lang="el-GR"/>
              <a:t>Η ανάπτυξη της Ηλιούπολης ξεκίνησε μετά την Μικρασιατική καταστροφή.</a:t>
            </a:r>
          </a:p>
          <a:p>
            <a:r>
              <a:rPr lang="el-GR"/>
              <a:t>Το 1923-1924 εγκαταστάθηκαν εκεί πρόσφυγες από την Μικρά Ασία.</a:t>
            </a:r>
          </a:p>
          <a:p>
            <a:r>
              <a:rPr lang="el-GR"/>
              <a:t>Το 1925 εγκρίθηκε το πρώτο ρυμοτομικό σχέδιο της πόλης.</a:t>
            </a:r>
          </a:p>
          <a:p>
            <a:r>
              <a:rPr lang="el-GR"/>
              <a:t>Μετά τον B' παγκόσμιο η περιοχή αναπτήχθηκε γρήγορα και από μικρό συνοικισμό, έγινε μεγάλο προάστιο της Αθήνας.</a:t>
            </a:r>
            <a:endParaRPr lang="el-GR" dirty="0"/>
          </a:p>
        </p:txBody>
      </p:sp>
    </p:spTree>
    <p:extLst>
      <p:ext uri="{BB962C8B-B14F-4D97-AF65-F5344CB8AC3E}">
        <p14:creationId xmlns:p14="http://schemas.microsoft.com/office/powerpoint/2010/main" val="1370345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1A751A-4FBF-8C6C-E04E-64BADFE3955D}"/>
              </a:ext>
            </a:extLst>
          </p:cNvPr>
          <p:cNvSpPr>
            <a:spLocks noGrp="1"/>
          </p:cNvSpPr>
          <p:nvPr>
            <p:ph type="title"/>
          </p:nvPr>
        </p:nvSpPr>
        <p:spPr/>
        <p:txBody>
          <a:bodyPr/>
          <a:lstStyle/>
          <a:p>
            <a:r>
              <a:rPr lang="el-GR"/>
              <a:t>Ο πλυθησμός της Ηλιούπολης</a:t>
            </a:r>
          </a:p>
        </p:txBody>
      </p:sp>
      <p:sp>
        <p:nvSpPr>
          <p:cNvPr id="3" name="Θέση περιεχομένου 2">
            <a:extLst>
              <a:ext uri="{FF2B5EF4-FFF2-40B4-BE49-F238E27FC236}">
                <a16:creationId xmlns:a16="http://schemas.microsoft.com/office/drawing/2014/main" id="{CBE649C5-96DD-924C-5D67-1F4D3CBF7716}"/>
              </a:ext>
            </a:extLst>
          </p:cNvPr>
          <p:cNvSpPr>
            <a:spLocks noGrp="1"/>
          </p:cNvSpPr>
          <p:nvPr>
            <p:ph idx="1"/>
          </p:nvPr>
        </p:nvSpPr>
        <p:spPr/>
        <p:txBody>
          <a:bodyPr vert="horz" lIns="68580" tIns="34290" rIns="68580" bIns="34290" rtlCol="0" anchor="t">
            <a:normAutofit fontScale="85000" lnSpcReduction="10000"/>
          </a:bodyPr>
          <a:lstStyle/>
          <a:p>
            <a:r>
              <a:rPr lang="el-GR" sz="2400">
                <a:highlight>
                  <a:srgbClr val="FFFFFF"/>
                </a:highlight>
                <a:ea typeface="+mn-lt"/>
                <a:cs typeface="+mn-lt"/>
              </a:rPr>
              <a:t>Με νομοθετικό διάταγμα στις 16 Οκτωβρίου 1928, η Ηλιούπολη, που μέχρι τότε αποτελούσε περιοχή του Αγίου Δημητρίου (Μπραχαμίου) και απαριθμούσε περί τους 600 μόνιμους κατοίκους, έγινε κοινότητα, με πρώτο κοινοτάρχη το βιομήχανο Θεόδωρο Παλαμίδα. Γύρω στο 1930 η Ηλιούπολη οργανώθηκε καλύτερα ως κοινότητα και άρχισε να αναπτύσσεται. Τότε δεν υπερέβαινε τους 1400-1500 κατοίκους.</a:t>
            </a:r>
            <a:endParaRPr lang="el-GR" sz="2400"/>
          </a:p>
        </p:txBody>
      </p:sp>
    </p:spTree>
    <p:extLst>
      <p:ext uri="{BB962C8B-B14F-4D97-AF65-F5344CB8AC3E}">
        <p14:creationId xmlns:p14="http://schemas.microsoft.com/office/powerpoint/2010/main" val="40369796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EA55FF-E13C-D10B-4B7D-8B421767C587}"/>
              </a:ext>
            </a:extLst>
          </p:cNvPr>
          <p:cNvSpPr>
            <a:spLocks noGrp="1"/>
          </p:cNvSpPr>
          <p:nvPr>
            <p:ph type="title"/>
          </p:nvPr>
        </p:nvSpPr>
        <p:spPr>
          <a:xfrm>
            <a:off x="678390" y="499533"/>
            <a:ext cx="10751609" cy="1404198"/>
          </a:xfrm>
        </p:spPr>
        <p:txBody>
          <a:bodyPr/>
          <a:lstStyle/>
          <a:p>
            <a:r>
              <a:rPr lang="el-GR"/>
              <a:t>Οι γειτονιές στην Ηλιούπολη</a:t>
            </a:r>
          </a:p>
        </p:txBody>
      </p:sp>
      <p:sp>
        <p:nvSpPr>
          <p:cNvPr id="3" name="Θέση περιεχομένου 2">
            <a:extLst>
              <a:ext uri="{FF2B5EF4-FFF2-40B4-BE49-F238E27FC236}">
                <a16:creationId xmlns:a16="http://schemas.microsoft.com/office/drawing/2014/main" id="{6944E050-E5F2-340E-4E0A-8196DB0D26ED}"/>
              </a:ext>
            </a:extLst>
          </p:cNvPr>
          <p:cNvSpPr>
            <a:spLocks noGrp="1"/>
          </p:cNvSpPr>
          <p:nvPr>
            <p:ph idx="1"/>
          </p:nvPr>
        </p:nvSpPr>
        <p:spPr/>
        <p:txBody>
          <a:bodyPr vert="horz" lIns="68580" tIns="34290" rIns="68580" bIns="34290" rtlCol="0" anchor="t">
            <a:normAutofit fontScale="92500" lnSpcReduction="10000"/>
          </a:bodyPr>
          <a:lstStyle/>
          <a:p>
            <a:r>
              <a:rPr lang="el-GR" sz="1800">
                <a:highlight>
                  <a:srgbClr val="FFFFFF"/>
                </a:highlight>
                <a:ea typeface="+mn-lt"/>
                <a:cs typeface="+mn-lt"/>
              </a:rPr>
              <a:t>Οι δρόμοι μέχρι το 1945 δεν είχαν ονομασίες, όμως ο καινιούργος πρόεδρος Πάνος Κωνσταντινίδης, άλλαξε τα έως τότε δεδομένα, δίνοντας βυζαντινά και ιστορικά ονόματα στα «βραχοστράτια».</a:t>
            </a:r>
          </a:p>
          <a:p>
            <a:r>
              <a:rPr lang="el-GR" sz="1800">
                <a:highlight>
                  <a:srgbClr val="FFFFFF"/>
                </a:highlight>
                <a:ea typeface="+mn-lt"/>
                <a:cs typeface="+mn-lt"/>
              </a:rPr>
              <a:t>Τα εγκαίνια του ηλεκτροφωτισμού έγιναν την Τρίτη, 5 Αυγούστου 1948. Την περίοδο εκείνη, δεν υπήρχε νερό στα σπίτια. Υπήρχαν όμως πολλά τρεχούμενα νερά, ρέματα (με σημαντικότερα τους 2-3 κλάδους του ρέματος της Πικροδάφνης), πηγές και μια δεξαμενή ψηλά στην πλαγιά του βουνού που τροφοδοτούσε τον πληθυσμό μέρα παρά μέρα. </a:t>
            </a:r>
            <a:endParaRPr lang="el-GR" sz="1800" dirty="0">
              <a:highlight>
                <a:srgbClr val="FFFFFF"/>
              </a:highlight>
            </a:endParaRPr>
          </a:p>
        </p:txBody>
      </p:sp>
    </p:spTree>
    <p:extLst>
      <p:ext uri="{BB962C8B-B14F-4D97-AF65-F5344CB8AC3E}">
        <p14:creationId xmlns:p14="http://schemas.microsoft.com/office/powerpoint/2010/main" val="2766051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4685D8-EAA1-7B58-7A52-F8123BAD4013}"/>
              </a:ext>
            </a:extLst>
          </p:cNvPr>
          <p:cNvSpPr>
            <a:spLocks noGrp="1"/>
          </p:cNvSpPr>
          <p:nvPr>
            <p:ph type="title"/>
          </p:nvPr>
        </p:nvSpPr>
        <p:spPr/>
        <p:txBody>
          <a:bodyPr/>
          <a:lstStyle/>
          <a:p>
            <a:r>
              <a:rPr lang="el-GR"/>
              <a:t>Η Ηλιούπολη γίνεται δήμος</a:t>
            </a:r>
          </a:p>
        </p:txBody>
      </p:sp>
      <p:sp>
        <p:nvSpPr>
          <p:cNvPr id="3" name="Θέση περιεχομένου 2">
            <a:extLst>
              <a:ext uri="{FF2B5EF4-FFF2-40B4-BE49-F238E27FC236}">
                <a16:creationId xmlns:a16="http://schemas.microsoft.com/office/drawing/2014/main" id="{6DC52352-55DB-0E85-A232-1895307E1ED2}"/>
              </a:ext>
            </a:extLst>
          </p:cNvPr>
          <p:cNvSpPr>
            <a:spLocks noGrp="1"/>
          </p:cNvSpPr>
          <p:nvPr>
            <p:ph idx="1"/>
          </p:nvPr>
        </p:nvSpPr>
        <p:spPr/>
        <p:txBody>
          <a:bodyPr vert="horz" lIns="68580" tIns="34290" rIns="68580" bIns="34290" rtlCol="0" anchor="t">
            <a:normAutofit lnSpcReduction="10000"/>
          </a:bodyPr>
          <a:lstStyle/>
          <a:p>
            <a:r>
              <a:rPr lang="el-GR" sz="2400">
                <a:highlight>
                  <a:srgbClr val="FFFFFF"/>
                </a:highlight>
                <a:ea typeface="+mn-lt"/>
                <a:cs typeface="+mn-lt"/>
              </a:rPr>
              <a:t>Το 1964 η Ηλιούπολη αναγνωρίζεται σαν Δήμος, με πρώτο Δήμαρχο τον Παύλο Πεντάρη. Κατά την περίοδο της Δικτατορίας αποχαρακτηρίστηκε μεγάλη συνορεύουσα δασική έκταση που αποτέλεσε τον οικισμό «Αστυνομικά», με καταφανή παραβίαση της τότε οικιστικής ανάπτυξης.</a:t>
            </a:r>
            <a:endParaRPr lang="el-GR" sz="2400"/>
          </a:p>
        </p:txBody>
      </p:sp>
    </p:spTree>
    <p:extLst>
      <p:ext uri="{BB962C8B-B14F-4D97-AF65-F5344CB8AC3E}">
        <p14:creationId xmlns:p14="http://schemas.microsoft.com/office/powerpoint/2010/main" val="283080427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4E8C47-E373-8A7E-C0E0-BAA19BEAE639}"/>
              </a:ext>
            </a:extLst>
          </p:cNvPr>
          <p:cNvSpPr>
            <a:spLocks noGrp="1"/>
          </p:cNvSpPr>
          <p:nvPr>
            <p:ph type="title"/>
          </p:nvPr>
        </p:nvSpPr>
        <p:spPr/>
        <p:txBody>
          <a:bodyPr/>
          <a:lstStyle/>
          <a:p>
            <a:r>
              <a:rPr lang="el-GR"/>
              <a:t>Η διασκέδαση στην Ηλιούπολη</a:t>
            </a:r>
          </a:p>
        </p:txBody>
      </p:sp>
      <p:sp>
        <p:nvSpPr>
          <p:cNvPr id="3" name="Θέση περιεχομένου 2">
            <a:extLst>
              <a:ext uri="{FF2B5EF4-FFF2-40B4-BE49-F238E27FC236}">
                <a16:creationId xmlns:a16="http://schemas.microsoft.com/office/drawing/2014/main" id="{BAC983C8-6D5C-0FEA-7CEB-8FD82B81F338}"/>
              </a:ext>
            </a:extLst>
          </p:cNvPr>
          <p:cNvSpPr>
            <a:spLocks noGrp="1"/>
          </p:cNvSpPr>
          <p:nvPr>
            <p:ph idx="1"/>
          </p:nvPr>
        </p:nvSpPr>
        <p:spPr/>
        <p:txBody>
          <a:bodyPr vert="horz" lIns="68580" tIns="34290" rIns="68580" bIns="34290" rtlCol="0" anchor="t">
            <a:normAutofit/>
          </a:bodyPr>
          <a:lstStyle/>
          <a:p>
            <a:r>
              <a:rPr lang="el-GR"/>
              <a:t>Αφού η Ηλιούπολη έγινε μεγάλος οικισμός οι άνθρωποι άρχισαν να δένονται μεταξύ τους  και ξεκίνησαν να ωρίσκοθν τρόπους για να διασκεδάσουν.</a:t>
            </a:r>
          </a:p>
          <a:p>
            <a:r>
              <a:rPr lang="el-GR"/>
              <a:t>Τα μικρά παιδιά έπαιζαν μπάλα έξω στους δρόμους , ενώ οι μεγάλοι καθόντουσαν σε καφενεία και λέγαν τα νέα τους.</a:t>
            </a:r>
          </a:p>
          <a:p>
            <a:r>
              <a:rPr lang="el-GR"/>
              <a:t>Στα τέλη του '60 φτιάχτηκαν και οι θερινοί κινηματογράφοι που ήταν ένα από τα αγαπημένα πράγματα των ανθρώπων τότε.</a:t>
            </a:r>
            <a:endParaRPr lang="el-GR" dirty="0"/>
          </a:p>
        </p:txBody>
      </p:sp>
    </p:spTree>
    <p:extLst>
      <p:ext uri="{BB962C8B-B14F-4D97-AF65-F5344CB8AC3E}">
        <p14:creationId xmlns:p14="http://schemas.microsoft.com/office/powerpoint/2010/main" val="41391396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Πότε είναι τα 100 χρόνια της Ηλιούπολης; - Ilioupoli Press">
            <a:extLst>
              <a:ext uri="{FF2B5EF4-FFF2-40B4-BE49-F238E27FC236}">
                <a16:creationId xmlns:a16="http://schemas.microsoft.com/office/drawing/2014/main" id="{6135C6C7-5928-AC8B-7726-00EA5DB84A2C}"/>
              </a:ext>
            </a:extLst>
          </p:cNvPr>
          <p:cNvPicPr>
            <a:picLocks noGrp="1" noChangeAspect="1"/>
          </p:cNvPicPr>
          <p:nvPr>
            <p:ph idx="1"/>
          </p:nvPr>
        </p:nvPicPr>
        <p:blipFill>
          <a:blip r:embed="rId2"/>
          <a:stretch>
            <a:fillRect/>
          </a:stretch>
        </p:blipFill>
        <p:spPr>
          <a:xfrm>
            <a:off x="2564718" y="1156738"/>
            <a:ext cx="7267719" cy="4545716"/>
          </a:xfrm>
          <a:prstGeom prst="rect">
            <a:avLst/>
          </a:prstGeom>
        </p:spPr>
      </p:pic>
    </p:spTree>
    <p:extLst>
      <p:ext uri="{BB962C8B-B14F-4D97-AF65-F5344CB8AC3E}">
        <p14:creationId xmlns:p14="http://schemas.microsoft.com/office/powerpoint/2010/main" val="167431255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100 χρόνια Ηλιούπολη»: Ένα βιβλίο αφιερωμένο στους αγώνες των πρώτων  οικιστών της Ηλιούπολης - HlioupoliTimes">
            <a:extLst>
              <a:ext uri="{FF2B5EF4-FFF2-40B4-BE49-F238E27FC236}">
                <a16:creationId xmlns:a16="http://schemas.microsoft.com/office/drawing/2014/main" id="{4D5C6A80-2E31-3ED9-F175-C8188E357895}"/>
              </a:ext>
            </a:extLst>
          </p:cNvPr>
          <p:cNvPicPr>
            <a:picLocks noGrp="1" noChangeAspect="1"/>
          </p:cNvPicPr>
          <p:nvPr>
            <p:ph idx="1"/>
          </p:nvPr>
        </p:nvPicPr>
        <p:blipFill>
          <a:blip r:embed="rId2"/>
          <a:stretch>
            <a:fillRect/>
          </a:stretch>
        </p:blipFill>
        <p:spPr>
          <a:xfrm>
            <a:off x="2662229" y="1109221"/>
            <a:ext cx="6523176" cy="4560152"/>
          </a:xfrm>
          <a:prstGeom prst="rect">
            <a:avLst/>
          </a:prstGeom>
        </p:spPr>
      </p:pic>
    </p:spTree>
    <p:extLst>
      <p:ext uri="{BB962C8B-B14F-4D97-AF65-F5344CB8AC3E}">
        <p14:creationId xmlns:p14="http://schemas.microsoft.com/office/powerpoint/2010/main" val="1587280963"/>
      </p:ext>
    </p:extLst>
  </p:cSld>
  <p:clrMapOvr>
    <a:masterClrMapping/>
  </p:clrMapOvr>
  <p:transition spd="med">
    <p:pull/>
  </p:transition>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Metropolitan</vt:lpstr>
      <vt:lpstr>Η ιστορία της Ηλιούπολης</vt:lpstr>
      <vt:lpstr>Η ίδρυση της Ηλιούπολης</vt:lpstr>
      <vt:lpstr>Η ανάπτυξη της Ηλιούπολης</vt:lpstr>
      <vt:lpstr>Ο πλυθησμός της Ηλιούπολης</vt:lpstr>
      <vt:lpstr>Οι γειτονιές στην Ηλιούπολη</vt:lpstr>
      <vt:lpstr>Η Ηλιούπολη γίνεται δήμος</vt:lpstr>
      <vt:lpstr>Η διασκέδαση στην Ηλιούπολη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340</cp:revision>
  <dcterms:created xsi:type="dcterms:W3CDTF">2026-03-29T20:47:55Z</dcterms:created>
  <dcterms:modified xsi:type="dcterms:W3CDTF">2026-03-30T19:55:15Z</dcterms:modified>
</cp:coreProperties>
</file>