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7" r:id="rId3"/>
    <p:sldId id="258" r:id="rId4"/>
    <p:sldId id="260" r:id="rId5"/>
    <p:sldId id="261" r:id="rId6"/>
    <p:sldId id="262" r:id="rId7"/>
    <p:sldId id="259"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70" d="100"/>
          <a:sy n="70" d="100"/>
        </p:scale>
        <p:origin x="-2022"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0A391-4BFF-434D-A518-0BE9CE1E9353}" type="datetimeFigureOut">
              <a:rPr lang="el-GR" smtClean="0"/>
              <a:t>1/4/2026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74373-1956-42A1-865D-C64A7A34E255}"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C374373-1956-42A1-865D-C64A7A34E255}" type="slidenum">
              <a:rPr lang="el-GR" smtClean="0"/>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C374373-1956-42A1-865D-C64A7A34E255}" type="slidenum">
              <a:rPr lang="el-GR" smtClean="0"/>
              <a:t>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3AA273C4-A577-4349-A30F-4C8B59F6AB12}" type="datetimeFigureOut">
              <a:rPr lang="el-GR" smtClean="0"/>
              <a:t>1/4/2026</a:t>
            </a:fld>
            <a:endParaRPr lang="el-GR"/>
          </a:p>
        </p:txBody>
      </p:sp>
      <p:sp>
        <p:nvSpPr>
          <p:cNvPr id="16" name="15 - Θέση αριθμού διαφάνειας"/>
          <p:cNvSpPr>
            <a:spLocks noGrp="1"/>
          </p:cNvSpPr>
          <p:nvPr>
            <p:ph type="sldNum" sz="quarter" idx="11"/>
          </p:nvPr>
        </p:nvSpPr>
        <p:spPr/>
        <p:txBody>
          <a:bodyPr/>
          <a:lstStyle/>
          <a:p>
            <a:fld id="{EC50A40D-980F-4469-B47C-772832DFB8EA}" type="slidenum">
              <a:rPr lang="el-GR" smtClean="0"/>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AA273C4-A577-4349-A30F-4C8B59F6AB12}" type="datetimeFigureOut">
              <a:rPr lang="el-GR" smtClean="0"/>
              <a:t>1/4/2026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C50A40D-980F-4469-B47C-772832DFB8EA}"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AA273C4-A577-4349-A30F-4C8B59F6AB12}" type="datetimeFigureOut">
              <a:rPr lang="el-GR" smtClean="0"/>
              <a:t>1/4/2026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C50A40D-980F-4469-B47C-772832DFB8EA}"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AA273C4-A577-4349-A30F-4C8B59F6AB12}" type="datetimeFigureOut">
              <a:rPr lang="el-GR" smtClean="0"/>
              <a:t>1/4/2026</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EC50A40D-980F-4469-B47C-772832DFB8EA}" type="slidenum">
              <a:rPr lang="el-GR" smtClean="0"/>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AA273C4-A577-4349-A30F-4C8B59F6AB12}" type="datetimeFigureOut">
              <a:rPr lang="el-GR" smtClean="0"/>
              <a:t>1/4/2026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C50A40D-980F-4469-B47C-772832DFB8EA}" type="slidenum">
              <a:rPr lang="el-GR" smtClean="0"/>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AA273C4-A577-4349-A30F-4C8B59F6AB12}" type="datetimeFigureOut">
              <a:rPr lang="el-GR" smtClean="0"/>
              <a:t>1/4/2026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C50A40D-980F-4469-B47C-772832DFB8EA}" type="slidenum">
              <a:rPr lang="el-GR" smtClean="0"/>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EC50A40D-980F-4469-B47C-772832DFB8EA}" type="slidenum">
              <a:rPr lang="el-GR" smtClean="0"/>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3AA273C4-A577-4349-A30F-4C8B59F6AB12}" type="datetimeFigureOut">
              <a:rPr lang="el-GR" smtClean="0"/>
              <a:t>1/4/2026</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AA273C4-A577-4349-A30F-4C8B59F6AB12}" type="datetimeFigureOut">
              <a:rPr lang="el-GR" smtClean="0"/>
              <a:t>1/4/2026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C50A40D-980F-4469-B47C-772832DFB8EA}" type="slidenum">
              <a:rPr lang="el-GR" smtClean="0"/>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AA273C4-A577-4349-A30F-4C8B59F6AB12}" type="datetimeFigureOut">
              <a:rPr lang="el-GR" smtClean="0"/>
              <a:t>1/4/2026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C50A40D-980F-4469-B47C-772832DFB8EA}"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AA273C4-A577-4349-A30F-4C8B59F6AB12}" type="datetimeFigureOut">
              <a:rPr lang="el-GR" smtClean="0"/>
              <a:t>1/4/2026</a:t>
            </a:fld>
            <a:endParaRPr lang="el-GR"/>
          </a:p>
        </p:txBody>
      </p:sp>
      <p:sp>
        <p:nvSpPr>
          <p:cNvPr id="9" name="8 - Θέση αριθμού διαφάνειας"/>
          <p:cNvSpPr>
            <a:spLocks noGrp="1"/>
          </p:cNvSpPr>
          <p:nvPr>
            <p:ph type="sldNum" sz="quarter" idx="15"/>
          </p:nvPr>
        </p:nvSpPr>
        <p:spPr/>
        <p:txBody>
          <a:bodyPr/>
          <a:lstStyle/>
          <a:p>
            <a:fld id="{EC50A40D-980F-4469-B47C-772832DFB8EA}" type="slidenum">
              <a:rPr lang="el-GR" smtClean="0"/>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AA273C4-A577-4349-A30F-4C8B59F6AB12}" type="datetimeFigureOut">
              <a:rPr lang="el-GR" smtClean="0"/>
              <a:t>1/4/2026</a:t>
            </a:fld>
            <a:endParaRPr lang="el-GR"/>
          </a:p>
        </p:txBody>
      </p:sp>
      <p:sp>
        <p:nvSpPr>
          <p:cNvPr id="9" name="8 - Θέση αριθμού διαφάνειας"/>
          <p:cNvSpPr>
            <a:spLocks noGrp="1"/>
          </p:cNvSpPr>
          <p:nvPr>
            <p:ph type="sldNum" sz="quarter" idx="11"/>
          </p:nvPr>
        </p:nvSpPr>
        <p:spPr/>
        <p:txBody>
          <a:bodyPr/>
          <a:lstStyle/>
          <a:p>
            <a:fld id="{EC50A40D-980F-4469-B47C-772832DFB8EA}" type="slidenum">
              <a:rPr lang="el-GR" smtClean="0"/>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AA273C4-A577-4349-A30F-4C8B59F6AB12}" type="datetimeFigureOut">
              <a:rPr lang="el-GR" smtClean="0"/>
              <a:t>1/4/2026</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C50A40D-980F-4469-B47C-772832DFB8EA}" type="slidenum">
              <a:rPr lang="el-GR" smtClean="0"/>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1214414" y="2071678"/>
            <a:ext cx="6715172" cy="943642"/>
          </a:xfrm>
        </p:spPr>
        <p:txBody>
          <a:bodyPr/>
          <a:lstStyle/>
          <a:p>
            <a:r>
              <a:rPr lang="el-GR" dirty="0" smtClean="0"/>
              <a:t>Η ίδρυση της Ηλιούπολης (</a:t>
            </a:r>
            <a:r>
              <a:rPr lang="el-GR" sz="2800" dirty="0" smtClean="0"/>
              <a:t>1925-26</a:t>
            </a:r>
            <a:r>
              <a:rPr lang="el-GR" dirty="0" smtClean="0"/>
              <a:t>) έως και σήμερα</a:t>
            </a:r>
            <a:endParaRPr lang="el-GR" dirty="0"/>
          </a:p>
        </p:txBody>
      </p:sp>
      <p:sp>
        <p:nvSpPr>
          <p:cNvPr id="3" name="2 - Τίτλος"/>
          <p:cNvSpPr>
            <a:spLocks noGrp="1"/>
          </p:cNvSpPr>
          <p:nvPr>
            <p:ph type="ctrTitle"/>
          </p:nvPr>
        </p:nvSpPr>
        <p:spPr>
          <a:xfrm>
            <a:off x="357158" y="1000108"/>
            <a:ext cx="8305800" cy="928694"/>
          </a:xfrm>
        </p:spPr>
        <p:txBody>
          <a:bodyPr/>
          <a:lstStyle/>
          <a:p>
            <a:r>
              <a:rPr lang="el-GR" sz="5400" dirty="0" smtClean="0"/>
              <a:t>Ηλιούπολη</a:t>
            </a:r>
            <a:r>
              <a:rPr lang="el-GR" dirty="0" smtClean="0"/>
              <a:t> </a:t>
            </a:r>
            <a:endParaRPr lang="el-GR" dirty="0"/>
          </a:p>
        </p:txBody>
      </p:sp>
      <p:pic>
        <p:nvPicPr>
          <p:cNvPr id="1026" name="Picture 2" descr="Κεντρική πλατεία Ηλιούπολης το 1970 ! Τα &quot;αστυνομικά&quot; χωρίς σπίτια, όπως  και το μεγαλύτερο μέρος της πόλης μας. Το βουνό γεμάτο δέντρο και χωρίς  πυλώνες της ΔΕΗ !"/>
          <p:cNvPicPr>
            <a:picLocks noChangeAspect="1" noChangeArrowheads="1"/>
          </p:cNvPicPr>
          <p:nvPr/>
        </p:nvPicPr>
        <p:blipFill>
          <a:blip r:embed="rId3"/>
          <a:srcRect/>
          <a:stretch>
            <a:fillRect/>
          </a:stretch>
        </p:blipFill>
        <p:spPr bwMode="auto">
          <a:xfrm>
            <a:off x="642910" y="3643314"/>
            <a:ext cx="3571900" cy="2428892"/>
          </a:xfrm>
          <a:prstGeom prst="rect">
            <a:avLst/>
          </a:prstGeom>
          <a:noFill/>
        </p:spPr>
      </p:pic>
      <p:sp>
        <p:nvSpPr>
          <p:cNvPr id="1028" name="AutoShape 4" descr="ΓΕΝΙΚΕΣ ΠΛΗΡΟΦΟΡΙΕΣ ΗΛΙΟΥΠΟΛΗ - ΑΠΟΦΡΑΞΕΙΣ ΗΛΙΟΥ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ΓΕΝΙΚΕΣ ΠΛΗΡΟΦΟΡΙΕΣ ΗΛΙΟΥΠΟΛΗ - ΑΠΟΦΡΑΞΕΙΣ ΗΛΙΟΥ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2" name="AutoShape 8" descr="ΓΕΝΙΚΕΣ ΠΛΗΡΟΦΟΡΙΕΣ ΗΛΙΟΥΠΟΛΗ - ΑΠΟΦΡΑΞΕΙΣ ΗΛΙΟΥ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4" name="AutoShape 10" descr="ΓΕΝΙΚΕΣ ΠΛΗΡΟΦΟΡΙΕΣ ΗΛΙΟΥΠΟΛΗ - ΑΠΟΦΡΑΞΕΙΣ ΗΛΙΟΥ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6" name="AutoShape 12" descr="ΓΕΝΙΚΕΣ ΠΛΗΡΟΦΟΡΙΕΣ ΗΛΙΟΥΠΟΛΗ - ΑΠΟΦΡΑΞΕΙΣ ΗΛΙΟΥ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8" name="AutoShape 14" descr="ΓΕΝΙΚΕΣ ΠΛΗΡΟΦΟΡΙΕΣ ΗΛΙΟΥΠΟΛΗ - ΑΠΟΦΡΑΞΕΙΣ ΗΛΙΟΥ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40" name="AutoShape 16" descr="https://apofraxeis-ilioupoli.gr/wp-content/uploads/2014/10/ilioupoli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42" name="AutoShape 18" descr="https://apofraxeis-ilioupoli.gr/wp-content/uploads/2014/10/ilioupoli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44" name="AutoShape 20" descr="https://apofraxeis-ilioupoli.gr/wp-content/uploads/2014/10/ilioupoli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45" name="Picture 21"/>
          <p:cNvPicPr>
            <a:picLocks noChangeAspect="1" noChangeArrowheads="1"/>
          </p:cNvPicPr>
          <p:nvPr/>
        </p:nvPicPr>
        <p:blipFill>
          <a:blip r:embed="rId4"/>
          <a:srcRect/>
          <a:stretch>
            <a:fillRect/>
          </a:stretch>
        </p:blipFill>
        <p:spPr bwMode="auto">
          <a:xfrm>
            <a:off x="4786314" y="3643314"/>
            <a:ext cx="3810000" cy="2419348"/>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24000"/>
            <a:ext cx="8229600" cy="4476768"/>
          </a:xfrm>
        </p:spPr>
        <p:txBody>
          <a:bodyPr>
            <a:normAutofit fontScale="85000" lnSpcReduction="20000"/>
          </a:bodyPr>
          <a:lstStyle/>
          <a:p>
            <a:r>
              <a:rPr lang="el-GR" dirty="0" smtClean="0"/>
              <a:t>Στην αρχαιότητα, η περιοχή ήταν γνωστή ως δήμος </a:t>
            </a:r>
            <a:r>
              <a:rPr lang="el-GR" dirty="0" smtClean="0"/>
              <a:t>Ευωνύμου</a:t>
            </a:r>
            <a:r>
              <a:rPr lang="el-GR" dirty="0" smtClean="0"/>
              <a:t> και ανήκε στην Ερεχθηίδα φυλή. Ο δήμος πήρε το όνομά του από τον Ευώνυμο -γιο του Ουρανού και της </a:t>
            </a:r>
            <a:r>
              <a:rPr lang="el-GR" dirty="0" smtClean="0"/>
              <a:t>Γαίας- </a:t>
            </a:r>
            <a:r>
              <a:rPr lang="el-GR" dirty="0" smtClean="0"/>
              <a:t>και αποτελούσε έναν από τους εκατό δήμους της αρχαίας Αθήνας που περιλάμβανε ολόκληρη την σημερινή Αττική, εκτός της </a:t>
            </a:r>
            <a:r>
              <a:rPr lang="el-GR" dirty="0" err="1" smtClean="0"/>
              <a:t>Μεγαρίδας</a:t>
            </a:r>
            <a:r>
              <a:rPr lang="el-GR" dirty="0" smtClean="0"/>
              <a:t>. </a:t>
            </a:r>
            <a:r>
              <a:rPr lang="el-GR" dirty="0" smtClean="0"/>
              <a:t>Αρχαιολογικές ανασκαφές επιβεβαιώνουν την ύπαρξη μυκηναϊκού οικισμού στην περιοχή του Αγίου Νικολάου και άλλου, νεώτερου, του 4ου </a:t>
            </a:r>
            <a:r>
              <a:rPr lang="el-GR" dirty="0" err="1" smtClean="0"/>
              <a:t>π.Χ.</a:t>
            </a:r>
            <a:r>
              <a:rPr lang="el-GR" dirty="0" smtClean="0"/>
              <a:t> </a:t>
            </a:r>
            <a:r>
              <a:rPr lang="el-GR" dirty="0" smtClean="0"/>
              <a:t>αιώνα, στην πλατεία Νικηταρά, όπου εντοπίστηκαν επιτύμβιοι λήκυθοι, πιθάρια, λίθινες πλάκες, αρχαϊκά και παλαιοχριστιανικά λείψανα. Στην περιοχή βρέθηκαν ακόμη χρυσά, αργυρά και χάλκινα νομίσματα, βέλη, βλήματα και αγγεία, απόδειξη του γεγονότος ότι η περιοχή χρησιμοποιήθηκε ως στρατόπεδο στον </a:t>
            </a:r>
            <a:r>
              <a:rPr lang="el-GR" dirty="0" err="1" smtClean="0"/>
              <a:t>Χρεμωνίδειο</a:t>
            </a:r>
            <a:r>
              <a:rPr lang="el-GR" dirty="0" smtClean="0"/>
              <a:t> </a:t>
            </a:r>
            <a:r>
              <a:rPr lang="el-GR" dirty="0" smtClean="0"/>
              <a:t>Πόλεμο</a:t>
            </a:r>
            <a:r>
              <a:rPr lang="el-GR" dirty="0" smtClean="0"/>
              <a:t> μεταξύ Μακεδόνων, Πτολεμαίων και Σελευκιδών. Στους χάρτες που υπάρχουν στον δήμο απεικονίζονται πάρα πολλοί </a:t>
            </a:r>
            <a:r>
              <a:rPr lang="el-GR" dirty="0" smtClean="0"/>
              <a:t>τύμβοι.</a:t>
            </a:r>
            <a:endParaRPr lang="el-GR" dirty="0"/>
          </a:p>
        </p:txBody>
      </p:sp>
      <p:sp>
        <p:nvSpPr>
          <p:cNvPr id="3" name="2 - Τίτλος"/>
          <p:cNvSpPr>
            <a:spLocks noGrp="1"/>
          </p:cNvSpPr>
          <p:nvPr>
            <p:ph type="title"/>
          </p:nvPr>
        </p:nvSpPr>
        <p:spPr>
          <a:xfrm>
            <a:off x="428596" y="500042"/>
            <a:ext cx="8229600" cy="847708"/>
          </a:xfrm>
        </p:spPr>
        <p:txBody>
          <a:bodyPr/>
          <a:lstStyle/>
          <a:p>
            <a:pPr algn="ctr"/>
            <a:r>
              <a:rPr lang="el-GR" dirty="0" smtClean="0"/>
              <a:t>Πώς πήρε το όνομα της?</a:t>
            </a:r>
            <a:endParaRPr lang="el-GR"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642918"/>
            <a:ext cx="6786610" cy="5572164"/>
          </a:xfrm>
        </p:spPr>
        <p:txBody>
          <a:bodyPr>
            <a:normAutofit fontScale="62500" lnSpcReduction="20000"/>
          </a:bodyPr>
          <a:lstStyle/>
          <a:p>
            <a:r>
              <a:rPr lang="el-GR" dirty="0" smtClean="0"/>
              <a:t>Με την πάροδο των αιώνων, η περιοχή ακολουθεί την πορεία της υπόλοιπης Αθήνας. Παρακμάζει προοδευτικά, ερημώνει, γίνεται έρμαιο ληστρικών και βαρβαρικών επιδρομών, και οι κατακτητές διαδέχονται ο ένας τον άλλο: Φράγκοι, </a:t>
            </a:r>
            <a:r>
              <a:rPr lang="el-GR" dirty="0" err="1" smtClean="0"/>
              <a:t>Καταλανοί</a:t>
            </a:r>
            <a:r>
              <a:rPr lang="el-GR" dirty="0" smtClean="0"/>
              <a:t>, Ενετοί, </a:t>
            </a:r>
            <a:r>
              <a:rPr lang="el-GR" dirty="0" smtClean="0"/>
              <a:t>Τούρκοι. </a:t>
            </a:r>
            <a:r>
              <a:rPr lang="el-GR" dirty="0" smtClean="0"/>
              <a:t>Αφέντης της ευρύτερης περιοχής στην διάρκεια της Τουρκοκρατίας ήταν ο Καρά Αλή, ο οποίος άφησε το στίγμα του ονοματίζοντας το μέρος, που αποτελούσε τσιφλίκι του. Το 1830 οι μέχρι τότε Τούρκοι ιδιοκτήτες του, πούλησαν το "τσιφλίκι Καρά" στον Νικόλαο Καπετανάκη και τον </a:t>
            </a:r>
            <a:r>
              <a:rPr lang="el-GR" dirty="0" err="1" smtClean="0"/>
              <a:t>Γαετάνο</a:t>
            </a:r>
            <a:r>
              <a:rPr lang="el-GR" dirty="0" smtClean="0"/>
              <a:t> </a:t>
            </a:r>
            <a:r>
              <a:rPr lang="el-GR" dirty="0" err="1" smtClean="0"/>
              <a:t>Μοράλια</a:t>
            </a:r>
            <a:r>
              <a:rPr lang="el-GR" dirty="0" smtClean="0"/>
              <a:t>. Στα </a:t>
            </a:r>
            <a:r>
              <a:rPr lang="el-GR" dirty="0" err="1" smtClean="0"/>
              <a:t>χοτζέτια</a:t>
            </a:r>
            <a:r>
              <a:rPr lang="el-GR" dirty="0" smtClean="0"/>
              <a:t> με αριθμούς 315.316,317 (συμβόλαια της αγοραπωλησίας, που σήμερα βρίσκονται στα Γενικά Αρχεία του Κράτους) αναφέρεται ότι το "τσιφλίκι Καρά" επιπροσθέτως προς τα θέρετρα και τα χειμαδιά του, ήταν επιδεκτικό "4 ζευγαριών". Τα γεωγραφικά του όρια ήταν βορείως: Οι γαίες της Μονής </a:t>
            </a:r>
            <a:r>
              <a:rPr lang="el-GR" dirty="0" err="1" smtClean="0"/>
              <a:t>Πετράκη</a:t>
            </a:r>
            <a:r>
              <a:rPr lang="el-GR" dirty="0" smtClean="0"/>
              <a:t>, νοτίως: Το τσιφλίκι Μουσταφά Μπέη μέχρι τη θέση Γύρισμα, δυτικά: Η παλιά λεωφόρος Βουλιαγμένης και ανατολικά: Το όρος Υμηττός με σύνορο τις </a:t>
            </a:r>
            <a:r>
              <a:rPr lang="el-GR" dirty="0" err="1" smtClean="0"/>
              <a:t>γαιές</a:t>
            </a:r>
            <a:r>
              <a:rPr lang="el-GR" dirty="0" smtClean="0"/>
              <a:t> των </a:t>
            </a:r>
            <a:r>
              <a:rPr lang="el-GR" dirty="0" err="1" smtClean="0"/>
              <a:t>Κουρσαλάδων</a:t>
            </a:r>
            <a:r>
              <a:rPr lang="el-GR" dirty="0" smtClean="0"/>
              <a:t> (σημερινό Κορωπί) στη μοιρασιά των οποίων (έγγραφο του 1793 - συλλογή </a:t>
            </a:r>
            <a:r>
              <a:rPr lang="el-GR" dirty="0" err="1" smtClean="0"/>
              <a:t>Καμπούρογλου</a:t>
            </a:r>
            <a:r>
              <a:rPr lang="el-GR" dirty="0" smtClean="0"/>
              <a:t> Β' τόμος) αναφέρεται ως όμορο κτήμα. Από τότε το "τσιφλίκι (ή κτήμα) Καρά" άλλαξε αρκετούς ιδιοκτήτες (W. </a:t>
            </a:r>
            <a:r>
              <a:rPr lang="el-GR" dirty="0" err="1" smtClean="0"/>
              <a:t>Bell</a:t>
            </a:r>
            <a:r>
              <a:rPr lang="el-GR" dirty="0" smtClean="0"/>
              <a:t>, C. H. </a:t>
            </a:r>
            <a:r>
              <a:rPr lang="el-GR" dirty="0" err="1" smtClean="0"/>
              <a:t>Bracebridge</a:t>
            </a:r>
            <a:r>
              <a:rPr lang="el-GR" dirty="0" smtClean="0"/>
              <a:t>, Ι. Σωτηριάδης, Ι. Σκουζέ, Μ. </a:t>
            </a:r>
            <a:r>
              <a:rPr lang="el-GR" dirty="0" err="1" smtClean="0"/>
              <a:t>Σκουφής</a:t>
            </a:r>
            <a:r>
              <a:rPr lang="el-GR" dirty="0" smtClean="0"/>
              <a:t>). Το "τσιφλίκι Καρά" αγοράστηκε το 1922 από τον Αλέξιο </a:t>
            </a:r>
            <a:r>
              <a:rPr lang="el-GR" dirty="0" err="1" smtClean="0"/>
              <a:t>Νάστο</a:t>
            </a:r>
            <a:r>
              <a:rPr lang="el-GR" dirty="0" smtClean="0"/>
              <a:t> έναντι 600.000 </a:t>
            </a:r>
            <a:r>
              <a:rPr lang="el-GR" dirty="0" smtClean="0"/>
              <a:t>δραχμών που </a:t>
            </a:r>
            <a:r>
              <a:rPr lang="el-GR" dirty="0" smtClean="0"/>
              <a:t>αντιστοιχούσαν σε 9.500 χρυσές λίρες περίπου. Ο Σπύρος </a:t>
            </a:r>
            <a:r>
              <a:rPr lang="el-GR" dirty="0" err="1" smtClean="0"/>
              <a:t>Θεοδωρόπουλος</a:t>
            </a:r>
            <a:r>
              <a:rPr lang="el-GR" dirty="0" smtClean="0"/>
              <a:t> (προοδευτικός βουλευτής, ιδρυτής του Εργατικού Κέντρου Αθηνών και νομικός σύμβουλος της Ενώσεως Αποκαταστάσεως Αγροτικών Συνεταιρισμών Ελλάδος) σε υπόμνημά του στη Βουλή το 1920 για τα τσιφλίκια της Αττικής, υπολογίζει την έκταση του κτήματος σε 15.000 στρέμματα (αρχείο πρωθυπουργού Βενιζέλου).</a:t>
            </a:r>
            <a:endParaRPr lang="el-GR" dirty="0"/>
          </a:p>
        </p:txBody>
      </p:sp>
      <p:sp>
        <p:nvSpPr>
          <p:cNvPr id="4" name="3 - Τίτλος"/>
          <p:cNvSpPr>
            <a:spLocks noGrp="1"/>
          </p:cNvSpPr>
          <p:nvPr>
            <p:ph type="title"/>
          </p:nvPr>
        </p:nvSpPr>
        <p:spPr/>
        <p:txBody>
          <a:bodyPr/>
          <a:lstStyle/>
          <a:p>
            <a:endParaRPr lang="el-GR"/>
          </a:p>
        </p:txBody>
      </p:sp>
      <p:sp>
        <p:nvSpPr>
          <p:cNvPr id="21506" name="AutoShape 2" descr="Ελευθέριος Βενιζέλος - Βικιπαίδε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08" name="AutoShape 4" descr="Ελευθέριος Βενιζέλος - Βικιπαίδε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1509" name="Picture 5"/>
          <p:cNvPicPr>
            <a:picLocks noChangeAspect="1" noChangeArrowheads="1"/>
          </p:cNvPicPr>
          <p:nvPr/>
        </p:nvPicPr>
        <p:blipFill>
          <a:blip r:embed="rId2" cstate="print"/>
          <a:srcRect/>
          <a:stretch>
            <a:fillRect/>
          </a:stretch>
        </p:blipFill>
        <p:spPr bwMode="auto">
          <a:xfrm>
            <a:off x="7143768" y="3500438"/>
            <a:ext cx="1643074" cy="271464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357298"/>
            <a:ext cx="8229600" cy="5500702"/>
          </a:xfrm>
        </p:spPr>
        <p:txBody>
          <a:bodyPr>
            <a:normAutofit/>
          </a:bodyPr>
          <a:lstStyle/>
          <a:p>
            <a:r>
              <a:rPr lang="el-GR" sz="1400" dirty="0" smtClean="0"/>
              <a:t>Οι πρώτοι που ζήτησαν να εγκατασταθούν εκεί ήταν </a:t>
            </a:r>
            <a:r>
              <a:rPr lang="el-GR" sz="1400" dirty="0" err="1" smtClean="0"/>
              <a:t>Μικρασιάτες</a:t>
            </a:r>
            <a:r>
              <a:rPr lang="el-GR" sz="1400" dirty="0" smtClean="0"/>
              <a:t> πρόσφυγες, το 1923. Το τωρινό όνομά του ο δήμος το οφείλει στους πρώτους επιχειρηματίες ιδιώτες που δημιούργησαν αυτό το σύγχρονο προάστιο οι οποίοι ήταν </a:t>
            </a:r>
            <a:r>
              <a:rPr lang="el-GR" sz="1400" dirty="0" err="1" smtClean="0"/>
              <a:t>Αιγυπτιώτες</a:t>
            </a:r>
            <a:r>
              <a:rPr lang="el-GR" sz="1400" dirty="0" smtClean="0"/>
              <a:t> (Έλληνες εξ Αιγύπτου) και ειδικά στον </a:t>
            </a:r>
            <a:r>
              <a:rPr lang="el-GR" sz="1400" dirty="0" err="1" smtClean="0"/>
              <a:t>Δρανδάκη</a:t>
            </a:r>
            <a:r>
              <a:rPr lang="el-GR" sz="1400" dirty="0" smtClean="0"/>
              <a:t> (γόνο κρητικής οικογένειας από το Ρέθυμνο, που σπούδασε στην Ηλιούπολη </a:t>
            </a:r>
            <a:r>
              <a:rPr lang="el-GR" sz="1400" dirty="0" err="1" smtClean="0"/>
              <a:t>Καΐρου</a:t>
            </a:r>
            <a:r>
              <a:rPr lang="el-GR" sz="1400" dirty="0" smtClean="0"/>
              <a:t>), ο οποίος με την εταιρία "Ελληνική Εταιρία Αστικών και Αγροτικών Συνοικισμών - </a:t>
            </a:r>
            <a:r>
              <a:rPr lang="el-GR" sz="1400" dirty="0" err="1" smtClean="0"/>
              <a:t>Δρανδάκης</a:t>
            </a:r>
            <a:r>
              <a:rPr lang="el-GR" sz="1400" dirty="0" smtClean="0"/>
              <a:t> Πάγκαλος και Σία" αγόρασε από τον Αλέξιο </a:t>
            </a:r>
            <a:r>
              <a:rPr lang="el-GR" sz="1400" dirty="0" err="1" smtClean="0"/>
              <a:t>Νάστο</a:t>
            </a:r>
            <a:r>
              <a:rPr lang="el-GR" sz="1400" dirty="0" smtClean="0"/>
              <a:t> 1.030 στρέμματα τα οποία και οικοπεδοποίησε, ενώ έδωσε στο καινούριο προάστιο το όνομα της αρχαίας αιγυπτιακής πόλης Ηλιούπολης (Πι-Ρα το αιγυπτιακό της όνομα, πόλη του Ρα, θεού του ήλιου). Έτσι, το 1924, εκπονήθηκε το πρώτο πολεοδομικό σχέδιο σύμφωνα με το οποίο κτίστηκε σιγά-σιγά ο σύγχρονος οικισμός. Περιέργως, όμως, οι πρώτοι που εγκαταστάθηκαν εκεί ήταν κυρίως Λευκαδίτες. Αρχικά κατασκευάστηκαν κυρίως εξοχικές κατοικίες μεγαλοαστών με κήπους και ανεμόμυλους. Η περιοχή Λόφος Γερμανού ονομάστηκε από την οικία ενός Γερμανού που υπήρχε εκεί προπολεμικά.</a:t>
            </a:r>
          </a:p>
          <a:p>
            <a:r>
              <a:rPr lang="el-GR" sz="1400" dirty="0" smtClean="0"/>
              <a:t>Το 1927 αγοράστηκαν δύο λεωφορεία τα οποία άρχισαν δρομολόγια καθημερινά για την εξυπηρέτηση των απασχολουμένων με τα έργα, των κατοίκων και των επισκεπτών-αγοραστών οικοπέδων.</a:t>
            </a:r>
          </a:p>
          <a:p>
            <a:r>
              <a:rPr lang="el-GR" sz="1400" dirty="0" smtClean="0"/>
              <a:t>Με νομοθετικό διάταγμα στις 16 Οκτωβρίου 1928, η Ηλιούπολη, που απαριθμούσε περί τους 600 μόνιμους κατοίκους, έγινε κοινότητα, με πρώτο κοινοτάρχη τον βιομήχανο Θεόδωρο Παλαμίδα. Μέχρι τότε αποτελούσε περιοχή του Αγίου Δημητρίου (</a:t>
            </a:r>
            <a:r>
              <a:rPr lang="el-GR" sz="1400" dirty="0" err="1" smtClean="0"/>
              <a:t>Μπραχαμίου</a:t>
            </a:r>
            <a:r>
              <a:rPr lang="el-GR" sz="1400" dirty="0" smtClean="0"/>
              <a:t>). Γύρω στο 1930 η Ηλιούπολη οργανώθηκε καλύτερα ως κοινότητα και άρχισε να αναπτύσσεται. Τότε δεν υπερέβαινε τους 1400-1500 κατοίκους.</a:t>
            </a:r>
          </a:p>
          <a:p>
            <a:r>
              <a:rPr lang="el-GR" sz="1400" dirty="0" smtClean="0"/>
              <a:t>Οι δρόμοι μέχρι το 1945 δεν είχαν ονομασίες, όμως ο πρόεδρος Πάνος Κωνσταντινίδης, άλλαξε τα έως τότε δεδομένα, δίνοντας βυζαντινά και ιστορικά ονόματα στα «</a:t>
            </a:r>
            <a:r>
              <a:rPr lang="el-GR" sz="1400" dirty="0" err="1" smtClean="0"/>
              <a:t>βραχοστράτια</a:t>
            </a:r>
            <a:r>
              <a:rPr lang="el-GR" sz="1400" dirty="0" smtClean="0"/>
              <a:t>».</a:t>
            </a:r>
            <a:endParaRPr lang="el-GR" sz="1400" dirty="0"/>
          </a:p>
        </p:txBody>
      </p:sp>
      <p:sp>
        <p:nvSpPr>
          <p:cNvPr id="3" name="2 - Τίτλος"/>
          <p:cNvSpPr>
            <a:spLocks noGrp="1"/>
          </p:cNvSpPr>
          <p:nvPr>
            <p:ph type="title"/>
          </p:nvPr>
        </p:nvSpPr>
        <p:spPr>
          <a:xfrm>
            <a:off x="428596" y="285728"/>
            <a:ext cx="8229600" cy="919146"/>
          </a:xfrm>
        </p:spPr>
        <p:txBody>
          <a:bodyPr/>
          <a:lstStyle/>
          <a:p>
            <a:pPr algn="ctr"/>
            <a:r>
              <a:rPr lang="el-GR" dirty="0" smtClean="0"/>
              <a:t>Οι πρώτοι κάτοικοι της πόλης </a:t>
            </a:r>
            <a:endParaRPr lang="el-GR"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285728"/>
            <a:ext cx="8229600" cy="4119578"/>
          </a:xfrm>
        </p:spPr>
        <p:txBody>
          <a:bodyPr/>
          <a:lstStyle/>
          <a:p>
            <a:r>
              <a:rPr lang="el-GR" dirty="0" smtClean="0"/>
              <a:t>Ο ηλεκτροφωτισμός τα πρώτα χρόνια καλύφθηκε από ιδιωτική επιχείρηση. Τα εγκαίνια του ηλεκτροφωτισμού έγιναν την Τρίτη, 5 Αυγούστου 1948. Την περίοδο εκείνη δεν υπήρχε νερό στα σπίτια. Υπήρχαν όμως πολλά τρεχούμενα νερά, ρέματα (με σημαντικότερα τους 2-3 κλάδους του ρέματος της Πικροδάφνης), πηγές και μια δεξαμενή ψηλά στην πλαγιά του βουνού που τροφοδοτούσε τον πληθυσμό μέρα παρά μέρα. Επίσης υπήρχε και ένας νερόμυλος κοντά στη λεωφόρο </a:t>
            </a:r>
            <a:r>
              <a:rPr lang="el-GR" dirty="0" err="1" smtClean="0"/>
              <a:t>Πρωτόπαππα</a:t>
            </a:r>
            <a:r>
              <a:rPr lang="el-GR" dirty="0" smtClean="0"/>
              <a:t>.</a:t>
            </a:r>
            <a:endParaRPr lang="el-GR" dirty="0"/>
          </a:p>
        </p:txBody>
      </p:sp>
      <p:sp>
        <p:nvSpPr>
          <p:cNvPr id="3" name="2 - Τίτλος"/>
          <p:cNvSpPr>
            <a:spLocks noGrp="1"/>
          </p:cNvSpPr>
          <p:nvPr>
            <p:ph type="title"/>
          </p:nvPr>
        </p:nvSpPr>
        <p:spPr/>
        <p:txBody>
          <a:bodyPr/>
          <a:lstStyle/>
          <a:p>
            <a:endParaRPr lang="el-GR"/>
          </a:p>
        </p:txBody>
      </p:sp>
      <p:pic>
        <p:nvPicPr>
          <p:cNvPr id="18433" name="Picture 1"/>
          <p:cNvPicPr>
            <a:picLocks noChangeAspect="1" noChangeArrowheads="1"/>
          </p:cNvPicPr>
          <p:nvPr/>
        </p:nvPicPr>
        <p:blipFill>
          <a:blip r:embed="rId2"/>
          <a:srcRect/>
          <a:stretch>
            <a:fillRect/>
          </a:stretch>
        </p:blipFill>
        <p:spPr bwMode="auto">
          <a:xfrm>
            <a:off x="4929190" y="4357694"/>
            <a:ext cx="3143272" cy="1976387"/>
          </a:xfrm>
          <a:prstGeom prst="rect">
            <a:avLst/>
          </a:prstGeom>
          <a:noFill/>
          <a:ln w="9525">
            <a:noFill/>
            <a:miter lim="800000"/>
            <a:headEnd/>
            <a:tailEnd/>
          </a:ln>
          <a:effectLst/>
        </p:spPr>
      </p:pic>
      <p:pic>
        <p:nvPicPr>
          <p:cNvPr id="18434" name="Picture 2"/>
          <p:cNvPicPr>
            <a:picLocks noChangeAspect="1" noChangeArrowheads="1"/>
          </p:cNvPicPr>
          <p:nvPr/>
        </p:nvPicPr>
        <p:blipFill>
          <a:blip r:embed="rId3"/>
          <a:srcRect/>
          <a:stretch>
            <a:fillRect/>
          </a:stretch>
        </p:blipFill>
        <p:spPr bwMode="auto">
          <a:xfrm>
            <a:off x="857224" y="4572008"/>
            <a:ext cx="3140593" cy="1695920"/>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714488"/>
            <a:ext cx="8229600" cy="3500462"/>
          </a:xfrm>
        </p:spPr>
        <p:txBody>
          <a:bodyPr/>
          <a:lstStyle/>
          <a:p>
            <a:r>
              <a:rPr lang="el-GR" dirty="0" smtClean="0"/>
              <a:t>Το 1964 η Ηλιούπολη έγινε δήμος, ενώ κατά την περίοδο της Δικτατορίας αποχαρακτηρίστηκε μεγάλη συνορεύουσα δασική έκταση που απετέλεσε τον οικισμό Αστυνομικά, με καταφανή παραβίαση της τότε οικιστικής ανάπτυξης, γεγονός που επαναλήφθηκε αργότερα και σε άλλους νοτιότερους δήμους π.χ. </a:t>
            </a:r>
            <a:r>
              <a:rPr lang="el-GR" dirty="0" err="1" smtClean="0"/>
              <a:t>Γλυφάδας,Βάρης</a:t>
            </a:r>
            <a:r>
              <a:rPr lang="el-GR" dirty="0" smtClean="0"/>
              <a:t> κ.λπ.</a:t>
            </a:r>
            <a:endParaRPr lang="el-GR" dirty="0"/>
          </a:p>
        </p:txBody>
      </p:sp>
      <p:sp>
        <p:nvSpPr>
          <p:cNvPr id="3" name="2 - Τίτλος"/>
          <p:cNvSpPr>
            <a:spLocks noGrp="1"/>
          </p:cNvSpPr>
          <p:nvPr>
            <p:ph type="title"/>
          </p:nvPr>
        </p:nvSpPr>
        <p:spPr>
          <a:xfrm>
            <a:off x="428596" y="357166"/>
            <a:ext cx="8229600" cy="990584"/>
          </a:xfrm>
        </p:spPr>
        <p:txBody>
          <a:bodyPr/>
          <a:lstStyle/>
          <a:p>
            <a:pPr algn="ctr"/>
            <a:r>
              <a:rPr lang="el-GR" dirty="0" smtClean="0"/>
              <a:t>Πότε έγινε δήμος η Ηλιούπολη </a:t>
            </a:r>
            <a:endParaRPr lang="el-GR"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214422"/>
            <a:ext cx="8229600" cy="6000792"/>
          </a:xfrm>
        </p:spPr>
        <p:txBody>
          <a:bodyPr>
            <a:normAutofit/>
          </a:bodyPr>
          <a:lstStyle/>
          <a:p>
            <a:pPr>
              <a:buNone/>
            </a:pPr>
            <a:r>
              <a:rPr lang="el-GR" dirty="0" smtClean="0"/>
              <a:t> </a:t>
            </a:r>
            <a:endParaRPr lang="el-GR" dirty="0" smtClean="0"/>
          </a:p>
        </p:txBody>
      </p:sp>
      <p:sp>
        <p:nvSpPr>
          <p:cNvPr id="3" name="2 - Τίτλος"/>
          <p:cNvSpPr>
            <a:spLocks noGrp="1"/>
          </p:cNvSpPr>
          <p:nvPr>
            <p:ph type="title"/>
          </p:nvPr>
        </p:nvSpPr>
        <p:spPr>
          <a:xfrm>
            <a:off x="428596" y="500042"/>
            <a:ext cx="8229600" cy="776270"/>
          </a:xfrm>
        </p:spPr>
        <p:txBody>
          <a:bodyPr>
            <a:normAutofit/>
          </a:bodyPr>
          <a:lstStyle/>
          <a:p>
            <a:pPr algn="ctr"/>
            <a:r>
              <a:rPr lang="el-GR" dirty="0" smtClean="0"/>
              <a:t>Αγία Μαρίνα 1953 - 2026</a:t>
            </a:r>
            <a:endParaRPr lang="el-GR" dirty="0"/>
          </a:p>
        </p:txBody>
      </p:sp>
      <p:pic>
        <p:nvPicPr>
          <p:cNvPr id="20481" name="Picture 1"/>
          <p:cNvPicPr>
            <a:picLocks noChangeAspect="1" noChangeArrowheads="1"/>
          </p:cNvPicPr>
          <p:nvPr/>
        </p:nvPicPr>
        <p:blipFill>
          <a:blip r:embed="rId3" cstate="print"/>
          <a:srcRect/>
          <a:stretch>
            <a:fillRect/>
          </a:stretch>
        </p:blipFill>
        <p:spPr bwMode="auto">
          <a:xfrm>
            <a:off x="439586" y="3714752"/>
            <a:ext cx="3846661" cy="2500330"/>
          </a:xfrm>
          <a:prstGeom prst="rect">
            <a:avLst/>
          </a:prstGeom>
          <a:noFill/>
          <a:ln w="9525">
            <a:noFill/>
            <a:miter lim="800000"/>
            <a:headEnd/>
            <a:tailEnd/>
          </a:ln>
          <a:effectLst/>
        </p:spPr>
      </p:pic>
      <p:pic>
        <p:nvPicPr>
          <p:cNvPr id="20482" name="Picture 2"/>
          <p:cNvPicPr>
            <a:picLocks noChangeAspect="1" noChangeArrowheads="1"/>
          </p:cNvPicPr>
          <p:nvPr/>
        </p:nvPicPr>
        <p:blipFill>
          <a:blip r:embed="rId4" cstate="print"/>
          <a:srcRect/>
          <a:stretch>
            <a:fillRect/>
          </a:stretch>
        </p:blipFill>
        <p:spPr bwMode="auto">
          <a:xfrm>
            <a:off x="714348" y="1428736"/>
            <a:ext cx="3348012" cy="2126653"/>
          </a:xfrm>
          <a:prstGeom prst="rect">
            <a:avLst/>
          </a:prstGeom>
          <a:noFill/>
          <a:ln w="9525">
            <a:noFill/>
            <a:miter lim="800000"/>
            <a:headEnd/>
            <a:tailEnd/>
          </a:ln>
          <a:effectLst/>
        </p:spPr>
      </p:pic>
      <p:pic>
        <p:nvPicPr>
          <p:cNvPr id="20483" name="Picture 3"/>
          <p:cNvPicPr>
            <a:picLocks noChangeAspect="1" noChangeArrowheads="1"/>
          </p:cNvPicPr>
          <p:nvPr/>
        </p:nvPicPr>
        <p:blipFill>
          <a:blip r:embed="rId5" cstate="print"/>
          <a:srcRect/>
          <a:stretch>
            <a:fillRect/>
          </a:stretch>
        </p:blipFill>
        <p:spPr bwMode="auto">
          <a:xfrm>
            <a:off x="4857752" y="3714752"/>
            <a:ext cx="3693014" cy="2496361"/>
          </a:xfrm>
          <a:prstGeom prst="rect">
            <a:avLst/>
          </a:prstGeom>
          <a:noFill/>
          <a:ln w="9525">
            <a:noFill/>
            <a:miter lim="800000"/>
            <a:headEnd/>
            <a:tailEnd/>
          </a:ln>
          <a:effectLst/>
        </p:spPr>
      </p:pic>
      <p:pic>
        <p:nvPicPr>
          <p:cNvPr id="20484" name="Picture 4"/>
          <p:cNvPicPr>
            <a:picLocks noChangeAspect="1" noChangeArrowheads="1"/>
          </p:cNvPicPr>
          <p:nvPr/>
        </p:nvPicPr>
        <p:blipFill>
          <a:blip r:embed="rId6" cstate="print"/>
          <a:srcRect/>
          <a:stretch>
            <a:fillRect/>
          </a:stretch>
        </p:blipFill>
        <p:spPr bwMode="auto">
          <a:xfrm>
            <a:off x="5143504" y="1428736"/>
            <a:ext cx="3115226" cy="219354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132</TotalTime>
  <Words>170</Words>
  <Application>Microsoft Office PowerPoint</Application>
  <PresentationFormat>Προβολή στην οθόνη (4:3)</PresentationFormat>
  <Paragraphs>17</Paragraphs>
  <Slides>7</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Χαρτί</vt:lpstr>
      <vt:lpstr>Ηλιούπολη </vt:lpstr>
      <vt:lpstr>Πώς πήρε το όνομα της?</vt:lpstr>
      <vt:lpstr>Διαφάνεια 3</vt:lpstr>
      <vt:lpstr>Οι πρώτοι κάτοικοι της πόλης </vt:lpstr>
      <vt:lpstr>Διαφάνεια 5</vt:lpstr>
      <vt:lpstr>Πότε έγινε δήμος η Ηλιούπολη </vt:lpstr>
      <vt:lpstr>Αγία Μαρίνα 1953 - 2026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Ηλιούπολη</dc:title>
  <dc:creator>user</dc:creator>
  <cp:lastModifiedBy>user</cp:lastModifiedBy>
  <cp:revision>14</cp:revision>
  <dcterms:created xsi:type="dcterms:W3CDTF">2026-04-01T16:27:08Z</dcterms:created>
  <dcterms:modified xsi:type="dcterms:W3CDTF">2026-04-01T18:39:52Z</dcterms:modified>
</cp:coreProperties>
</file>