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2" r:id="rId2"/>
    <p:sldId id="273" r:id="rId3"/>
    <p:sldId id="265" r:id="rId4"/>
    <p:sldId id="271" r:id="rId5"/>
    <p:sldId id="274" r:id="rId6"/>
    <p:sldId id="282" r:id="rId7"/>
    <p:sldId id="275" r:id="rId8"/>
    <p:sldId id="283" r:id="rId9"/>
    <p:sldId id="276" r:id="rId10"/>
    <p:sldId id="277" r:id="rId11"/>
    <p:sldId id="280" r:id="rId12"/>
    <p:sldId id="281" r:id="rId13"/>
    <p:sldId id="262" r:id="rId14"/>
    <p:sldId id="259" r:id="rId15"/>
    <p:sldId id="257" r:id="rId16"/>
    <p:sldId id="256" r:id="rId17"/>
    <p:sldId id="261" r:id="rId18"/>
    <p:sldId id="264" r:id="rId19"/>
    <p:sldId id="267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5AD807-3B83-45DF-AFEF-DFFF499920C2}" type="doc">
      <dgm:prSet loTypeId="urn:microsoft.com/office/officeart/2005/8/layout/venn1" loCatId="relationship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A38E600-F664-4B8A-AF32-42466B59CA29}">
      <dgm:prSet/>
      <dgm:spPr/>
      <dgm:t>
        <a:bodyPr/>
        <a:lstStyle/>
        <a:p>
          <a:r>
            <a:rPr lang="en-US" dirty="0"/>
            <a:t>O</a:t>
          </a:r>
          <a:r>
            <a:rPr lang="el-GR" dirty="0"/>
            <a:t> </a:t>
          </a:r>
          <a:r>
            <a:rPr lang="el-GR" b="1" dirty="0"/>
            <a:t>Πατέρας</a:t>
          </a:r>
          <a:r>
            <a:rPr lang="el-GR" dirty="0"/>
            <a:t> είναι </a:t>
          </a:r>
          <a:r>
            <a:rPr lang="el-GR" b="1" i="1" dirty="0">
              <a:solidFill>
                <a:schemeClr val="accent2">
                  <a:lumMod val="60000"/>
                  <a:lumOff val="40000"/>
                </a:schemeClr>
              </a:solidFill>
            </a:rPr>
            <a:t>αγέννητος</a:t>
          </a:r>
          <a:r>
            <a:rPr lang="en-US" b="1" i="1" dirty="0">
              <a:solidFill>
                <a:schemeClr val="accent2">
                  <a:lumMod val="60000"/>
                  <a:lumOff val="40000"/>
                </a:schemeClr>
              </a:solidFill>
            </a:rPr>
            <a:t>,</a:t>
          </a:r>
          <a:r>
            <a:rPr lang="el-GR" b="1" dirty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el-GR" b="1" i="1" dirty="0">
              <a:solidFill>
                <a:schemeClr val="accent2">
                  <a:lumMod val="60000"/>
                  <a:lumOff val="40000"/>
                </a:schemeClr>
              </a:solidFill>
            </a:rPr>
            <a:t>άναρχος</a:t>
          </a:r>
          <a:endParaRPr lang="en-US" b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B93FB7E7-0EFF-4492-BE79-861A1D471FBD}" type="parTrans" cxnId="{B800DE67-3AED-4C0E-9166-24FE3CD2789D}">
      <dgm:prSet/>
      <dgm:spPr/>
      <dgm:t>
        <a:bodyPr/>
        <a:lstStyle/>
        <a:p>
          <a:endParaRPr lang="en-US"/>
        </a:p>
      </dgm:t>
    </dgm:pt>
    <dgm:pt modelId="{5E2F0B45-D201-45E5-ADCF-5B5EB9DC4717}" type="sibTrans" cxnId="{B800DE67-3AED-4C0E-9166-24FE3CD2789D}">
      <dgm:prSet/>
      <dgm:spPr/>
      <dgm:t>
        <a:bodyPr/>
        <a:lstStyle/>
        <a:p>
          <a:endParaRPr lang="en-US"/>
        </a:p>
      </dgm:t>
    </dgm:pt>
    <dgm:pt modelId="{EFA028F5-D96F-403B-98A1-006183417938}">
      <dgm:prSet/>
      <dgm:spPr/>
      <dgm:t>
        <a:bodyPr/>
        <a:lstStyle/>
        <a:p>
          <a:r>
            <a:rPr lang="el-GR" dirty="0"/>
            <a:t>το </a:t>
          </a:r>
          <a:r>
            <a:rPr lang="el-GR" b="1" dirty="0"/>
            <a:t>Άγιο Πνεύμα </a:t>
          </a:r>
          <a:r>
            <a:rPr lang="el-GR" i="1" dirty="0">
              <a:solidFill>
                <a:schemeClr val="accent2">
                  <a:lumMod val="60000"/>
                  <a:lumOff val="40000"/>
                </a:schemeClr>
              </a:solidFill>
            </a:rPr>
            <a:t>εκπορεύεται</a:t>
          </a:r>
          <a:r>
            <a:rPr lang="el-GR" dirty="0"/>
            <a:t> από τον Πατέρα</a:t>
          </a:r>
          <a:endParaRPr lang="en-US" dirty="0"/>
        </a:p>
      </dgm:t>
    </dgm:pt>
    <dgm:pt modelId="{E74BA754-6A1C-4A27-8062-824B05438A5B}" type="parTrans" cxnId="{785885CA-EBDF-4DA5-A87B-59081AED67B3}">
      <dgm:prSet/>
      <dgm:spPr/>
      <dgm:t>
        <a:bodyPr/>
        <a:lstStyle/>
        <a:p>
          <a:endParaRPr lang="en-US"/>
        </a:p>
      </dgm:t>
    </dgm:pt>
    <dgm:pt modelId="{1D6A3F3A-3DEA-4E80-8193-B295EA684709}" type="sibTrans" cxnId="{785885CA-EBDF-4DA5-A87B-59081AED67B3}">
      <dgm:prSet/>
      <dgm:spPr/>
      <dgm:t>
        <a:bodyPr/>
        <a:lstStyle/>
        <a:p>
          <a:endParaRPr lang="en-US"/>
        </a:p>
      </dgm:t>
    </dgm:pt>
    <dgm:pt modelId="{99771C8D-BE3A-4CD7-9590-BDFEFEA53F09}">
      <dgm:prSet/>
      <dgm:spPr/>
      <dgm:t>
        <a:bodyPr/>
        <a:lstStyle/>
        <a:p>
          <a:r>
            <a:rPr lang="el-GR" dirty="0"/>
            <a:t>ο </a:t>
          </a:r>
          <a:r>
            <a:rPr lang="en-US" b="1" dirty="0"/>
            <a:t>Y</a:t>
          </a:r>
          <a:r>
            <a:rPr lang="el-GR" b="1" dirty="0"/>
            <a:t>ιός </a:t>
          </a:r>
          <a:r>
            <a:rPr lang="el-GR" i="1" dirty="0">
              <a:solidFill>
                <a:schemeClr val="accent2">
                  <a:lumMod val="60000"/>
                  <a:lumOff val="40000"/>
                </a:schemeClr>
              </a:solidFill>
            </a:rPr>
            <a:t>γεννάται</a:t>
          </a:r>
          <a:r>
            <a:rPr lang="el-GR" dirty="0"/>
            <a:t> από τον Πατέρα</a:t>
          </a:r>
          <a:endParaRPr lang="en-US" dirty="0"/>
        </a:p>
      </dgm:t>
    </dgm:pt>
    <dgm:pt modelId="{4B0D64DB-AC02-44E5-83C5-98076D31AACB}" type="parTrans" cxnId="{B4494346-EA76-4C9D-81D2-2AF64B366454}">
      <dgm:prSet/>
      <dgm:spPr/>
      <dgm:t>
        <a:bodyPr/>
        <a:lstStyle/>
        <a:p>
          <a:endParaRPr lang="en-US"/>
        </a:p>
      </dgm:t>
    </dgm:pt>
    <dgm:pt modelId="{12FE6B10-371E-4A23-AC00-0F20AFF8D31D}" type="sibTrans" cxnId="{B4494346-EA76-4C9D-81D2-2AF64B366454}">
      <dgm:prSet/>
      <dgm:spPr/>
      <dgm:t>
        <a:bodyPr/>
        <a:lstStyle/>
        <a:p>
          <a:endParaRPr lang="en-US"/>
        </a:p>
      </dgm:t>
    </dgm:pt>
    <dgm:pt modelId="{D8604AF9-AC42-4218-9688-4E21C74B44DF}" type="pres">
      <dgm:prSet presAssocID="{5D5AD807-3B83-45DF-AFEF-DFFF499920C2}" presName="compositeShape" presStyleCnt="0">
        <dgm:presLayoutVars>
          <dgm:chMax val="7"/>
          <dgm:dir/>
          <dgm:resizeHandles val="exact"/>
        </dgm:presLayoutVars>
      </dgm:prSet>
      <dgm:spPr/>
    </dgm:pt>
    <dgm:pt modelId="{1732AC33-113A-49E4-9A33-5C9EF359AB73}" type="pres">
      <dgm:prSet presAssocID="{0A38E600-F664-4B8A-AF32-42466B59CA29}" presName="circ1" presStyleLbl="vennNode1" presStyleIdx="0" presStyleCnt="3"/>
      <dgm:spPr/>
    </dgm:pt>
    <dgm:pt modelId="{20EA28A7-F538-4A58-9366-4860BA6214D3}" type="pres">
      <dgm:prSet presAssocID="{0A38E600-F664-4B8A-AF32-42466B59CA2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5A134AC-9B31-4797-A693-D5FD28A444E2}" type="pres">
      <dgm:prSet presAssocID="{EFA028F5-D96F-403B-98A1-006183417938}" presName="circ2" presStyleLbl="vennNode1" presStyleIdx="1" presStyleCnt="3"/>
      <dgm:spPr/>
    </dgm:pt>
    <dgm:pt modelId="{C506B805-FD88-46F0-A6D4-047405606921}" type="pres">
      <dgm:prSet presAssocID="{EFA028F5-D96F-403B-98A1-00618341793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EDE837F-520D-4258-A251-E9E89D924990}" type="pres">
      <dgm:prSet presAssocID="{99771C8D-BE3A-4CD7-9590-BDFEFEA53F09}" presName="circ3" presStyleLbl="vennNode1" presStyleIdx="2" presStyleCnt="3"/>
      <dgm:spPr/>
    </dgm:pt>
    <dgm:pt modelId="{F5F3067A-BB3F-4366-AEED-3403A3FC4276}" type="pres">
      <dgm:prSet presAssocID="{99771C8D-BE3A-4CD7-9590-BDFEFEA53F0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D0EB827-62FF-4D43-8A5C-B61C0EE0CEB0}" type="presOf" srcId="{99771C8D-BE3A-4CD7-9590-BDFEFEA53F09}" destId="{4EDE837F-520D-4258-A251-E9E89D924990}" srcOrd="0" destOrd="0" presId="urn:microsoft.com/office/officeart/2005/8/layout/venn1"/>
    <dgm:cxn modelId="{B4494346-EA76-4C9D-81D2-2AF64B366454}" srcId="{5D5AD807-3B83-45DF-AFEF-DFFF499920C2}" destId="{99771C8D-BE3A-4CD7-9590-BDFEFEA53F09}" srcOrd="2" destOrd="0" parTransId="{4B0D64DB-AC02-44E5-83C5-98076D31AACB}" sibTransId="{12FE6B10-371E-4A23-AC00-0F20AFF8D31D}"/>
    <dgm:cxn modelId="{B800DE67-3AED-4C0E-9166-24FE3CD2789D}" srcId="{5D5AD807-3B83-45DF-AFEF-DFFF499920C2}" destId="{0A38E600-F664-4B8A-AF32-42466B59CA29}" srcOrd="0" destOrd="0" parTransId="{B93FB7E7-0EFF-4492-BE79-861A1D471FBD}" sibTransId="{5E2F0B45-D201-45E5-ADCF-5B5EB9DC4717}"/>
    <dgm:cxn modelId="{95088C6C-C9D5-4A33-A7E5-493AB52FEF47}" type="presOf" srcId="{0A38E600-F664-4B8A-AF32-42466B59CA29}" destId="{20EA28A7-F538-4A58-9366-4860BA6214D3}" srcOrd="1" destOrd="0" presId="urn:microsoft.com/office/officeart/2005/8/layout/venn1"/>
    <dgm:cxn modelId="{A4A4D06C-9B9C-4A68-BB6C-60D48465E88E}" type="presOf" srcId="{EFA028F5-D96F-403B-98A1-006183417938}" destId="{F5A134AC-9B31-4797-A693-D5FD28A444E2}" srcOrd="0" destOrd="0" presId="urn:microsoft.com/office/officeart/2005/8/layout/venn1"/>
    <dgm:cxn modelId="{9DF9E09E-94D8-49DD-8388-052B090D7888}" type="presOf" srcId="{5D5AD807-3B83-45DF-AFEF-DFFF499920C2}" destId="{D8604AF9-AC42-4218-9688-4E21C74B44DF}" srcOrd="0" destOrd="0" presId="urn:microsoft.com/office/officeart/2005/8/layout/venn1"/>
    <dgm:cxn modelId="{5892329F-0FAA-4BB7-ABD7-52D29CEF0686}" type="presOf" srcId="{99771C8D-BE3A-4CD7-9590-BDFEFEA53F09}" destId="{F5F3067A-BB3F-4366-AEED-3403A3FC4276}" srcOrd="1" destOrd="0" presId="urn:microsoft.com/office/officeart/2005/8/layout/venn1"/>
    <dgm:cxn modelId="{AAD02BB4-3238-4BEB-8E3B-657AFC9B2DF8}" type="presOf" srcId="{EFA028F5-D96F-403B-98A1-006183417938}" destId="{C506B805-FD88-46F0-A6D4-047405606921}" srcOrd="1" destOrd="0" presId="urn:microsoft.com/office/officeart/2005/8/layout/venn1"/>
    <dgm:cxn modelId="{D18955C2-74F2-4530-BF4F-061F4A73713A}" type="presOf" srcId="{0A38E600-F664-4B8A-AF32-42466B59CA29}" destId="{1732AC33-113A-49E4-9A33-5C9EF359AB73}" srcOrd="0" destOrd="0" presId="urn:microsoft.com/office/officeart/2005/8/layout/venn1"/>
    <dgm:cxn modelId="{785885CA-EBDF-4DA5-A87B-59081AED67B3}" srcId="{5D5AD807-3B83-45DF-AFEF-DFFF499920C2}" destId="{EFA028F5-D96F-403B-98A1-006183417938}" srcOrd="1" destOrd="0" parTransId="{E74BA754-6A1C-4A27-8062-824B05438A5B}" sibTransId="{1D6A3F3A-3DEA-4E80-8193-B295EA684709}"/>
    <dgm:cxn modelId="{4B7447C8-43A5-4676-A710-B561518F738D}" type="presParOf" srcId="{D8604AF9-AC42-4218-9688-4E21C74B44DF}" destId="{1732AC33-113A-49E4-9A33-5C9EF359AB73}" srcOrd="0" destOrd="0" presId="urn:microsoft.com/office/officeart/2005/8/layout/venn1"/>
    <dgm:cxn modelId="{3C316B86-99E0-4E0F-BAE1-5932FB247E6B}" type="presParOf" srcId="{D8604AF9-AC42-4218-9688-4E21C74B44DF}" destId="{20EA28A7-F538-4A58-9366-4860BA6214D3}" srcOrd="1" destOrd="0" presId="urn:microsoft.com/office/officeart/2005/8/layout/venn1"/>
    <dgm:cxn modelId="{15501055-A971-4FDA-A6AF-8429F0A77957}" type="presParOf" srcId="{D8604AF9-AC42-4218-9688-4E21C74B44DF}" destId="{F5A134AC-9B31-4797-A693-D5FD28A444E2}" srcOrd="2" destOrd="0" presId="urn:microsoft.com/office/officeart/2005/8/layout/venn1"/>
    <dgm:cxn modelId="{D1631B0F-37D9-4265-8554-E56140342D7E}" type="presParOf" srcId="{D8604AF9-AC42-4218-9688-4E21C74B44DF}" destId="{C506B805-FD88-46F0-A6D4-047405606921}" srcOrd="3" destOrd="0" presId="urn:microsoft.com/office/officeart/2005/8/layout/venn1"/>
    <dgm:cxn modelId="{83F041FE-50D9-413D-BA71-47FCBD9DC373}" type="presParOf" srcId="{D8604AF9-AC42-4218-9688-4E21C74B44DF}" destId="{4EDE837F-520D-4258-A251-E9E89D924990}" srcOrd="4" destOrd="0" presId="urn:microsoft.com/office/officeart/2005/8/layout/venn1"/>
    <dgm:cxn modelId="{BD2AD9E8-26FE-4F0F-86CC-FC052A230CAB}" type="presParOf" srcId="{D8604AF9-AC42-4218-9688-4E21C74B44DF}" destId="{F5F3067A-BB3F-4366-AEED-3403A3FC427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2AC33-113A-49E4-9A33-5C9EF359AB73}">
      <dsp:nvSpPr>
        <dsp:cNvPr id="0" name=""/>
        <dsp:cNvSpPr/>
      </dsp:nvSpPr>
      <dsp:spPr>
        <a:xfrm>
          <a:off x="1096035" y="38552"/>
          <a:ext cx="1850539" cy="1850539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</a:t>
          </a:r>
          <a:r>
            <a:rPr lang="el-GR" sz="1400" kern="1200" dirty="0"/>
            <a:t> </a:t>
          </a:r>
          <a:r>
            <a:rPr lang="el-GR" sz="1400" b="1" kern="1200" dirty="0"/>
            <a:t>Πατέρας</a:t>
          </a:r>
          <a:r>
            <a:rPr lang="el-GR" sz="1400" kern="1200" dirty="0"/>
            <a:t> είναι </a:t>
          </a:r>
          <a:r>
            <a:rPr lang="el-GR" sz="1400" b="1" i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αγέννητος</a:t>
          </a:r>
          <a:r>
            <a:rPr lang="en-US" sz="1400" b="1" i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,</a:t>
          </a:r>
          <a:r>
            <a:rPr lang="el-GR" sz="14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el-GR" sz="1400" b="1" i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άναρχος</a:t>
          </a:r>
          <a:endParaRPr lang="en-US" sz="1400" b="1" kern="1200" dirty="0">
            <a:solidFill>
              <a:schemeClr val="accent2">
                <a:lumMod val="60000"/>
                <a:lumOff val="40000"/>
              </a:schemeClr>
            </a:solidFill>
          </a:endParaRPr>
        </a:p>
      </dsp:txBody>
      <dsp:txXfrm>
        <a:off x="1342773" y="362397"/>
        <a:ext cx="1357062" cy="832742"/>
      </dsp:txXfrm>
    </dsp:sp>
    <dsp:sp modelId="{F5A134AC-9B31-4797-A693-D5FD28A444E2}">
      <dsp:nvSpPr>
        <dsp:cNvPr id="0" name=""/>
        <dsp:cNvSpPr/>
      </dsp:nvSpPr>
      <dsp:spPr>
        <a:xfrm>
          <a:off x="1763771" y="1195139"/>
          <a:ext cx="1850539" cy="1850539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το </a:t>
          </a:r>
          <a:r>
            <a:rPr lang="el-GR" sz="1400" b="1" kern="1200" dirty="0"/>
            <a:t>Άγιο Πνεύμα </a:t>
          </a:r>
          <a:r>
            <a:rPr lang="el-GR" sz="1400" i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εκπορεύεται</a:t>
          </a:r>
          <a:r>
            <a:rPr lang="el-GR" sz="1400" kern="1200" dirty="0"/>
            <a:t> από τον Πατέρα</a:t>
          </a:r>
          <a:endParaRPr lang="en-US" sz="1400" kern="1200" dirty="0"/>
        </a:p>
      </dsp:txBody>
      <dsp:txXfrm>
        <a:off x="2329728" y="1673195"/>
        <a:ext cx="1110323" cy="1017796"/>
      </dsp:txXfrm>
    </dsp:sp>
    <dsp:sp modelId="{4EDE837F-520D-4258-A251-E9E89D924990}">
      <dsp:nvSpPr>
        <dsp:cNvPr id="0" name=""/>
        <dsp:cNvSpPr/>
      </dsp:nvSpPr>
      <dsp:spPr>
        <a:xfrm>
          <a:off x="428299" y="1195139"/>
          <a:ext cx="1850539" cy="1850539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ο </a:t>
          </a:r>
          <a:r>
            <a:rPr lang="en-US" sz="1400" b="1" kern="1200" dirty="0"/>
            <a:t>Y</a:t>
          </a:r>
          <a:r>
            <a:rPr lang="el-GR" sz="1400" b="1" kern="1200" dirty="0"/>
            <a:t>ιός </a:t>
          </a:r>
          <a:r>
            <a:rPr lang="el-GR" sz="1400" i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γεννάται</a:t>
          </a:r>
          <a:r>
            <a:rPr lang="el-GR" sz="1400" kern="1200" dirty="0"/>
            <a:t> από τον Πατέρα</a:t>
          </a:r>
          <a:endParaRPr lang="en-US" sz="1400" kern="1200" dirty="0"/>
        </a:p>
      </dsp:txBody>
      <dsp:txXfrm>
        <a:off x="602558" y="1673195"/>
        <a:ext cx="1110323" cy="1017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8A265-1263-4C68-A600-1C91C37A3FA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6B746-9FE4-4C4E-B9BD-59955DB17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5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3553-BC64-AE49-2DFA-53F4C57A2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132B67-E4F7-25A5-A066-C1D6BAAE0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105AC-AC4B-08AD-D3B0-02B75227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27F0-2A52-420B-A4A8-1BDA79C1A73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2B009-2ED6-B838-3483-718632530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F07A0-77BB-11BA-ACA4-8245A263D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56CE-EC3E-4EEE-91D2-2C751AFA2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6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271AA-AFFB-5E55-0AE2-1EEB927A2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5BA92B-FB2F-626D-EF35-AADBE76BB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44F9-6964-B26C-1E62-534353F59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27F0-2A52-420B-A4A8-1BDA79C1A73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1DA04-0678-C8DC-A9A1-36B7458C1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C1D10-7538-BEAF-4988-9B5A7AA6A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56CE-EC3E-4EEE-91D2-2C751AFA2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28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5D344F-86FD-D670-05A0-E5D2817AC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44116-7480-EBF7-93DE-5430768CD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5E8BB-4C48-ED8D-E789-F4183DD2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27F0-2A52-420B-A4A8-1BDA79C1A73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4F57A-0F38-375F-28BE-B23D5DD21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65B80-148B-8ECE-D69B-BB006170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56CE-EC3E-4EEE-91D2-2C751AFA2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7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7C98B-0042-481A-66A0-A12C7A2FE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70F81-6656-842F-0A11-40D16CB55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88658-9147-CA0B-3D5B-53CED44B7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27F0-2A52-420B-A4A8-1BDA79C1A73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52EC2-58B8-833D-8298-27A021238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5D40-8F01-682A-78E0-783A31BD7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56CE-EC3E-4EEE-91D2-2C751AFA2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5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54054-6052-D083-51EC-7EE2822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B2990-894F-DA94-D082-3B2689038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65527-45BC-5D9B-148F-CACCD5DB2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27F0-2A52-420B-A4A8-1BDA79C1A73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675A8-1BE6-6B74-6A39-10189EDC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6043B-34FE-8D42-AE7A-340D08415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56CE-EC3E-4EEE-91D2-2C751AFA2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84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2133-935E-6887-443A-8EF3F3B2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5FCA6-BA64-A824-5688-22D8F65ED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EA730-089A-3546-5E41-84D52D16E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185EC-A721-63EF-69D0-DC6F4B488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27F0-2A52-420B-A4A8-1BDA79C1A73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306E5-BBA2-8D62-491F-DF1594A69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2AC0A-E3E1-2E06-AEF0-9F92F7B50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56CE-EC3E-4EEE-91D2-2C751AFA2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24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AECC1-65B3-09D0-B95B-CDA13DC23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FC6A3-DA84-F93A-9A8D-62242C8A4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138C51-4EDE-35D7-6452-4B539ECEF4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2F367-E6C5-7116-3A62-F505F32E7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399AC8-B2D4-406D-E4CD-F04093AC8E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203BE0-1B8E-592E-44D3-CD16D579F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27F0-2A52-420B-A4A8-1BDA79C1A73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CA9708-426C-16E7-6BDF-1B677000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30B0E6-B13A-1BB1-8141-6E4D402E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56CE-EC3E-4EEE-91D2-2C751AFA2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58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8A87A-B810-E162-B275-447B5B0E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F6CDF4-13D0-14F1-3A00-841A6B81D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27F0-2A52-420B-A4A8-1BDA79C1A73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8B319-CB66-D3EB-5957-7240E007C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749B0-32E0-73AF-D40A-4FA6FE94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56CE-EC3E-4EEE-91D2-2C751AFA2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1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08294-C1D1-937B-8AD9-8C65304D0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27F0-2A52-420B-A4A8-1BDA79C1A73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57A31-EFD9-7BA9-674D-E282074D2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2B64B-D4D4-B746-CB36-568B72E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56CE-EC3E-4EEE-91D2-2C751AFA2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9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23142-DBD0-B593-5BE0-0A6E7D7A5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5D68B-D514-7B4F-8BD8-E1A5CA404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F78C4-63B9-1D9D-488E-02984FF03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5086D-7988-0E44-A549-1ECD0D65D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27F0-2A52-420B-A4A8-1BDA79C1A73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E437E-A9B2-B7C7-B399-DCC9B4AFF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6A37A-74BE-6638-3379-1CE2102B7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56CE-EC3E-4EEE-91D2-2C751AFA2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85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96BD-AE65-72D4-9F53-9692AEF05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DE293-19EC-2F97-2450-E6006DC016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A67A6-BEB9-88D0-DF5A-562F75296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6BDC4-44DF-C4C0-B521-8F956F350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27F0-2A52-420B-A4A8-1BDA79C1A73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B6730-3C0A-BB64-E36F-BE6A8583E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EC99-6215-FBB3-8558-058391ECE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56CE-EC3E-4EEE-91D2-2C751AFA2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8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92DDF8-CADC-6980-19C0-410034DB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75111-D517-2605-54CC-DA74A3590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DBBFD-4DB5-2D05-854B-82E464C82F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927F0-2A52-420B-A4A8-1BDA79C1A73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843DE-6CE2-D7CA-82D3-69D861D86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B65E9-ABB1-46A9-F461-D925DD311D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A56CE-EC3E-4EEE-91D2-2C751AFA2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3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3A8D31-FD30-7567-0F12-57E50423E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91" y="479547"/>
            <a:ext cx="6809362" cy="3822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5F5033-A866-4254-5A39-30027254C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83" y="2800864"/>
            <a:ext cx="3822970" cy="3822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8A4733-AB19-017F-C794-D016F703732D}"/>
              </a:ext>
            </a:extLst>
          </p:cNvPr>
          <p:cNvSpPr txBox="1"/>
          <p:nvPr/>
        </p:nvSpPr>
        <p:spPr>
          <a:xfrm>
            <a:off x="8338506" y="1153983"/>
            <a:ext cx="2466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chemeClr val="bg1"/>
                </a:solidFill>
              </a:rPr>
              <a:t>Ι. Κοντά και μακριά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76404C-8345-161D-A431-5C063FCB4AB2}"/>
              </a:ext>
            </a:extLst>
          </p:cNvPr>
          <p:cNvSpPr txBox="1"/>
          <p:nvPr/>
        </p:nvSpPr>
        <p:spPr>
          <a:xfrm>
            <a:off x="426063" y="5150019"/>
            <a:ext cx="8726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chemeClr val="bg1"/>
                </a:solidFill>
              </a:rPr>
              <a:t>i. Συγκρούσεις, χωρισμοί, απομάκρυνση (σκέψεις και συναισθήματα)</a:t>
            </a:r>
          </a:p>
        </p:txBody>
      </p:sp>
    </p:spTree>
    <p:extLst>
      <p:ext uri="{BB962C8B-B14F-4D97-AF65-F5344CB8AC3E}">
        <p14:creationId xmlns:p14="http://schemas.microsoft.com/office/powerpoint/2010/main" val="634349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60E555-ADF5-BE05-3919-528687A979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8" y="38833"/>
            <a:ext cx="11865584" cy="6780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65F606-A2A9-0580-ED5A-2243B3703953}"/>
              </a:ext>
            </a:extLst>
          </p:cNvPr>
          <p:cNvSpPr txBox="1"/>
          <p:nvPr/>
        </p:nvSpPr>
        <p:spPr>
          <a:xfrm>
            <a:off x="943614" y="352107"/>
            <a:ext cx="9704173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l-GR" b="1" dirty="0">
                <a:solidFill>
                  <a:schemeClr val="bg1"/>
                </a:solidFill>
              </a:rPr>
              <a:t>Το Οριστικό Σχίσμα (16 Ιουλίου 1054)</a:t>
            </a:r>
          </a:p>
          <a:p>
            <a:pPr algn="ctr">
              <a:buNone/>
            </a:pPr>
            <a:endParaRPr lang="el-GR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dirty="0">
                <a:solidFill>
                  <a:schemeClr val="bg1"/>
                </a:solidFill>
              </a:rPr>
              <a:t>Ο Αφορισμός της Ορθόδοξης Εκκλησίας</a:t>
            </a:r>
          </a:p>
          <a:p>
            <a:pPr>
              <a:buNone/>
            </a:pPr>
            <a:endParaRPr lang="el-GR" sz="7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Στη Θεία Λειτουργία της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16ης Ιουλίου 1054</a:t>
            </a:r>
            <a:r>
              <a:rPr lang="el-GR" sz="1600" dirty="0">
                <a:solidFill>
                  <a:schemeClr val="bg1"/>
                </a:solidFill>
              </a:rPr>
              <a:t>, Οι απεσταλμένοι του Πάπα αφήνουν βούλα αναθέματος στην Αγία Τράπεζα, αφορίζοντας τον Πατριάρχη Μιχαήλ </a:t>
            </a:r>
            <a:r>
              <a:rPr lang="el-GR" sz="1600" dirty="0" err="1">
                <a:solidFill>
                  <a:schemeClr val="bg1"/>
                </a:solidFill>
              </a:rPr>
              <a:t>Κηρουλάριο</a:t>
            </a:r>
            <a:r>
              <a:rPr lang="el-GR" sz="1600" dirty="0">
                <a:solidFill>
                  <a:schemeClr val="bg1"/>
                </a:solidFill>
              </a:rPr>
              <a:t> και τον Λέοντα Αχρίδας. </a:t>
            </a:r>
          </a:p>
          <a:p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Αναθεματίζει την Ορθόδοξη Εκκλησία.</a:t>
            </a:r>
          </a:p>
          <a:p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Οι παπικοί απεσταλμένοι αποχωρούν επιδεικτικά από τον ναό</a:t>
            </a:r>
            <a:r>
              <a:rPr lang="el-GR" sz="1600" dirty="0">
                <a:solidFill>
                  <a:schemeClr val="bg1"/>
                </a:solidFill>
              </a:rPr>
              <a:t>. Ο διάκονος προσπαθεί να τους σταματήσει και να τους πείσει να την ανακαλέσουν, αλλά αποτυγχάνει.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dirty="0">
                <a:solidFill>
                  <a:schemeClr val="bg1"/>
                </a:solidFill>
              </a:rPr>
              <a:t>Αντίδραση του Αυτοκράτορα και του Πατριάρχη</a:t>
            </a:r>
          </a:p>
          <a:p>
            <a:pPr>
              <a:buNone/>
            </a:pPr>
            <a:endParaRPr lang="el-GR" sz="7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Ο Αυτοκράτορας δίνει δώρα στους παπικούς λεγάτους για να κατευνάσει την κατάσταση.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Ο </a:t>
            </a:r>
            <a:r>
              <a:rPr lang="el-GR" sz="1600" dirty="0" err="1">
                <a:solidFill>
                  <a:schemeClr val="bg1"/>
                </a:solidFill>
              </a:rPr>
              <a:t>Κηρουλάριος</a:t>
            </a:r>
            <a:r>
              <a:rPr lang="el-GR" sz="1600" dirty="0">
                <a:solidFill>
                  <a:schemeClr val="bg1"/>
                </a:solidFill>
              </a:rPr>
              <a:t>, αφού μεταφράζεται η βούλα, την παρουσιάζει στον Αυτοκράτορα. Ο Αυτοκράτορας ζητά εξηγήσεις από την παπική αντιπροσωπεία, αλλά εκείνοι αρνούνται να παρουσιαστούν και αναχωρούν.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Στις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24 Ιουλίου 1054</a:t>
            </a:r>
            <a:r>
              <a:rPr lang="el-GR" sz="1600" dirty="0">
                <a:solidFill>
                  <a:schemeClr val="bg1"/>
                </a:solidFill>
              </a:rPr>
              <a:t>, ο Πατριάρχης συγκαλεί Σύνοδο στην Κωνσταντινούπολη.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Αφορίζει</a:t>
            </a:r>
            <a:r>
              <a:rPr lang="el-GR" sz="1600" dirty="0">
                <a:solidFill>
                  <a:schemeClr val="bg1"/>
                </a:solidFill>
              </a:rPr>
              <a:t> τους παπικούς εκπροσώπους και όσους ακολουθούν τη Δυτική Εκκλησία.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Οι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Πατριάρχες Ιεροσολύμων, Αντιοχείας και </a:t>
            </a:r>
            <a:r>
              <a:rPr lang="el-GR" sz="16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Αλεξανδρείας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l-GR" sz="1600" dirty="0">
                <a:solidFill>
                  <a:schemeClr val="bg1"/>
                </a:solidFill>
              </a:rPr>
              <a:t>συντάσσονται μαζί του.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Το Σχίσμα είναι πλέον οριστικό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r>
              <a:rPr lang="el-GR" sz="1600" dirty="0">
                <a:solidFill>
                  <a:schemeClr val="bg1"/>
                </a:solidFill>
              </a:rPr>
              <a:t>Η Ορθόδοξη και η Ρωμαιοκαθολική Εκκλησία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ακολουθούν πλέον ξεχωριστές πορείες.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15B95-2BB3-F483-1F7C-0815B7857D73}"/>
              </a:ext>
            </a:extLst>
          </p:cNvPr>
          <p:cNvSpPr txBox="1"/>
          <p:nvPr/>
        </p:nvSpPr>
        <p:spPr>
          <a:xfrm>
            <a:off x="4451062" y="5701631"/>
            <a:ext cx="774093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Το 1054 «έλειπαν τελείως οι προϋποθέσεις για να διατηρηθεί η ιδέα της εκκλησιαστικής οικουμενικότητας μέσα στον χριστιανικό κόσμο, που από αιώνες τώρα είχε </a:t>
            </a:r>
            <a:r>
              <a:rPr lang="el-GR" sz="15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διασπασθεί</a:t>
            </a:r>
            <a:r>
              <a:rPr lang="el-GR" sz="1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και πολιτικά και πολιτιστικά».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E0382F-F661-3A93-62AE-44A76D99C89B}"/>
              </a:ext>
            </a:extLst>
          </p:cNvPr>
          <p:cNvSpPr txBox="1"/>
          <p:nvPr/>
        </p:nvSpPr>
        <p:spPr>
          <a:xfrm>
            <a:off x="7396220" y="6224851"/>
            <a:ext cx="4555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 err="1">
                <a:solidFill>
                  <a:schemeClr val="bg1"/>
                </a:solidFill>
              </a:rPr>
              <a:t>Georg</a:t>
            </a:r>
            <a:r>
              <a:rPr lang="el-GR" sz="1400" dirty="0">
                <a:solidFill>
                  <a:schemeClr val="bg1"/>
                </a:solidFill>
              </a:rPr>
              <a:t> </a:t>
            </a:r>
            <a:r>
              <a:rPr lang="el-GR" sz="1400" dirty="0" err="1">
                <a:solidFill>
                  <a:schemeClr val="bg1"/>
                </a:solidFill>
              </a:rPr>
              <a:t>Ostrogorsky</a:t>
            </a:r>
            <a:r>
              <a:rPr lang="el-GR" sz="1400" dirty="0">
                <a:solidFill>
                  <a:schemeClr val="bg1"/>
                </a:solidFill>
              </a:rPr>
              <a:t>, </a:t>
            </a:r>
            <a:r>
              <a:rPr lang="el-GR" sz="1400" i="1" dirty="0">
                <a:solidFill>
                  <a:schemeClr val="bg1"/>
                </a:solidFill>
              </a:rPr>
              <a:t>Ιστορία του Βυζαντινού Κράτους</a:t>
            </a:r>
            <a:r>
              <a:rPr lang="el-GR" sz="1400" dirty="0">
                <a:solidFill>
                  <a:schemeClr val="bg1"/>
                </a:solidFill>
              </a:rPr>
              <a:t>, </a:t>
            </a:r>
            <a:r>
              <a:rPr lang="el-GR" sz="1400" dirty="0" err="1">
                <a:solidFill>
                  <a:schemeClr val="bg1"/>
                </a:solidFill>
              </a:rPr>
              <a:t>μτφρ</a:t>
            </a:r>
            <a:r>
              <a:rPr lang="el-GR" sz="1400" dirty="0">
                <a:solidFill>
                  <a:schemeClr val="bg1"/>
                </a:solidFill>
              </a:rPr>
              <a:t>. Ιωάννης </a:t>
            </a:r>
            <a:r>
              <a:rPr lang="el-GR" sz="1400" dirty="0" err="1">
                <a:solidFill>
                  <a:schemeClr val="bg1"/>
                </a:solidFill>
              </a:rPr>
              <a:t>Παναγόπουλος</a:t>
            </a:r>
            <a:r>
              <a:rPr lang="el-GR" sz="1400" dirty="0">
                <a:solidFill>
                  <a:schemeClr val="bg1"/>
                </a:solidFill>
              </a:rPr>
              <a:t>, (Αθήνα, 1979), σελ. 222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E3772-C21F-5D78-2F2E-1756EEF5B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2C9DFC-664D-66D2-C7AD-EF9EE7E14C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90"/>
            <a:ext cx="12192000" cy="6966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BC0E12-2878-E6F2-CF4F-E44018065BCB}"/>
              </a:ext>
            </a:extLst>
          </p:cNvPr>
          <p:cNvSpPr txBox="1"/>
          <p:nvPr/>
        </p:nvSpPr>
        <p:spPr>
          <a:xfrm>
            <a:off x="1050452" y="375227"/>
            <a:ext cx="10478530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l-GR" b="1" dirty="0">
                <a:solidFill>
                  <a:schemeClr val="bg1"/>
                </a:solidFill>
              </a:rPr>
              <a:t>Συνέπειες του Σχίσματος του 1054 σε Ανατολή και Δύση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b="1" dirty="0">
                <a:solidFill>
                  <a:schemeClr val="bg1"/>
                </a:solidFill>
              </a:rPr>
              <a:t>Θρησκευτικές Συνέπειες</a:t>
            </a:r>
            <a:endParaRPr lang="en-US" b="1" dirty="0">
              <a:solidFill>
                <a:schemeClr val="bg1"/>
              </a:solidFill>
            </a:endParaRPr>
          </a:p>
          <a:p>
            <a:pPr>
              <a:buNone/>
            </a:pPr>
            <a:endParaRPr lang="el-GR" sz="7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Ο Πατριάρχης Κωνσταντινουπόλεως ενισχύει την πνευματική του εξουσία στα ορθόδοξα Πατριαρχεία.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Παραμένει το συνοδικό σύστημα στη διοίκηση της Ορθόδοξης Εκκλησίας.</a:t>
            </a:r>
          </a:p>
          <a:p>
            <a:pPr>
              <a:buNone/>
            </a:pPr>
            <a:endParaRPr lang="el-GR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b="1" dirty="0">
                <a:solidFill>
                  <a:schemeClr val="bg1"/>
                </a:solidFill>
              </a:rPr>
              <a:t>Πολιτικές Συνέπειες στην Αυτοκρατορία</a:t>
            </a:r>
            <a:endParaRPr lang="en-US" b="1" dirty="0">
              <a:solidFill>
                <a:schemeClr val="bg1"/>
              </a:solidFill>
            </a:endParaRPr>
          </a:p>
          <a:p>
            <a:pPr>
              <a:buNone/>
            </a:pPr>
            <a:endParaRPr lang="el-GR" sz="7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Το Σχίσμα αποδυναμώνει το Βυζάντιο, καθιστώντας το ευάλωτο στη Δυτική Ευρώπη.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H</a:t>
            </a:r>
            <a:r>
              <a:rPr lang="el-GR" sz="1600" dirty="0">
                <a:solidFill>
                  <a:schemeClr val="bg1"/>
                </a:solidFill>
              </a:rPr>
              <a:t> Δύση σχεδιάζει επεμβάσεις στην Ανατολή μέσω των Σταυροφοριών.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Τέταρτη Σταυροφορία (1202-1204):</a:t>
            </a:r>
          </a:p>
          <a:p>
            <a:pPr marL="715963" indent="-841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l-GR" sz="1600" dirty="0">
                <a:solidFill>
                  <a:schemeClr val="bg1"/>
                </a:solidFill>
              </a:rPr>
              <a:t>Οι Λατίνοι καταλαμβάνουν και λεηλατούν την Κωνσταντινούπολη.</a:t>
            </a:r>
          </a:p>
          <a:p>
            <a:pPr marL="715963" indent="-841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l-GR" sz="1600" dirty="0">
                <a:solidFill>
                  <a:schemeClr val="bg1"/>
                </a:solidFill>
              </a:rPr>
              <a:t>Προσπαθούν να επιβάλουν τα λατινικά έθιμα στα κατακτημένα εδάφη.</a:t>
            </a:r>
            <a:endParaRPr lang="en-US" sz="1600" dirty="0">
              <a:solidFill>
                <a:schemeClr val="bg1"/>
              </a:solidFill>
            </a:endParaRPr>
          </a:p>
          <a:p>
            <a:pPr marL="715963" indent="-8413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l-GR" sz="1600" dirty="0">
                <a:solidFill>
                  <a:schemeClr val="bg1"/>
                </a:solidFill>
              </a:rPr>
              <a:t>Οι Ορθόδοξοι θεωρούνται χειρότεροι εχθροί από τους μουσουλμάνους.</a:t>
            </a:r>
          </a:p>
          <a:p>
            <a:pPr>
              <a:buNone/>
            </a:pPr>
            <a:endParaRPr lang="el-GR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b="1" dirty="0">
                <a:solidFill>
                  <a:schemeClr val="bg1"/>
                </a:solidFill>
              </a:rPr>
              <a:t>Συνέπειες στη Δυτική Εκκλησία</a:t>
            </a:r>
            <a:endParaRPr lang="en-US" b="1" dirty="0">
              <a:solidFill>
                <a:schemeClr val="bg1"/>
              </a:solidFill>
            </a:endParaRPr>
          </a:p>
          <a:p>
            <a:pPr>
              <a:buNone/>
            </a:pPr>
            <a:endParaRPr lang="el-GR" sz="7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Η Ρωμαιοκαθολική Εκκλησία αντιμετωπίζει εσωτερικές κρίσεις.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Εμφανίζονται νέα σχίσματα, όπως: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Προτεσταντισμός (16ος αι.), λόγω της αυταρχικότητας του Παπικού συστήματος σε θρησκευτικά και πολιτικά ζητήματα.</a:t>
            </a:r>
          </a:p>
        </p:txBody>
      </p:sp>
    </p:spTree>
    <p:extLst>
      <p:ext uri="{BB962C8B-B14F-4D97-AF65-F5344CB8AC3E}">
        <p14:creationId xmlns:p14="http://schemas.microsoft.com/office/powerpoint/2010/main" val="3586893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3056BA-C93D-B9FD-590C-5153E7C2B07F}"/>
              </a:ext>
            </a:extLst>
          </p:cNvPr>
          <p:cNvSpPr txBox="1"/>
          <p:nvPr/>
        </p:nvSpPr>
        <p:spPr>
          <a:xfrm>
            <a:off x="3370423" y="5219164"/>
            <a:ext cx="87125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l-GR" sz="1600" dirty="0">
                <a:solidFill>
                  <a:schemeClr val="bg1"/>
                </a:solidFill>
              </a:rPr>
              <a:t>Το σχίσμα του 1054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«ήταν μια περίπτωση προσωπικού </a:t>
            </a:r>
            <a:r>
              <a:rPr lang="el-GR" sz="16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αλλολοαφορισμού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δύο ιεραρχών»</a:t>
            </a:r>
            <a:endParaRPr lang="en-US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A7FA6-4EB3-4867-9CF9-3185C7BEF972}"/>
              </a:ext>
            </a:extLst>
          </p:cNvPr>
          <p:cNvSpPr txBox="1"/>
          <p:nvPr/>
        </p:nvSpPr>
        <p:spPr>
          <a:xfrm>
            <a:off x="5785008" y="5905024"/>
            <a:ext cx="6297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 err="1">
                <a:solidFill>
                  <a:schemeClr val="bg1"/>
                </a:solidFill>
              </a:rPr>
              <a:t>Steven</a:t>
            </a:r>
            <a:r>
              <a:rPr lang="el-GR" sz="1400" dirty="0">
                <a:solidFill>
                  <a:schemeClr val="bg1"/>
                </a:solidFill>
              </a:rPr>
              <a:t> </a:t>
            </a:r>
            <a:r>
              <a:rPr lang="el-GR" sz="1400" dirty="0" err="1">
                <a:solidFill>
                  <a:schemeClr val="bg1"/>
                </a:solidFill>
              </a:rPr>
              <a:t>Runciman</a:t>
            </a:r>
            <a:r>
              <a:rPr lang="el-GR" sz="1400" dirty="0">
                <a:solidFill>
                  <a:schemeClr val="bg1"/>
                </a:solidFill>
              </a:rPr>
              <a:t>, </a:t>
            </a:r>
            <a:r>
              <a:rPr lang="el-GR" sz="1400" i="1" dirty="0">
                <a:solidFill>
                  <a:schemeClr val="bg1"/>
                </a:solidFill>
              </a:rPr>
              <a:t>Η Βυζαντινή θεοκρατία</a:t>
            </a:r>
            <a:r>
              <a:rPr lang="el-GR" sz="1400" dirty="0">
                <a:solidFill>
                  <a:schemeClr val="bg1"/>
                </a:solidFill>
              </a:rPr>
              <a:t>, </a:t>
            </a:r>
            <a:r>
              <a:rPr lang="el-GR" sz="1400" dirty="0" err="1">
                <a:solidFill>
                  <a:schemeClr val="bg1"/>
                </a:solidFill>
              </a:rPr>
              <a:t>μτφρ</a:t>
            </a:r>
            <a:r>
              <a:rPr lang="el-GR" sz="1400" dirty="0">
                <a:solidFill>
                  <a:schemeClr val="bg1"/>
                </a:solidFill>
              </a:rPr>
              <a:t>. Ιωσήφ </a:t>
            </a:r>
            <a:r>
              <a:rPr lang="el-GR" sz="1400" dirty="0" err="1">
                <a:solidFill>
                  <a:schemeClr val="bg1"/>
                </a:solidFill>
              </a:rPr>
              <a:t>Ροηλίδης</a:t>
            </a:r>
            <a:r>
              <a:rPr lang="en-US" sz="1400" dirty="0">
                <a:solidFill>
                  <a:schemeClr val="bg1"/>
                </a:solidFill>
              </a:rPr>
              <a:t> (</a:t>
            </a:r>
            <a:r>
              <a:rPr lang="el-GR" sz="1400" dirty="0">
                <a:solidFill>
                  <a:schemeClr val="bg1"/>
                </a:solidFill>
              </a:rPr>
              <a:t>Αθήνα, 1991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  <a:r>
              <a:rPr lang="el-GR" sz="1400" dirty="0">
                <a:solidFill>
                  <a:schemeClr val="bg1"/>
                </a:solidFill>
              </a:rPr>
              <a:t> σελ. 109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B91F50-A107-146F-9B83-F8F2C2F8CB7B}"/>
              </a:ext>
            </a:extLst>
          </p:cNvPr>
          <p:cNvSpPr txBox="1"/>
          <p:nvPr/>
        </p:nvSpPr>
        <p:spPr>
          <a:xfrm>
            <a:off x="1290751" y="715506"/>
            <a:ext cx="8988513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</a:rPr>
              <a:t>Συμπεράσματα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Το Σχίσμα του 1054 αποτέλεσε μια βαθιά τομή στην ιστορία του Χριστιανισμού, σηματοδοτώντας την οριστική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διάσπαση της Ανατολικής και Δυτικής Εκκλησίας</a:t>
            </a:r>
            <a:r>
              <a:rPr lang="el-GR" sz="1600" dirty="0">
                <a:solidFill>
                  <a:schemeClr val="bg1"/>
                </a:solidFill>
              </a:rPr>
              <a:t>. Οι αιτίες του ήταν τόσο δογματικές όσο και διοικητικές, με κύρια σημεία διαφωνίας το </a:t>
            </a:r>
            <a:r>
              <a:rPr lang="el-GR" sz="16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filioque</a:t>
            </a:r>
            <a:r>
              <a:rPr lang="el-GR" sz="1600" dirty="0">
                <a:solidFill>
                  <a:schemeClr val="bg1"/>
                </a:solidFill>
              </a:rPr>
              <a:t>, το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πρωτείο του Πάπα</a:t>
            </a:r>
            <a:r>
              <a:rPr lang="el-GR" sz="1600" dirty="0">
                <a:solidFill>
                  <a:schemeClr val="bg1"/>
                </a:solidFill>
              </a:rPr>
              <a:t> και τις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διαφορές στη λειτουργική παράδοση</a:t>
            </a:r>
            <a:r>
              <a:rPr lang="el-GR" sz="16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Η σύγκρουση κορυφώθηκε με τον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αφορισμό</a:t>
            </a:r>
            <a:r>
              <a:rPr lang="el-GR" sz="1600" dirty="0">
                <a:solidFill>
                  <a:schemeClr val="bg1"/>
                </a:solidFill>
              </a:rPr>
              <a:t> του Πατριάρχη Μιχαήλ </a:t>
            </a:r>
            <a:r>
              <a:rPr lang="el-GR" sz="1600" dirty="0" err="1">
                <a:solidFill>
                  <a:schemeClr val="bg1"/>
                </a:solidFill>
              </a:rPr>
              <a:t>Κηρουλάριου</a:t>
            </a:r>
            <a:r>
              <a:rPr lang="el-GR" sz="1600" dirty="0">
                <a:solidFill>
                  <a:schemeClr val="bg1"/>
                </a:solidFill>
              </a:rPr>
              <a:t> από τον καρδινάλιο </a:t>
            </a:r>
            <a:r>
              <a:rPr lang="el-GR" sz="1600" dirty="0" err="1">
                <a:solidFill>
                  <a:schemeClr val="bg1"/>
                </a:solidFill>
              </a:rPr>
              <a:t>Ουμβέρτο</a:t>
            </a:r>
            <a:r>
              <a:rPr lang="el-GR" sz="1600" dirty="0">
                <a:solidFill>
                  <a:schemeClr val="bg1"/>
                </a:solidFill>
              </a:rPr>
              <a:t> το 1054 στην Αγία Σοφία.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Οι συνέπειες ήταν καθοριστικές: το Σχίσμα οδήγησε στη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σταδιακή αποξένωση των δύο Εκκλησιών</a:t>
            </a:r>
            <a:r>
              <a:rPr lang="el-GR" sz="1600" dirty="0">
                <a:solidFill>
                  <a:schemeClr val="bg1"/>
                </a:solidFill>
              </a:rPr>
              <a:t>, επηρέασε την πολιτική και θρησκευτική ιστορία της Ευρώπης και συνέβαλε στην εχθρότητα που κορυφώθηκε με τις Σταυροφορίες.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Παρότι έγιναν προσπάθειες επαναπροσέγγισης, οι διαφορές παρέμειναν, διαμορφώνοντας το θρησκευτικό τοπίο όπως το γνωρίζουμε σήμερα.</a:t>
            </a:r>
          </a:p>
        </p:txBody>
      </p:sp>
    </p:spTree>
    <p:extLst>
      <p:ext uri="{BB962C8B-B14F-4D97-AF65-F5344CB8AC3E}">
        <p14:creationId xmlns:p14="http://schemas.microsoft.com/office/powerpoint/2010/main" val="2915532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F6D54D9-2914-EEF2-2852-EF70676C8CE0}"/>
              </a:ext>
            </a:extLst>
          </p:cNvPr>
          <p:cNvSpPr txBox="1"/>
          <p:nvPr/>
        </p:nvSpPr>
        <p:spPr>
          <a:xfrm>
            <a:off x="3221374" y="4249184"/>
            <a:ext cx="8031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Ὁμολογοῦμεν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τὸν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κύριον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ἡμῶν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Ἰησοῦν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τὸν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Χριστὸν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τὸν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ἐκ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τοῦ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πατρὸς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κατὰ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πνεῦμα</a:t>
            </a:r>
            <a:r>
              <a:rPr lang="el-GR" dirty="0">
                <a:solidFill>
                  <a:schemeClr val="bg1"/>
                </a:solidFill>
              </a:rPr>
              <a:t>  </a:t>
            </a:r>
            <a:r>
              <a:rPr lang="el-GR" dirty="0" err="1">
                <a:solidFill>
                  <a:schemeClr val="bg1"/>
                </a:solidFill>
              </a:rPr>
              <a:t>προαιώνων</a:t>
            </a:r>
            <a:r>
              <a:rPr lang="el-GR" dirty="0">
                <a:solidFill>
                  <a:schemeClr val="bg1"/>
                </a:solidFill>
              </a:rPr>
              <a:t> γεννηθέντα </a:t>
            </a:r>
            <a:r>
              <a:rPr lang="el-GR" dirty="0" err="1">
                <a:solidFill>
                  <a:schemeClr val="bg1"/>
                </a:solidFill>
              </a:rPr>
              <a:t>ἐπ</a:t>
            </a:r>
            <a:r>
              <a:rPr lang="el-GR" dirty="0">
                <a:solidFill>
                  <a:schemeClr val="bg1"/>
                </a:solidFill>
              </a:rPr>
              <a:t>’ </a:t>
            </a:r>
            <a:r>
              <a:rPr lang="el-GR" dirty="0" err="1">
                <a:solidFill>
                  <a:schemeClr val="bg1"/>
                </a:solidFill>
              </a:rPr>
              <a:t>ἐσχάτων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τῶν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ἡμερῶν</a:t>
            </a:r>
            <a:r>
              <a:rPr lang="el-GR" dirty="0">
                <a:solidFill>
                  <a:schemeClr val="bg1"/>
                </a:solidFill>
              </a:rPr>
              <a:t> και </a:t>
            </a:r>
            <a:r>
              <a:rPr lang="el-GR" dirty="0" err="1">
                <a:solidFill>
                  <a:schemeClr val="bg1"/>
                </a:solidFill>
              </a:rPr>
              <a:t>ἐκ</a:t>
            </a:r>
            <a:r>
              <a:rPr lang="el-GR" dirty="0">
                <a:solidFill>
                  <a:schemeClr val="bg1"/>
                </a:solidFill>
              </a:rPr>
              <a:t> παρθένου | </a:t>
            </a:r>
            <a:r>
              <a:rPr lang="el-GR" dirty="0" err="1">
                <a:solidFill>
                  <a:schemeClr val="bg1"/>
                </a:solidFill>
              </a:rPr>
              <a:t>κατὰ</a:t>
            </a:r>
            <a:r>
              <a:rPr lang="el-GR" dirty="0">
                <a:solidFill>
                  <a:schemeClr val="bg1"/>
                </a:solidFill>
              </a:rPr>
              <a:t> σάρκα </a:t>
            </a:r>
            <a:r>
              <a:rPr lang="el-GR" dirty="0" err="1">
                <a:solidFill>
                  <a:schemeClr val="bg1"/>
                </a:solidFill>
              </a:rPr>
              <a:t>τεχθέντα</a:t>
            </a:r>
            <a:r>
              <a:rPr lang="el-GR" dirty="0">
                <a:solidFill>
                  <a:schemeClr val="bg1"/>
                </a:solidFill>
              </a:rPr>
              <a:t>, </a:t>
            </a:r>
            <a:r>
              <a:rPr lang="el-GR" dirty="0" err="1">
                <a:solidFill>
                  <a:schemeClr val="bg1"/>
                </a:solidFill>
              </a:rPr>
              <a:t>ἓν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πρόσωπον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σύνθετον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ἐκ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θεότητος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οὐρανίου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καὶ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ἀνθρωπείας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σαρκὸς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καὶ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καθὰ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πρόσωπον</a:t>
            </a:r>
            <a:r>
              <a:rPr lang="el-GR" dirty="0">
                <a:solidFill>
                  <a:schemeClr val="bg1"/>
                </a:solidFill>
              </a:rPr>
              <a:t> | </a:t>
            </a:r>
            <a:r>
              <a:rPr lang="el-GR" dirty="0" err="1">
                <a:solidFill>
                  <a:schemeClr val="bg1"/>
                </a:solidFill>
              </a:rPr>
              <a:t>ἓν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ἄνθρωπος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ὅλον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θεὸν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καὶ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ὅλον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ἄνθρωπον</a:t>
            </a:r>
            <a:r>
              <a:rPr lang="el-GR" dirty="0">
                <a:solidFill>
                  <a:schemeClr val="bg1"/>
                </a:solidFill>
              </a:rPr>
              <a:t> …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662543-F26C-6D38-497B-6C8F75ACE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5" t="47936" r="-2626" b="32663"/>
          <a:stretch/>
        </p:blipFill>
        <p:spPr>
          <a:xfrm>
            <a:off x="1429061" y="133865"/>
            <a:ext cx="10895202" cy="3295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4F993D-3B70-A881-D8A3-FC229546E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9835"/>
            <a:ext cx="2858123" cy="3998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A3BEAC-515C-38EA-D7DC-A614F6C0B439}"/>
              </a:ext>
            </a:extLst>
          </p:cNvPr>
          <p:cNvSpPr txBox="1"/>
          <p:nvPr/>
        </p:nvSpPr>
        <p:spPr>
          <a:xfrm>
            <a:off x="5991457" y="5844218"/>
            <a:ext cx="71390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dirty="0">
                <a:solidFill>
                  <a:schemeClr val="bg1"/>
                </a:solidFill>
              </a:rPr>
              <a:t>Ορός της Α΄ Οικουμενικής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l-GR" sz="1600" dirty="0">
                <a:solidFill>
                  <a:schemeClr val="bg1"/>
                </a:solidFill>
              </a:rPr>
              <a:t>Συνοδού στην Νίκαια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l-GR" sz="1600" dirty="0">
                <a:solidFill>
                  <a:schemeClr val="bg1"/>
                </a:solidFill>
              </a:rPr>
              <a:t>της Βιθυνίας </a:t>
            </a:r>
            <a:r>
              <a:rPr lang="en-US" sz="1600" dirty="0">
                <a:solidFill>
                  <a:schemeClr val="bg1"/>
                </a:solidFill>
              </a:rPr>
              <a:t>325 </a:t>
            </a:r>
            <a:r>
              <a:rPr lang="el-GR" sz="1600" dirty="0">
                <a:solidFill>
                  <a:schemeClr val="bg1"/>
                </a:solidFill>
              </a:rPr>
              <a:t>μ.Χ.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27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0FB69-3C16-D8FE-620A-F5E7EA4CC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EB1A96-6DCE-F147-8DBD-FB2043F06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2883" r="6483" b="6579"/>
          <a:stretch/>
        </p:blipFill>
        <p:spPr>
          <a:xfrm>
            <a:off x="235648" y="286434"/>
            <a:ext cx="4415481" cy="6209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D40B8E-CCA9-E758-A8BC-85486A804251}"/>
              </a:ext>
            </a:extLst>
          </p:cNvPr>
          <p:cNvSpPr txBox="1"/>
          <p:nvPr/>
        </p:nvSpPr>
        <p:spPr>
          <a:xfrm>
            <a:off x="4651129" y="6023751"/>
            <a:ext cx="71536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spc="-1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Biblioteca</a:t>
            </a:r>
            <a:r>
              <a:rPr lang="en-GB" sz="1600" i="1" spc="-1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sz="1600" i="1" spc="-1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Apostolica</a:t>
            </a:r>
            <a:r>
              <a:rPr lang="en-GB" sz="1600" i="1" spc="-1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Vaticana, </a:t>
            </a:r>
            <a:r>
              <a:rPr lang="pt-PT" sz="1600" i="1" spc="-1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MS. </a:t>
            </a:r>
            <a:r>
              <a:rPr lang="en-GB" sz="1600" i="1" spc="-1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Palatinus </a:t>
            </a:r>
            <a:r>
              <a:rPr lang="en-GB" sz="1600" i="1" spc="-1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graecus</a:t>
            </a:r>
            <a:r>
              <a:rPr lang="en-GB" sz="1600" spc="-1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256, f. 333v, </a:t>
            </a:r>
            <a:endParaRPr lang="en-US" sz="1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6BDFF-DFF7-A89D-7592-9F6D1BF2F60B}"/>
              </a:ext>
            </a:extLst>
          </p:cNvPr>
          <p:cNvSpPr txBox="1"/>
          <p:nvPr/>
        </p:nvSpPr>
        <p:spPr>
          <a:xfrm>
            <a:off x="7189018" y="3532052"/>
            <a:ext cx="3984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φεῦ</a:t>
            </a:r>
            <a:r>
              <a:rPr lang="en-GB" sz="20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σοι</a:t>
            </a:r>
            <a:r>
              <a:rPr lang="en-GB" sz="20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οἰκτρὲ</a:t>
            </a:r>
            <a:r>
              <a:rPr lang="en-GB" sz="20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μα</a:t>
            </a:r>
            <a:r>
              <a:rPr lang="en-GB" sz="20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τθ</a:t>
            </a:r>
            <a:r>
              <a:rPr lang="en-GB" sz="20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αῖε</a:t>
            </a:r>
            <a:r>
              <a:rPr lang="de-DE" sz="20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</a:t>
            </a:r>
          </a:p>
          <a:p>
            <a:r>
              <a:rPr lang="en-GB" sz="20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σύ</a:t>
            </a:r>
            <a:r>
              <a:rPr lang="en-GB" sz="20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δή</a:t>
            </a:r>
            <a:r>
              <a:rPr lang="en-GB" sz="20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που ὁ πλανώμενος εἶ</a:t>
            </a:r>
            <a:r>
              <a:rPr lang="de-DE" sz="20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·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99A40-9A23-E8E9-4F9C-61BFD2D9B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8" t="48528" r="11751" b="42944"/>
          <a:stretch/>
        </p:blipFill>
        <p:spPr>
          <a:xfrm>
            <a:off x="3776649" y="475383"/>
            <a:ext cx="7972647" cy="2688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9834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398851-2698-8CDF-E582-A42566028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t="3123" r="4367" b="6786"/>
          <a:stretch/>
        </p:blipFill>
        <p:spPr>
          <a:xfrm>
            <a:off x="197708" y="140042"/>
            <a:ext cx="4777506" cy="6563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A0A09-8AB0-5256-DAB0-0D0CB03B9698}"/>
              </a:ext>
            </a:extLst>
          </p:cNvPr>
          <p:cNvSpPr txBox="1"/>
          <p:nvPr/>
        </p:nvSpPr>
        <p:spPr>
          <a:xfrm>
            <a:off x="8583827" y="4706887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ὦ </a:t>
            </a:r>
            <a:r>
              <a:rPr lang="el-GR" sz="18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πόσας</a:t>
            </a:r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λήμμας</a:t>
            </a:r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effectLst/>
              <a:latin typeface="Palatino Linotype" panose="02040502050505030304" pitchFamily="18" charset="0"/>
              <a:ea typeface="PMingLiU" panose="020B0604030504040204" pitchFamily="18" charset="-120"/>
              <a:cs typeface="Times New Roman" panose="02020603050405020304" pitchFamily="18" charset="0"/>
            </a:endParaRPr>
          </a:p>
          <a:p>
            <a:r>
              <a:rPr lang="el-GR" sz="18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οὐ</a:t>
            </a:r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 μόνον </a:t>
            </a:r>
            <a:r>
              <a:rPr lang="el-GR" sz="18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ἐπὶ</a:t>
            </a:r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τοὺς</a:t>
            </a:r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τοῦ</a:t>
            </a:r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effectLst/>
              <a:latin typeface="Palatino Linotype" panose="02040502050505030304" pitchFamily="18" charset="0"/>
              <a:ea typeface="PMingLiU" panose="020B0604030504040204" pitchFamily="18" charset="-120"/>
              <a:cs typeface="Times New Roman" panose="02020603050405020304" pitchFamily="18" charset="0"/>
            </a:endParaRPr>
          </a:p>
          <a:p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σώματος </a:t>
            </a:r>
            <a:r>
              <a:rPr lang="el-GR" sz="18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ὀφθαλμοὺς</a:t>
            </a:r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effectLst/>
              <a:latin typeface="Palatino Linotype" panose="02040502050505030304" pitchFamily="18" charset="0"/>
              <a:ea typeface="PMingLiU" panose="020B0604030504040204" pitchFamily="18" charset="-120"/>
              <a:cs typeface="Times New Roman" panose="02020603050405020304" pitchFamily="18" charset="0"/>
            </a:endParaRPr>
          </a:p>
          <a:p>
            <a:r>
              <a:rPr lang="el-GR" sz="18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ἀλλά</a:t>
            </a:r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καὶ</a:t>
            </a:r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ἐπὶ</a:t>
            </a:r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τοὺς</a:t>
            </a:r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τῆς</a:t>
            </a:r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effectLst/>
              <a:latin typeface="Palatino Linotype" panose="02040502050505030304" pitchFamily="18" charset="0"/>
              <a:ea typeface="PMingLiU" panose="020B0604030504040204" pitchFamily="18" charset="-120"/>
              <a:cs typeface="Times New Roman" panose="02020603050405020304" pitchFamily="18" charset="0"/>
            </a:endParaRPr>
          </a:p>
          <a:p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ψυχής πολύ </a:t>
            </a:r>
            <a:r>
              <a:rPr lang="el-GR" sz="18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μᾶλλον</a:t>
            </a:r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 ἔ</a:t>
            </a:r>
            <a:r>
              <a:rPr lang="en-US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-</a:t>
            </a:r>
          </a:p>
          <a:p>
            <a:r>
              <a:rPr lang="el-GR" sz="18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χεις</a:t>
            </a:r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ὑπ</a:t>
            </a:r>
            <a:r>
              <a:rPr lang="en-GB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’ </a:t>
            </a:r>
            <a:r>
              <a:rPr lang="el-GR" sz="1800" dirty="0" err="1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ἀμαθί</a:t>
            </a:r>
            <a:r>
              <a:rPr lang="en-GB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(</a:t>
            </a:r>
            <a:r>
              <a:rPr lang="el-GR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ας</a:t>
            </a:r>
            <a:r>
              <a:rPr lang="en-GB" sz="1800" dirty="0"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PMingLiU" panose="020B0604030504040204" pitchFamily="18" charset="-120"/>
                <a:cs typeface="Times New Roman" panose="02020603050405020304" pitchFamily="18" charset="0"/>
              </a:rPr>
              <a:t>):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2EAE0A-4AA9-7444-67D1-FEC743C58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3" t="59880" r="6088" b="28709"/>
          <a:stretch/>
        </p:blipFill>
        <p:spPr>
          <a:xfrm>
            <a:off x="4755833" y="140042"/>
            <a:ext cx="7238459" cy="4324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398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7AF972-8C9F-DF5C-96C9-238DE0659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397" y="1859751"/>
            <a:ext cx="7793315" cy="2581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EB4944-1E13-E7DF-EE12-4224E7351546}"/>
              </a:ext>
            </a:extLst>
          </p:cNvPr>
          <p:cNvSpPr txBox="1"/>
          <p:nvPr/>
        </p:nvSpPr>
        <p:spPr>
          <a:xfrm>
            <a:off x="3166422" y="78536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LIDDELL &amp; SCOTT</a:t>
            </a:r>
          </a:p>
          <a:p>
            <a:r>
              <a:rPr lang="el-GR" dirty="0">
                <a:solidFill>
                  <a:schemeClr val="bg1"/>
                </a:solidFill>
              </a:rPr>
              <a:t>Λεξικό της Αρχαίας Ελληνικής Γλώσσας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E345B1-2A13-3413-1599-570FCED0F1A5}"/>
              </a:ext>
            </a:extLst>
          </p:cNvPr>
          <p:cNvSpPr txBox="1"/>
          <p:nvPr/>
        </p:nvSpPr>
        <p:spPr>
          <a:xfrm>
            <a:off x="2158313" y="6161365"/>
            <a:ext cx="98798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https://www.greek-language.gr/digitalResources/ancient_greek/tools/liddell-scott/search.html?lq=%CE%BB%CE%AE%CE%BC%CE%B7</a:t>
            </a:r>
          </a:p>
        </p:txBody>
      </p:sp>
    </p:spTree>
    <p:extLst>
      <p:ext uri="{BB962C8B-B14F-4D97-AF65-F5344CB8AC3E}">
        <p14:creationId xmlns:p14="http://schemas.microsoft.com/office/powerpoint/2010/main" val="2008829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FCFE8-911E-166D-E3C6-4EBB9B123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A4D33A-6A9B-7797-E6C4-710529F89B3A}"/>
              </a:ext>
            </a:extLst>
          </p:cNvPr>
          <p:cNvSpPr txBox="1"/>
          <p:nvPr/>
        </p:nvSpPr>
        <p:spPr>
          <a:xfrm>
            <a:off x="1644481" y="5599314"/>
            <a:ext cx="9770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l-GR" dirty="0">
                <a:solidFill>
                  <a:schemeClr val="bg1"/>
                </a:solidFill>
              </a:rPr>
              <a:t>Το σχίσμα του 1054 «ήταν μια περίπτωση προσωπικού </a:t>
            </a:r>
            <a:r>
              <a:rPr lang="el-GR" dirty="0" err="1">
                <a:solidFill>
                  <a:schemeClr val="bg1"/>
                </a:solidFill>
              </a:rPr>
              <a:t>αλλολοαφορισμού</a:t>
            </a:r>
            <a:r>
              <a:rPr lang="el-GR" dirty="0">
                <a:solidFill>
                  <a:schemeClr val="bg1"/>
                </a:solidFill>
              </a:rPr>
              <a:t> δύο ιεραρχών»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A04A2-699A-4D43-D472-51782317421D}"/>
              </a:ext>
            </a:extLst>
          </p:cNvPr>
          <p:cNvSpPr txBox="1"/>
          <p:nvPr/>
        </p:nvSpPr>
        <p:spPr>
          <a:xfrm>
            <a:off x="5192785" y="6311486"/>
            <a:ext cx="103792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 err="1">
                <a:solidFill>
                  <a:schemeClr val="bg1"/>
                </a:solidFill>
              </a:rPr>
              <a:t>Steven</a:t>
            </a:r>
            <a:r>
              <a:rPr lang="el-GR" sz="1400" dirty="0">
                <a:solidFill>
                  <a:schemeClr val="bg1"/>
                </a:solidFill>
              </a:rPr>
              <a:t> </a:t>
            </a:r>
            <a:r>
              <a:rPr lang="el-GR" sz="1400" dirty="0" err="1">
                <a:solidFill>
                  <a:schemeClr val="bg1"/>
                </a:solidFill>
              </a:rPr>
              <a:t>Runciman</a:t>
            </a:r>
            <a:r>
              <a:rPr lang="el-GR" sz="1400" dirty="0">
                <a:solidFill>
                  <a:schemeClr val="bg1"/>
                </a:solidFill>
              </a:rPr>
              <a:t>, </a:t>
            </a:r>
            <a:r>
              <a:rPr lang="el-GR" sz="1400" i="1" dirty="0">
                <a:solidFill>
                  <a:schemeClr val="bg1"/>
                </a:solidFill>
              </a:rPr>
              <a:t>Η Βυζαντινή θεοκρατία</a:t>
            </a:r>
            <a:r>
              <a:rPr lang="el-GR" sz="1400" dirty="0">
                <a:solidFill>
                  <a:schemeClr val="bg1"/>
                </a:solidFill>
              </a:rPr>
              <a:t>, </a:t>
            </a:r>
            <a:r>
              <a:rPr lang="el-GR" sz="1400" dirty="0" err="1">
                <a:solidFill>
                  <a:schemeClr val="bg1"/>
                </a:solidFill>
              </a:rPr>
              <a:t>μτφρ</a:t>
            </a:r>
            <a:r>
              <a:rPr lang="el-GR" sz="1400" dirty="0">
                <a:solidFill>
                  <a:schemeClr val="bg1"/>
                </a:solidFill>
              </a:rPr>
              <a:t>. Ιωσήφ </a:t>
            </a:r>
            <a:r>
              <a:rPr lang="el-GR" sz="1400" dirty="0" err="1">
                <a:solidFill>
                  <a:schemeClr val="bg1"/>
                </a:solidFill>
              </a:rPr>
              <a:t>Ροηλίδης</a:t>
            </a:r>
            <a:r>
              <a:rPr lang="en-US" sz="1400" dirty="0">
                <a:solidFill>
                  <a:schemeClr val="bg1"/>
                </a:solidFill>
              </a:rPr>
              <a:t> (</a:t>
            </a:r>
            <a:r>
              <a:rPr lang="el-GR" sz="1400" dirty="0">
                <a:solidFill>
                  <a:schemeClr val="bg1"/>
                </a:solidFill>
              </a:rPr>
              <a:t>Αθήνα, 1991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  <a:r>
              <a:rPr lang="el-GR" sz="1400" dirty="0">
                <a:solidFill>
                  <a:schemeClr val="bg1"/>
                </a:solidFill>
              </a:rPr>
              <a:t> σελ. 109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0CBC29-DCE8-8130-8016-776EDB1D4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43" y="112413"/>
            <a:ext cx="9602076" cy="5486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521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033DEB-803A-B979-1265-8D26F9058571}"/>
              </a:ext>
            </a:extLst>
          </p:cNvPr>
          <p:cNvSpPr txBox="1"/>
          <p:nvPr/>
        </p:nvSpPr>
        <p:spPr>
          <a:xfrm>
            <a:off x="1000125" y="803344"/>
            <a:ext cx="10972800" cy="457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i="1" dirty="0">
                <a:solidFill>
                  <a:schemeClr val="bg1"/>
                </a:solidFill>
              </a:rPr>
              <a:t>			</a:t>
            </a:r>
            <a:r>
              <a:rPr lang="el-GR" sz="2400" b="1" i="1" dirty="0">
                <a:solidFill>
                  <a:schemeClr val="bg1"/>
                </a:solidFill>
              </a:rPr>
              <a:t>Ιεροτελεστικές διαφορές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bg1"/>
                </a:solidFill>
              </a:rPr>
              <a:t>f</a:t>
            </a:r>
            <a:r>
              <a:rPr lang="el-GR" i="1" dirty="0" err="1">
                <a:solidFill>
                  <a:schemeClr val="bg1"/>
                </a:solidFill>
              </a:rPr>
              <a:t>ilioque</a:t>
            </a:r>
            <a:endParaRPr lang="el-GR" i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γάμος των κληρικών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νηστεία και τήρηση του Σαββάτου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η χρήση των </a:t>
            </a:r>
            <a:r>
              <a:rPr lang="el-GR" dirty="0" err="1">
                <a:solidFill>
                  <a:schemeClr val="bg1"/>
                </a:solidFill>
              </a:rPr>
              <a:t>αζύμων</a:t>
            </a:r>
            <a:r>
              <a:rPr lang="el-GR" dirty="0">
                <a:solidFill>
                  <a:schemeClr val="bg1"/>
                </a:solidFill>
              </a:rPr>
              <a:t> στη Θεία Ευχαριστία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τέλεση του βαπτίσματος με μία κατάδυση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τη βρώση </a:t>
            </a:r>
            <a:r>
              <a:rPr lang="el-GR" dirty="0" err="1">
                <a:solidFill>
                  <a:schemeClr val="bg1"/>
                </a:solidFill>
              </a:rPr>
              <a:t>πνικτών</a:t>
            </a:r>
            <a:r>
              <a:rPr lang="el-GR" dirty="0">
                <a:solidFill>
                  <a:schemeClr val="bg1"/>
                </a:solidFill>
              </a:rPr>
              <a:t> και μιαρών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κατάλυση της νηστείας της Τετάρτης με κατανάλωση κρέατος και της Παρασκευής με κατανάλωση γαλακτοκομικών και αβγών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το έθιμο των Λατίνων να ξυρίζονται και των επισκόπων να φέρουν δακτυλίδι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επιτρέπουν σε δύο αδελφές να παντρεύονται δύο αδελφούς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B106F78-F0FD-B652-5A6B-E5544AA7E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480696"/>
              </p:ext>
            </p:extLst>
          </p:nvPr>
        </p:nvGraphicFramePr>
        <p:xfrm>
          <a:off x="6820066" y="4231561"/>
          <a:ext cx="3675802" cy="365760"/>
        </p:xfrm>
        <a:graphic>
          <a:graphicData uri="http://schemas.openxmlformats.org/drawingml/2006/table">
            <a:tbl>
              <a:tblPr/>
              <a:tblGrid>
                <a:gridCol w="476250">
                  <a:extLst>
                    <a:ext uri="{9D8B030D-6E8A-4147-A177-3AD203B41FA5}">
                      <a16:colId xmlns:a16="http://schemas.microsoft.com/office/drawing/2014/main" val="338897669"/>
                    </a:ext>
                  </a:extLst>
                </a:gridCol>
                <a:gridCol w="3199552">
                  <a:extLst>
                    <a:ext uri="{9D8B030D-6E8A-4147-A177-3AD203B41FA5}">
                      <a16:colId xmlns:a16="http://schemas.microsoft.com/office/drawing/2014/main" val="23088711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2700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05E3BA7-5A59-344A-2F23-291139505B14}"/>
              </a:ext>
            </a:extLst>
          </p:cNvPr>
          <p:cNvSpPr txBox="1"/>
          <p:nvPr/>
        </p:nvSpPr>
        <p:spPr>
          <a:xfrm>
            <a:off x="6277232" y="616413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Tia Kolbaba, </a:t>
            </a:r>
            <a:r>
              <a:rPr lang="en-US" sz="1400" i="1" dirty="0">
                <a:solidFill>
                  <a:schemeClr val="bg1"/>
                </a:solidFill>
              </a:rPr>
              <a:t>The Byzantine lists: errors of the Latins </a:t>
            </a:r>
            <a:r>
              <a:rPr lang="en-US" sz="1400" dirty="0">
                <a:solidFill>
                  <a:schemeClr val="bg1"/>
                </a:solidFill>
              </a:rPr>
              <a:t>(Urbana, 2000) </a:t>
            </a:r>
          </a:p>
        </p:txBody>
      </p:sp>
    </p:spTree>
    <p:extLst>
      <p:ext uri="{BB962C8B-B14F-4D97-AF65-F5344CB8AC3E}">
        <p14:creationId xmlns:p14="http://schemas.microsoft.com/office/powerpoint/2010/main" val="3063571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1D2039-ACBC-85EC-C21F-CF5737E29974}"/>
              </a:ext>
            </a:extLst>
          </p:cNvPr>
          <p:cNvSpPr txBox="1"/>
          <p:nvPr/>
        </p:nvSpPr>
        <p:spPr>
          <a:xfrm>
            <a:off x="882242" y="406190"/>
            <a:ext cx="913421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u="sng" dirty="0">
                <a:solidFill>
                  <a:schemeClr val="bg1"/>
                </a:solidFill>
              </a:rPr>
              <a:t>Το Σχίσμα του 1054</a:t>
            </a:r>
            <a:r>
              <a:rPr lang="en-US" b="1" u="sng" dirty="0">
                <a:solidFill>
                  <a:schemeClr val="bg1"/>
                </a:solidFill>
              </a:rPr>
              <a:t> - </a:t>
            </a:r>
            <a:r>
              <a:rPr lang="el-GR" b="1" u="sng" dirty="0">
                <a:solidFill>
                  <a:schemeClr val="bg1"/>
                </a:solidFill>
              </a:rPr>
              <a:t>Η Διαίρεση της Εκκλησίας</a:t>
            </a:r>
            <a:endParaRPr lang="en-US" b="1" u="sng" dirty="0">
              <a:solidFill>
                <a:schemeClr val="bg1"/>
              </a:solidFill>
            </a:endParaRPr>
          </a:p>
          <a:p>
            <a:pPr>
              <a:buNone/>
            </a:pPr>
            <a:endParaRPr lang="el-GR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Με τη διαίρεση της Ρωμαϊκής Αυτοκρατορίας, η Εκκλησία χωρίζεται σε Ανατολική και Δυτική.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Τον 11ο αιώνα, οι διαφορές μεταξύ των δύο Εκκλησιών εντάθηκαν.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Δογματικά, διοικητικά και πολιτισμικά ζητήματα οδήγησαν στη ρήξη.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015AAE-50E3-A640-975E-89EF25FAD00A}"/>
              </a:ext>
            </a:extLst>
          </p:cNvPr>
          <p:cNvSpPr txBox="1"/>
          <p:nvPr/>
        </p:nvSpPr>
        <p:spPr>
          <a:xfrm>
            <a:off x="2058100" y="2590800"/>
            <a:ext cx="994654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u="sng" dirty="0">
                <a:solidFill>
                  <a:schemeClr val="bg1"/>
                </a:solidFill>
              </a:rPr>
              <a:t>Τα Αίτια του Σχίσματος</a:t>
            </a:r>
            <a:r>
              <a:rPr lang="en-US" b="1" u="sng" dirty="0">
                <a:solidFill>
                  <a:schemeClr val="bg1"/>
                </a:solidFill>
              </a:rPr>
              <a:t> - </a:t>
            </a:r>
            <a:r>
              <a:rPr lang="el-GR" b="1" u="sng" dirty="0">
                <a:solidFill>
                  <a:schemeClr val="bg1"/>
                </a:solidFill>
              </a:rPr>
              <a:t>Βασικές Διαφορές</a:t>
            </a:r>
            <a:endParaRPr lang="en-US" b="1" u="sng" dirty="0">
              <a:solidFill>
                <a:schemeClr val="bg1"/>
              </a:solidFill>
            </a:endParaRPr>
          </a:p>
          <a:p>
            <a:pPr>
              <a:buNone/>
            </a:pPr>
            <a:endParaRPr lang="el-GR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chemeClr val="bg1"/>
                </a:solidFill>
              </a:rPr>
              <a:t>Το </a:t>
            </a:r>
            <a:r>
              <a:rPr lang="el-GR" b="1" dirty="0" err="1">
                <a:solidFill>
                  <a:schemeClr val="bg1"/>
                </a:solidFill>
              </a:rPr>
              <a:t>filioque</a:t>
            </a:r>
            <a:r>
              <a:rPr lang="el-GR" b="1" dirty="0">
                <a:solidFill>
                  <a:schemeClr val="bg1"/>
                </a:solidFill>
              </a:rPr>
              <a:t>:</a:t>
            </a:r>
            <a:r>
              <a:rPr lang="el-GR" dirty="0">
                <a:solidFill>
                  <a:schemeClr val="bg1"/>
                </a:solidFill>
              </a:rPr>
              <a:t> Η Δυτική Εκκλησία προσθέτει στο Σύμβολο της Πίστεως ότι το Άγιο Πνεύμα εκπορεύεται και από τον Υιό.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chemeClr val="bg1"/>
                </a:solidFill>
              </a:rPr>
              <a:t>Το πρωτείο του Πάπα:</a:t>
            </a:r>
            <a:r>
              <a:rPr lang="el-GR" dirty="0">
                <a:solidFill>
                  <a:schemeClr val="bg1"/>
                </a:solidFill>
              </a:rPr>
              <a:t> Η Δυτική Εκκλησία αναγνωρίζει στον Πάπα εξουσία επί όλων των Χριστιανών.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b="1" dirty="0">
                <a:solidFill>
                  <a:schemeClr val="bg1"/>
                </a:solidFill>
              </a:rPr>
              <a:t>Πολιτικές διαμάχες:</a:t>
            </a:r>
            <a:r>
              <a:rPr lang="el-GR" dirty="0">
                <a:solidFill>
                  <a:schemeClr val="bg1"/>
                </a:solidFill>
              </a:rPr>
              <a:t> Οι δύο Εκκλησίες συγκρούονται για ζητήματα εξουσίας και δικαιοδοσίας.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1144A0-0E39-501E-9B8F-D8B884406590}"/>
              </a:ext>
            </a:extLst>
          </p:cNvPr>
          <p:cNvSpPr txBox="1"/>
          <p:nvPr/>
        </p:nvSpPr>
        <p:spPr>
          <a:xfrm>
            <a:off x="757107" y="4713855"/>
            <a:ext cx="1012341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u="sng" dirty="0">
                <a:solidFill>
                  <a:schemeClr val="bg1"/>
                </a:solidFill>
              </a:rPr>
              <a:t>Τα Γεγονότα του Σχίσματος</a:t>
            </a:r>
            <a:endParaRPr lang="en-US" b="1" u="sng" dirty="0">
              <a:solidFill>
                <a:schemeClr val="bg1"/>
              </a:solidFill>
            </a:endParaRPr>
          </a:p>
          <a:p>
            <a:pPr>
              <a:buNone/>
            </a:pPr>
            <a:endParaRPr lang="el-GR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Το 1054, ο Πατριάρχης Μιχαήλ </a:t>
            </a:r>
            <a:r>
              <a:rPr lang="el-GR" dirty="0" err="1">
                <a:solidFill>
                  <a:schemeClr val="bg1"/>
                </a:solidFill>
              </a:rPr>
              <a:t>Κηρουλάριος</a:t>
            </a:r>
            <a:r>
              <a:rPr lang="el-GR" dirty="0">
                <a:solidFill>
                  <a:schemeClr val="bg1"/>
                </a:solidFill>
              </a:rPr>
              <a:t> και ο Πάπας Λέων Θ' ανταλλάσσουν αφορισμούς.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Ο Καρδινάλιος </a:t>
            </a:r>
            <a:r>
              <a:rPr lang="el-GR" dirty="0" err="1">
                <a:solidFill>
                  <a:schemeClr val="bg1"/>
                </a:solidFill>
              </a:rPr>
              <a:t>Ουμβέρτος</a:t>
            </a:r>
            <a:r>
              <a:rPr lang="el-GR" dirty="0">
                <a:solidFill>
                  <a:schemeClr val="bg1"/>
                </a:solidFill>
              </a:rPr>
              <a:t> καταθέτει τον αφορισμό του Πατριάρχη στην Αγία Σοφία.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Ο Πατριάρχης συγκαλεί Σύνοδο και αφορίζει τους απεσταλμένους του Πάπα.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Το σχίσμα μεταξύ Ανατολικής και Δυτικής Εκκλησίας γίνεται οριστικό.</a:t>
            </a:r>
          </a:p>
        </p:txBody>
      </p:sp>
    </p:spTree>
    <p:extLst>
      <p:ext uri="{BB962C8B-B14F-4D97-AF65-F5344CB8AC3E}">
        <p14:creationId xmlns:p14="http://schemas.microsoft.com/office/powerpoint/2010/main" val="3668203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2744BB-8142-D931-7F19-E25C85F1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49" y="636372"/>
            <a:ext cx="5793259" cy="5793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6782B4-5ECB-2D70-6FD1-E714927F5FDE}"/>
              </a:ext>
            </a:extLst>
          </p:cNvPr>
          <p:cNvSpPr txBox="1"/>
          <p:nvPr/>
        </p:nvSpPr>
        <p:spPr>
          <a:xfrm>
            <a:off x="7644713" y="3304057"/>
            <a:ext cx="43001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chemeClr val="bg1"/>
                </a:solidFill>
              </a:rPr>
              <a:t>Σχίσμα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l-GR" sz="1800" b="1" dirty="0">
                <a:solidFill>
                  <a:schemeClr val="bg1"/>
                </a:solidFill>
              </a:rPr>
              <a:t>Ανατολικής και Δυτικής Εκκλησίας</a:t>
            </a:r>
          </a:p>
        </p:txBody>
      </p:sp>
    </p:spTree>
    <p:extLst>
      <p:ext uri="{BB962C8B-B14F-4D97-AF65-F5344CB8AC3E}">
        <p14:creationId xmlns:p14="http://schemas.microsoft.com/office/powerpoint/2010/main" val="1001311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0E78BF-64A2-FCA6-4ADB-2323AF312847}"/>
              </a:ext>
            </a:extLst>
          </p:cNvPr>
          <p:cNvSpPr txBox="1"/>
          <p:nvPr/>
        </p:nvSpPr>
        <p:spPr>
          <a:xfrm>
            <a:off x="864973" y="412564"/>
            <a:ext cx="10462053" cy="5450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l-GR" b="1" dirty="0">
                <a:solidFill>
                  <a:schemeClr val="bg1"/>
                </a:solidFill>
              </a:rPr>
              <a:t>Συνέπειες του Σχίσματος</a:t>
            </a:r>
          </a:p>
          <a:p>
            <a:pPr>
              <a:lnSpc>
                <a:spcPct val="150000"/>
              </a:lnSpc>
              <a:buNone/>
            </a:pPr>
            <a:r>
              <a:rPr lang="el-GR" b="1" u="sng" dirty="0">
                <a:solidFill>
                  <a:schemeClr val="bg1"/>
                </a:solidFill>
              </a:rPr>
              <a:t>Θρησκευτικές Συνέπειες</a:t>
            </a:r>
            <a:endParaRPr lang="el-GR" u="sng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Ο Πατριάρχης Κωνσταντινουπόλεως ενισχύει την πνευματική του κυριαρχία στην Ανατολή.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Στην Ορθόδοξη Εκκλησία διατηρείται το συνοδικό σύστημα διοίκησης.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l-G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el-GR" b="1" u="sng" dirty="0">
                <a:solidFill>
                  <a:schemeClr val="bg1"/>
                </a:solidFill>
              </a:rPr>
              <a:t>Πολιτικές Συνέπειες</a:t>
            </a:r>
            <a:endParaRPr lang="el-GR" u="sng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Το Σχίσμα αποδυναμώνει τη Βυζαντινή Αυτοκρατορία.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Οι Σταυροφορίες γίνονται μέσο επέκτασης της Δύσης εις βάρος της Ανατολής.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Το 1204, οι Σταυροφόροι καταλαμβάνουν και λεηλατούν την Κωνσταντινούπολη.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l-G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el-GR" b="1" u="sng" dirty="0">
                <a:solidFill>
                  <a:schemeClr val="bg1"/>
                </a:solidFill>
              </a:rPr>
              <a:t>Μεταγενέστερες Εξελίξεις</a:t>
            </a:r>
            <a:endParaRPr lang="el-GR" u="sng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Η Δυτική Εκκλησία αντιμετωπίζει εσωτερικές κρίσεις και νέα σχίσματα (π.χ. Προτεσταντισμός).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Οι αυταρχικές θέσεις της Ρωμαϊκής Εκκλησίας προκαλούν αντιδράσεις και μεταρρυθμίσεις.</a:t>
            </a:r>
          </a:p>
        </p:txBody>
      </p:sp>
    </p:spTree>
    <p:extLst>
      <p:ext uri="{BB962C8B-B14F-4D97-AF65-F5344CB8AC3E}">
        <p14:creationId xmlns:p14="http://schemas.microsoft.com/office/powerpoint/2010/main" val="2273356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E9BDE6-4781-1CA4-0843-F5E4D2BB1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77" y="472011"/>
            <a:ext cx="5524500" cy="5913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D2A001-F3EB-68A4-69DE-D96D5D4D4130}"/>
              </a:ext>
            </a:extLst>
          </p:cNvPr>
          <p:cNvSpPr txBox="1"/>
          <p:nvPr/>
        </p:nvSpPr>
        <p:spPr>
          <a:xfrm>
            <a:off x="6896099" y="1120675"/>
            <a:ext cx="49222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</a:rPr>
              <a:t>Σχίσμα</a:t>
            </a:r>
            <a:r>
              <a:rPr lang="el-GR" sz="2400" dirty="0">
                <a:solidFill>
                  <a:schemeClr val="bg1"/>
                </a:solidFill>
              </a:rPr>
              <a:t> των δύο Εκκλησιών, γνωστό και ως Μεγάλο Σχίσμα, 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l-GR" sz="2400" dirty="0">
                <a:solidFill>
                  <a:schemeClr val="bg1"/>
                </a:solidFill>
              </a:rPr>
              <a:t>είναι:</a:t>
            </a:r>
          </a:p>
          <a:p>
            <a:endParaRPr lang="el-GR" sz="2400" dirty="0">
              <a:solidFill>
                <a:schemeClr val="bg1"/>
              </a:solidFill>
            </a:endParaRPr>
          </a:p>
          <a:p>
            <a:r>
              <a:rPr lang="el-GR" sz="2400" i="1" dirty="0">
                <a:solidFill>
                  <a:schemeClr val="bg1"/>
                </a:solidFill>
              </a:rPr>
              <a:t>η διαίρεση και διάσπαση της κοινωνίας μεταξύ της Δυτικής (Ρωμαιοκαθολικής) και της Ανατολικής (Ορθόδοξης) Χριστιανικής Εκκλησίας</a:t>
            </a:r>
            <a:r>
              <a:rPr lang="en-US" sz="2400" i="1" dirty="0">
                <a:solidFill>
                  <a:schemeClr val="bg1"/>
                </a:solidFill>
              </a:rPr>
              <a:t>.</a:t>
            </a:r>
            <a:endParaRPr lang="el-GR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87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D3814B-BDA9-06A2-7A9E-F7B11A774ACE}"/>
              </a:ext>
            </a:extLst>
          </p:cNvPr>
          <p:cNvSpPr/>
          <p:nvPr/>
        </p:nvSpPr>
        <p:spPr>
          <a:xfrm>
            <a:off x="535460" y="2957384"/>
            <a:ext cx="11121082" cy="650789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1027B0-59B4-A061-562F-49E138FD5945}"/>
              </a:ext>
            </a:extLst>
          </p:cNvPr>
          <p:cNvSpPr txBox="1"/>
          <p:nvPr/>
        </p:nvSpPr>
        <p:spPr>
          <a:xfrm>
            <a:off x="551935" y="3043006"/>
            <a:ext cx="1853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1ος α</a:t>
            </a:r>
            <a:r>
              <a:rPr lang="en-US" sz="1200" dirty="0" err="1">
                <a:solidFill>
                  <a:schemeClr val="bg1"/>
                </a:solidFill>
              </a:rPr>
              <a:t>ιών</a:t>
            </a:r>
            <a:r>
              <a:rPr lang="en-US" sz="1200" dirty="0">
                <a:solidFill>
                  <a:schemeClr val="bg1"/>
                </a:solidFill>
              </a:rPr>
              <a:t>ας μ.Χ.: </a:t>
            </a:r>
          </a:p>
          <a:p>
            <a:pPr algn="ctr"/>
            <a:r>
              <a:rPr lang="el-GR" sz="1200" noProof="0" dirty="0">
                <a:solidFill>
                  <a:schemeClr val="bg1"/>
                </a:solidFill>
              </a:rPr>
              <a:t>Ίδρυση</a:t>
            </a:r>
            <a:r>
              <a:rPr lang="en-US" sz="1200" dirty="0">
                <a:solidFill>
                  <a:schemeClr val="bg1"/>
                </a:solidFill>
              </a:rPr>
              <a:t> του Χριστιανισμού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3D978A-1872-EAB1-4A47-0B39CC35E2FA}"/>
              </a:ext>
            </a:extLst>
          </p:cNvPr>
          <p:cNvSpPr txBox="1"/>
          <p:nvPr/>
        </p:nvSpPr>
        <p:spPr>
          <a:xfrm>
            <a:off x="3752335" y="3135061"/>
            <a:ext cx="4090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3</a:t>
            </a:r>
            <a:r>
              <a:rPr lang="el-GR" sz="1200" dirty="0" err="1">
                <a:solidFill>
                  <a:schemeClr val="bg1"/>
                </a:solidFill>
              </a:rPr>
              <a:t>ος</a:t>
            </a:r>
            <a:r>
              <a:rPr lang="el-GR" sz="1200" dirty="0">
                <a:solidFill>
                  <a:schemeClr val="bg1"/>
                </a:solidFill>
              </a:rPr>
              <a:t>–8ος αιώνας μ.Χ.: Οι Επτά Οικουμενικές Σύνοδοι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EA194-E19A-7D37-C147-0F995F39632D}"/>
              </a:ext>
            </a:extLst>
          </p:cNvPr>
          <p:cNvSpPr txBox="1"/>
          <p:nvPr/>
        </p:nvSpPr>
        <p:spPr>
          <a:xfrm>
            <a:off x="8976152" y="3059683"/>
            <a:ext cx="21912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bg1"/>
                </a:solidFill>
              </a:rPr>
              <a:t>9ος </a:t>
            </a:r>
            <a:r>
              <a:rPr lang="en-US" sz="1200" dirty="0">
                <a:solidFill>
                  <a:schemeClr val="bg1"/>
                </a:solidFill>
              </a:rPr>
              <a:t>-10</a:t>
            </a:r>
            <a:r>
              <a:rPr lang="el-GR" sz="1200" dirty="0" err="1">
                <a:solidFill>
                  <a:schemeClr val="bg1"/>
                </a:solidFill>
              </a:rPr>
              <a:t>ος</a:t>
            </a:r>
            <a:r>
              <a:rPr lang="el-GR" sz="1200" dirty="0">
                <a:solidFill>
                  <a:schemeClr val="bg1"/>
                </a:solidFill>
              </a:rPr>
              <a:t> αιώνας μ.Χ.: Πατριάρχης Φώτιος &amp; Σχίσμα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49E2CD-E799-4849-10F7-429EE96A945B}"/>
              </a:ext>
            </a:extLst>
          </p:cNvPr>
          <p:cNvSpPr txBox="1"/>
          <p:nvPr/>
        </p:nvSpPr>
        <p:spPr>
          <a:xfrm>
            <a:off x="51618" y="1639046"/>
            <a:ext cx="1184059" cy="76944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π</a:t>
            </a:r>
            <a:r>
              <a:rPr lang="en-US" sz="1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ερ</a:t>
            </a: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 30–33 </a:t>
            </a:r>
            <a:r>
              <a:rPr lang="en-US" sz="1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μ.Χ</a:t>
            </a: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.: </a:t>
            </a:r>
            <a:r>
              <a:rPr lang="en-US" sz="1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Στ</a:t>
            </a: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αύρωση και Ανάσταση του Ιησού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E18945-A5A5-92F1-85AA-86A116D7574C}"/>
              </a:ext>
            </a:extLst>
          </p:cNvPr>
          <p:cNvSpPr txBox="1"/>
          <p:nvPr/>
        </p:nvSpPr>
        <p:spPr>
          <a:xfrm>
            <a:off x="144162" y="4286507"/>
            <a:ext cx="1458097" cy="1107996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bg1"/>
                </a:solidFill>
              </a:rPr>
              <a:t>περ. 49–50 μ.Χ.: Αποστολική Σύνοδος στα Ιεροσόλυμα (Καθορισμός της θέσης των εθνικών στον Χριστιανισμό)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12F2DB-FBC7-EECB-14BF-00D464780F04}"/>
              </a:ext>
            </a:extLst>
          </p:cNvPr>
          <p:cNvSpPr txBox="1"/>
          <p:nvPr/>
        </p:nvSpPr>
        <p:spPr>
          <a:xfrm>
            <a:off x="283550" y="615552"/>
            <a:ext cx="1261698" cy="76944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π</a:t>
            </a:r>
            <a:r>
              <a:rPr lang="en-US" sz="1100" dirty="0" err="1">
                <a:solidFill>
                  <a:schemeClr val="bg1"/>
                </a:solidFill>
              </a:rPr>
              <a:t>ερ</a:t>
            </a:r>
            <a:r>
              <a:rPr lang="en-US" sz="1100" dirty="0">
                <a:solidFill>
                  <a:schemeClr val="bg1"/>
                </a:solidFill>
              </a:rPr>
              <a:t>. 96 </a:t>
            </a:r>
            <a:r>
              <a:rPr lang="en-US" sz="1100" dirty="0" err="1">
                <a:solidFill>
                  <a:schemeClr val="bg1"/>
                </a:solidFill>
              </a:rPr>
              <a:t>μ.Χ</a:t>
            </a:r>
            <a:r>
              <a:rPr lang="en-US" sz="1100" dirty="0">
                <a:solidFill>
                  <a:schemeClr val="bg1"/>
                </a:solidFill>
              </a:rPr>
              <a:t>.: </a:t>
            </a:r>
            <a:r>
              <a:rPr lang="en-US" sz="1100" dirty="0" err="1">
                <a:solidFill>
                  <a:schemeClr val="bg1"/>
                </a:solidFill>
              </a:rPr>
              <a:t>Συγγρ</a:t>
            </a:r>
            <a:r>
              <a:rPr lang="en-US" sz="1100" dirty="0">
                <a:solidFill>
                  <a:schemeClr val="bg1"/>
                </a:solidFill>
              </a:rPr>
              <a:t>αφή της Αποκάλυψης του Ιωάννη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3596D-8BFC-E63B-88B0-9179DB046579}"/>
              </a:ext>
            </a:extLst>
          </p:cNvPr>
          <p:cNvSpPr txBox="1"/>
          <p:nvPr/>
        </p:nvSpPr>
        <p:spPr>
          <a:xfrm>
            <a:off x="346109" y="5667633"/>
            <a:ext cx="1458097" cy="60016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περ. 64 μ.Χ.: Διωγμοί των Χριστιανών από τον Νέρωνα</a:t>
            </a:r>
            <a:endParaRPr lang="en-US" sz="1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136916-4FE8-4F95-C2A1-18FFD9B36BC5}"/>
              </a:ext>
            </a:extLst>
          </p:cNvPr>
          <p:cNvCxnSpPr>
            <a:cxnSpLocks/>
          </p:cNvCxnSpPr>
          <p:nvPr/>
        </p:nvCxnSpPr>
        <p:spPr>
          <a:xfrm>
            <a:off x="788175" y="2479427"/>
            <a:ext cx="0" cy="337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1CD9B8-940A-0262-010F-3B98B9F8A51F}"/>
              </a:ext>
            </a:extLst>
          </p:cNvPr>
          <p:cNvCxnSpPr/>
          <p:nvPr/>
        </p:nvCxnSpPr>
        <p:spPr>
          <a:xfrm flipV="1">
            <a:off x="1235677" y="3682314"/>
            <a:ext cx="0" cy="551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608F040-B4EA-F5D3-A1D7-2442D7E80AA3}"/>
              </a:ext>
            </a:extLst>
          </p:cNvPr>
          <p:cNvCxnSpPr>
            <a:cxnSpLocks/>
          </p:cNvCxnSpPr>
          <p:nvPr/>
        </p:nvCxnSpPr>
        <p:spPr>
          <a:xfrm>
            <a:off x="1445603" y="1523477"/>
            <a:ext cx="0" cy="1327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CEC860-FF4E-6943-93F6-AF0E09528F0D}"/>
              </a:ext>
            </a:extLst>
          </p:cNvPr>
          <p:cNvCxnSpPr>
            <a:cxnSpLocks/>
          </p:cNvCxnSpPr>
          <p:nvPr/>
        </p:nvCxnSpPr>
        <p:spPr>
          <a:xfrm flipV="1">
            <a:off x="1775255" y="3698790"/>
            <a:ext cx="0" cy="1878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A386AD-4C72-A6C2-380F-569D1F58A67E}"/>
              </a:ext>
            </a:extLst>
          </p:cNvPr>
          <p:cNvCxnSpPr/>
          <p:nvPr/>
        </p:nvCxnSpPr>
        <p:spPr>
          <a:xfrm>
            <a:off x="2372496" y="2957384"/>
            <a:ext cx="0" cy="63705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54A0AA0-DB88-AF0F-5E69-7D1D078BDAC3}"/>
              </a:ext>
            </a:extLst>
          </p:cNvPr>
          <p:cNvCxnSpPr/>
          <p:nvPr/>
        </p:nvCxnSpPr>
        <p:spPr>
          <a:xfrm>
            <a:off x="8439666" y="2968287"/>
            <a:ext cx="0" cy="63705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DC6264B-9BB1-398D-4728-BC2100CBDF76}"/>
              </a:ext>
            </a:extLst>
          </p:cNvPr>
          <p:cNvSpPr txBox="1"/>
          <p:nvPr/>
        </p:nvSpPr>
        <p:spPr>
          <a:xfrm>
            <a:off x="2240697" y="1462331"/>
            <a:ext cx="1639646" cy="1107996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bg1"/>
                </a:solidFill>
              </a:rPr>
              <a:t>325 μ.Χ.: Α' Οικουμενική Σύνοδος (Νίκαια) – Καταδίκη του Αρειανισμού, </a:t>
            </a:r>
            <a:r>
              <a:rPr lang="el-GR" sz="1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διαμόρφωση του Συμβόλου της Πίστεως</a:t>
            </a:r>
            <a:endParaRPr lang="en-US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EC56E0-8529-B5A6-81A5-8841F994B935}"/>
              </a:ext>
            </a:extLst>
          </p:cNvPr>
          <p:cNvSpPr txBox="1"/>
          <p:nvPr/>
        </p:nvSpPr>
        <p:spPr>
          <a:xfrm>
            <a:off x="3945181" y="5163756"/>
            <a:ext cx="1938548" cy="1615827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bg1"/>
                </a:solidFill>
              </a:rPr>
              <a:t>381 μ.Χ.: Β' Οικουμενική Σύνοδος (Κωνσταντινούπολη) – Επιβεβαίωση του Συμβόλου της Πίστεως, διδασκαλία περί Αγίου Πνεύματος, </a:t>
            </a:r>
            <a:r>
              <a:rPr lang="el-GR" sz="1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αναγνώριση των ίσων «</a:t>
            </a:r>
            <a:r>
              <a:rPr lang="el-GR" sz="1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πρεσβείων</a:t>
            </a:r>
            <a:r>
              <a:rPr lang="el-GR" sz="1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τιμής» (ισοτιμίας) των Πατριαρχείων Ρώμης και Κωνσταντινουπόλεως</a:t>
            </a:r>
            <a:endParaRPr lang="en-US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CC2602-B5BA-20E8-0D3C-B4ACE911C71D}"/>
              </a:ext>
            </a:extLst>
          </p:cNvPr>
          <p:cNvSpPr txBox="1"/>
          <p:nvPr/>
        </p:nvSpPr>
        <p:spPr>
          <a:xfrm>
            <a:off x="4672403" y="116710"/>
            <a:ext cx="1458097" cy="1277273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bg1"/>
                </a:solidFill>
              </a:rPr>
              <a:t>431 μ.Χ.: Γ' Οικουμενική Σύνοδος (Έφεσος) – Καταδίκη του Νεστοριανισμού, αναγνώριση της Παναγίας ως Θεοτόκου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F61C2E-6D91-8AEE-E69B-2B934555A464}"/>
              </a:ext>
            </a:extLst>
          </p:cNvPr>
          <p:cNvSpPr txBox="1"/>
          <p:nvPr/>
        </p:nvSpPr>
        <p:spPr>
          <a:xfrm>
            <a:off x="5272214" y="1540116"/>
            <a:ext cx="2611402" cy="1107996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bg1"/>
                </a:solidFill>
              </a:rPr>
              <a:t>451 μ.Χ.: Δ' Οικουμενική Σύνοδος (Χαλκηδόνα) – Διακήρυξη της δύο φύσεων του Χριστού, αποκοπή των Μονοφυσιτών, </a:t>
            </a:r>
            <a:r>
              <a:rPr lang="el-GR" sz="1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επιβεβαίωση της ισοτιμίας Ρώμης και Κωνσταντινούπολης στα «πρεσβεία τιμής»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62238C-8CD1-03EA-F17A-35EBB2E89E7B}"/>
              </a:ext>
            </a:extLst>
          </p:cNvPr>
          <p:cNvSpPr txBox="1"/>
          <p:nvPr/>
        </p:nvSpPr>
        <p:spPr>
          <a:xfrm>
            <a:off x="5932515" y="4532937"/>
            <a:ext cx="1458097" cy="1277273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bg1"/>
                </a:solidFill>
              </a:rPr>
              <a:t>553 μ.Χ.: Ε' Οικουμενική Σύνοδος (Κωνσταντινούπολη) – Καταδίκη των "Τριών Κεφαλαίων" (θεολογικά κείμενα </a:t>
            </a:r>
            <a:r>
              <a:rPr lang="el-GR" sz="1100" dirty="0" err="1">
                <a:solidFill>
                  <a:schemeClr val="bg1"/>
                </a:solidFill>
              </a:rPr>
              <a:t>νεστοριανικής</a:t>
            </a:r>
            <a:r>
              <a:rPr lang="el-GR" sz="1100" dirty="0">
                <a:solidFill>
                  <a:schemeClr val="bg1"/>
                </a:solidFill>
              </a:rPr>
              <a:t> χροιάς)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901CCE-B574-9802-15DF-5F5EDA16D6A4}"/>
              </a:ext>
            </a:extLst>
          </p:cNvPr>
          <p:cNvSpPr txBox="1"/>
          <p:nvPr/>
        </p:nvSpPr>
        <p:spPr>
          <a:xfrm>
            <a:off x="7470692" y="4130465"/>
            <a:ext cx="1458097" cy="1446550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bg1"/>
                </a:solidFill>
              </a:rPr>
              <a:t>680–681 μ.Χ.: ΣΤ' Οικουμενική Σύνοδος (Κωνσταντινούπολη) – Καταδίκη του </a:t>
            </a:r>
            <a:r>
              <a:rPr lang="el-GR" sz="1100" dirty="0" err="1">
                <a:solidFill>
                  <a:schemeClr val="bg1"/>
                </a:solidFill>
              </a:rPr>
              <a:t>Μονοθελητισμού</a:t>
            </a:r>
            <a:r>
              <a:rPr lang="el-GR" sz="1100" dirty="0">
                <a:solidFill>
                  <a:schemeClr val="bg1"/>
                </a:solidFill>
              </a:rPr>
              <a:t> (η διδασκαλία ότι ο Χριστός είχε μόνο μία θέληση)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8C6021-1C31-31EF-C40C-567CAFCCAE40}"/>
              </a:ext>
            </a:extLst>
          </p:cNvPr>
          <p:cNvSpPr txBox="1"/>
          <p:nvPr/>
        </p:nvSpPr>
        <p:spPr>
          <a:xfrm>
            <a:off x="7470691" y="201640"/>
            <a:ext cx="1458097" cy="1277273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bg1"/>
                </a:solidFill>
              </a:rPr>
              <a:t>787 μ.Χ.: Ζ' Οικουμενική Σύνοδος (Νίκαια) – Αποκατάσταση της προσκύνησης των εικόνων και καταδίκη της Εικονομαχίας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0E6635-B344-B784-C895-34E9AA026DD7}"/>
              </a:ext>
            </a:extLst>
          </p:cNvPr>
          <p:cNvSpPr txBox="1"/>
          <p:nvPr/>
        </p:nvSpPr>
        <p:spPr>
          <a:xfrm>
            <a:off x="9266975" y="4051348"/>
            <a:ext cx="1458097" cy="60016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bg1"/>
                </a:solidFill>
              </a:rPr>
              <a:t>858 μ.Χ.: Ο Φώτιος γίνεται Πατριάρχης Κωνσταντινουπόλεως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72815B-0B19-0D52-5204-4FF151651C59}"/>
              </a:ext>
            </a:extLst>
          </p:cNvPr>
          <p:cNvSpPr txBox="1"/>
          <p:nvPr/>
        </p:nvSpPr>
        <p:spPr>
          <a:xfrm>
            <a:off x="10226346" y="4769102"/>
            <a:ext cx="1717599" cy="1615827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bg1"/>
                </a:solidFill>
              </a:rPr>
              <a:t>879–880 μ.Χ.: Σύνοδος Κωνσταντινουπόλεως – Αναγνώριση του Φωτίου, αποκατάσταση των σχέσεων με τη Ρώμη, </a:t>
            </a:r>
            <a:r>
              <a:rPr lang="el-GR" sz="1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επιβεβαίωση των ίσων "</a:t>
            </a:r>
            <a:r>
              <a:rPr lang="el-GR" sz="1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πρεσβείων</a:t>
            </a:r>
            <a:r>
              <a:rPr lang="el-GR" sz="1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τιμής" μεταξύ των Πατριαρχείων Ρώμης και Κωνσταντινουπόλεως</a:t>
            </a:r>
            <a:endParaRPr lang="en-US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CBEE4F-425D-4F7D-D22C-4103955F12C9}"/>
              </a:ext>
            </a:extLst>
          </p:cNvPr>
          <p:cNvSpPr txBox="1"/>
          <p:nvPr/>
        </p:nvSpPr>
        <p:spPr>
          <a:xfrm>
            <a:off x="9056734" y="777029"/>
            <a:ext cx="1458097" cy="1446550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867 μ.Χ.: </a:t>
            </a:r>
            <a:r>
              <a:rPr lang="el-GR" sz="11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Φώτειο</a:t>
            </a:r>
            <a:r>
              <a:rPr lang="el-GR" sz="1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σχίσμα – Σύγκρουση Φωτίου με τον Πάπα Νικόλαο Α', κυρίως λόγω του </a:t>
            </a:r>
            <a:r>
              <a:rPr lang="el-GR" sz="11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Filioque</a:t>
            </a:r>
            <a:r>
              <a:rPr lang="el-GR" sz="1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(προσθήκη στο Σύμβολο της Πίστεως στη Δύση)</a:t>
            </a:r>
            <a:endParaRPr lang="en-US" sz="11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C7664A-FB4A-9048-3206-29F38B0FF385}"/>
              </a:ext>
            </a:extLst>
          </p:cNvPr>
          <p:cNvSpPr txBox="1"/>
          <p:nvPr/>
        </p:nvSpPr>
        <p:spPr>
          <a:xfrm>
            <a:off x="10556789" y="1453931"/>
            <a:ext cx="1458097" cy="938719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1054 μ.Χ.: Το Μεγάλο Σχίσμα (Οριστικός χωρισμός Ανατολικής και Δυτικής Εκκλησίας)</a:t>
            </a:r>
            <a:endParaRPr lang="en-US" sz="11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1584A28-BEA8-1C92-C99A-FFB5577D004F}"/>
              </a:ext>
            </a:extLst>
          </p:cNvPr>
          <p:cNvCxnSpPr>
            <a:cxnSpLocks/>
          </p:cNvCxnSpPr>
          <p:nvPr/>
        </p:nvCxnSpPr>
        <p:spPr>
          <a:xfrm>
            <a:off x="3435178" y="2608813"/>
            <a:ext cx="0" cy="323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DE5A25D-3B23-8333-C58B-500FF0CF2F0F}"/>
              </a:ext>
            </a:extLst>
          </p:cNvPr>
          <p:cNvCxnSpPr>
            <a:cxnSpLocks/>
          </p:cNvCxnSpPr>
          <p:nvPr/>
        </p:nvCxnSpPr>
        <p:spPr>
          <a:xfrm>
            <a:off x="9996023" y="2307770"/>
            <a:ext cx="0" cy="629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8D9C53F-55BB-486D-EE79-B6D0A8DF356B}"/>
              </a:ext>
            </a:extLst>
          </p:cNvPr>
          <p:cNvCxnSpPr>
            <a:cxnSpLocks/>
          </p:cNvCxnSpPr>
          <p:nvPr/>
        </p:nvCxnSpPr>
        <p:spPr>
          <a:xfrm>
            <a:off x="11277601" y="2549611"/>
            <a:ext cx="0" cy="323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4F3F4A7-15AD-4B3B-C13B-BAA067C363C1}"/>
              </a:ext>
            </a:extLst>
          </p:cNvPr>
          <p:cNvCxnSpPr>
            <a:cxnSpLocks/>
          </p:cNvCxnSpPr>
          <p:nvPr/>
        </p:nvCxnSpPr>
        <p:spPr>
          <a:xfrm flipH="1">
            <a:off x="5107512" y="1458672"/>
            <a:ext cx="4119" cy="1352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1C51B48-B947-E26E-80F5-E31C86A3B11B}"/>
              </a:ext>
            </a:extLst>
          </p:cNvPr>
          <p:cNvCxnSpPr>
            <a:cxnSpLocks/>
          </p:cNvCxnSpPr>
          <p:nvPr/>
        </p:nvCxnSpPr>
        <p:spPr>
          <a:xfrm>
            <a:off x="5936832" y="2687496"/>
            <a:ext cx="8238" cy="218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5211835-128E-FA1F-7F64-09440373C873}"/>
              </a:ext>
            </a:extLst>
          </p:cNvPr>
          <p:cNvCxnSpPr>
            <a:cxnSpLocks/>
          </p:cNvCxnSpPr>
          <p:nvPr/>
        </p:nvCxnSpPr>
        <p:spPr>
          <a:xfrm>
            <a:off x="8031893" y="1579851"/>
            <a:ext cx="0" cy="1237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456433C-9F1A-D2C5-D77E-1AC5315560A6}"/>
              </a:ext>
            </a:extLst>
          </p:cNvPr>
          <p:cNvCxnSpPr>
            <a:cxnSpLocks/>
          </p:cNvCxnSpPr>
          <p:nvPr/>
        </p:nvCxnSpPr>
        <p:spPr>
          <a:xfrm flipH="1" flipV="1">
            <a:off x="5030567" y="3698790"/>
            <a:ext cx="717499" cy="1352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9E004AF-B3D8-428B-17C3-CD8C1B2C4977}"/>
              </a:ext>
            </a:extLst>
          </p:cNvPr>
          <p:cNvCxnSpPr>
            <a:cxnSpLocks/>
          </p:cNvCxnSpPr>
          <p:nvPr/>
        </p:nvCxnSpPr>
        <p:spPr>
          <a:xfrm flipV="1">
            <a:off x="6277337" y="3698790"/>
            <a:ext cx="0" cy="782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52C0B0D-7BAC-C903-D715-32E610F2455B}"/>
              </a:ext>
            </a:extLst>
          </p:cNvPr>
          <p:cNvCxnSpPr>
            <a:cxnSpLocks/>
          </p:cNvCxnSpPr>
          <p:nvPr/>
        </p:nvCxnSpPr>
        <p:spPr>
          <a:xfrm flipV="1">
            <a:off x="7648716" y="3699952"/>
            <a:ext cx="0" cy="351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732D2DE-7673-BE9A-4263-1C7D7B1392A8}"/>
              </a:ext>
            </a:extLst>
          </p:cNvPr>
          <p:cNvCxnSpPr>
            <a:cxnSpLocks/>
          </p:cNvCxnSpPr>
          <p:nvPr/>
        </p:nvCxnSpPr>
        <p:spPr>
          <a:xfrm flipV="1">
            <a:off x="9648569" y="3652737"/>
            <a:ext cx="0" cy="331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3C46277-473C-BB97-1681-A1BE21A7ECF0}"/>
              </a:ext>
            </a:extLst>
          </p:cNvPr>
          <p:cNvCxnSpPr>
            <a:cxnSpLocks/>
          </p:cNvCxnSpPr>
          <p:nvPr/>
        </p:nvCxnSpPr>
        <p:spPr>
          <a:xfrm flipV="1">
            <a:off x="10841924" y="3690134"/>
            <a:ext cx="0" cy="939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CBF9A1D-A467-08C6-6D72-CC2EB1344A9D}"/>
              </a:ext>
            </a:extLst>
          </p:cNvPr>
          <p:cNvSpPr txBox="1"/>
          <p:nvPr/>
        </p:nvSpPr>
        <p:spPr>
          <a:xfrm>
            <a:off x="3063964" y="223031"/>
            <a:ext cx="1458097" cy="1107996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330 μ.Χ.: Κωνσταντινούπολη</a:t>
            </a:r>
            <a:r>
              <a:rPr lang="en-US" sz="11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l-GR" sz="11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Νέα χριστιανική πρωτεύουσα της Ρωμαϊκής Αυτοκρατορίας</a:t>
            </a:r>
            <a:endParaRPr lang="en-US" sz="11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9B483D0-AC7A-E579-5360-02DAF3ECA816}"/>
              </a:ext>
            </a:extLst>
          </p:cNvPr>
          <p:cNvCxnSpPr>
            <a:cxnSpLocks/>
          </p:cNvCxnSpPr>
          <p:nvPr/>
        </p:nvCxnSpPr>
        <p:spPr>
          <a:xfrm>
            <a:off x="4025281" y="1355741"/>
            <a:ext cx="15645" cy="15825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F75D904-D948-9646-AE10-420C6F884C45}"/>
              </a:ext>
            </a:extLst>
          </p:cNvPr>
          <p:cNvSpPr txBox="1"/>
          <p:nvPr/>
        </p:nvSpPr>
        <p:spPr>
          <a:xfrm>
            <a:off x="3236489" y="4478098"/>
            <a:ext cx="2063517" cy="60016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380 μ.Χ.: Ο Χριστιανισμός γίνεται επίσημη θρησκεία της Ρωμαϊκής Αυτοκρατορίας</a:t>
            </a:r>
            <a:endParaRPr lang="en-US" sz="11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0899E62-18CB-5BEA-4C33-4300B0795CC5}"/>
              </a:ext>
            </a:extLst>
          </p:cNvPr>
          <p:cNvCxnSpPr>
            <a:cxnSpLocks/>
          </p:cNvCxnSpPr>
          <p:nvPr/>
        </p:nvCxnSpPr>
        <p:spPr>
          <a:xfrm flipV="1">
            <a:off x="4467650" y="3723036"/>
            <a:ext cx="0" cy="6573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C5DB1B83-618D-A7D4-174C-9CF775D90FF5}"/>
              </a:ext>
            </a:extLst>
          </p:cNvPr>
          <p:cNvSpPr txBox="1"/>
          <p:nvPr/>
        </p:nvSpPr>
        <p:spPr>
          <a:xfrm>
            <a:off x="1967167" y="3804801"/>
            <a:ext cx="2130636" cy="60016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303–311 μ.Χ.: Διωγμοί του </a:t>
            </a:r>
            <a:r>
              <a:rPr lang="el-GR" sz="11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Διοκλητιανού</a:t>
            </a:r>
            <a:r>
              <a:rPr lang="el-GR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(τελευταίοι μεγάλοι διωγμοί κατά των Χριστιανών)</a:t>
            </a:r>
            <a:endParaRPr lang="en-US" sz="1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0D644E4-E0D3-3340-7D11-BEEE49EA8FD0}"/>
              </a:ext>
            </a:extLst>
          </p:cNvPr>
          <p:cNvCxnSpPr>
            <a:cxnSpLocks/>
          </p:cNvCxnSpPr>
          <p:nvPr/>
        </p:nvCxnSpPr>
        <p:spPr>
          <a:xfrm flipV="1">
            <a:off x="2708020" y="3605342"/>
            <a:ext cx="0" cy="170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C79165EF-481D-4072-F644-1F585851AC9E}"/>
              </a:ext>
            </a:extLst>
          </p:cNvPr>
          <p:cNvSpPr txBox="1"/>
          <p:nvPr/>
        </p:nvSpPr>
        <p:spPr>
          <a:xfrm>
            <a:off x="1869464" y="5157658"/>
            <a:ext cx="1938548" cy="76944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313 μ.Χ.: Διάταγμα των Μεδιολάνων (Ο Χριστιανισμός νομιμοποιείται από τον Κωνσταντίνο Α')</a:t>
            </a:r>
            <a:endParaRPr lang="en-US" sz="1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F5F638F-9D1F-2BF6-9B93-960F426FBA81}"/>
              </a:ext>
            </a:extLst>
          </p:cNvPr>
          <p:cNvCxnSpPr>
            <a:cxnSpLocks/>
          </p:cNvCxnSpPr>
          <p:nvPr/>
        </p:nvCxnSpPr>
        <p:spPr>
          <a:xfrm flipH="1" flipV="1">
            <a:off x="3029700" y="3652737"/>
            <a:ext cx="2785" cy="1425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905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DB7A64-D013-2E2E-8761-2739D6DFF6D2}"/>
              </a:ext>
            </a:extLst>
          </p:cNvPr>
          <p:cNvSpPr txBox="1"/>
          <p:nvPr/>
        </p:nvSpPr>
        <p:spPr>
          <a:xfrm>
            <a:off x="1033849" y="371376"/>
            <a:ext cx="10124302" cy="6178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l-GR" b="1" dirty="0">
                <a:solidFill>
                  <a:schemeClr val="bg1"/>
                </a:solidFill>
              </a:rPr>
              <a:t>Η Απομάκρυνση Ανατολικής και Δυτικής Εκκλησίας</a:t>
            </a:r>
            <a:endParaRPr lang="en-US" b="1" dirty="0">
              <a:solidFill>
                <a:schemeClr val="bg1"/>
              </a:solidFill>
            </a:endParaRPr>
          </a:p>
          <a:p>
            <a:pPr>
              <a:buNone/>
            </a:pPr>
            <a:endParaRPr lang="el-GR" sz="16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b="1" dirty="0">
                <a:solidFill>
                  <a:schemeClr val="bg1"/>
                </a:solidFill>
              </a:rPr>
              <a:t>Ιστορικό Πλαίσιο: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Μεταφορά της πρωτεύουσας του Ρωμαϊκού κράτους από την Ρώμη στην Κωνσταντινούπολη.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Από τον 5ο αιώνα, η Ανατολική και η Δυτική Εκκλησία ακολουθούν διαφορετικές πορείες.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Η γεωγραφική απόσταση απομακρύνει και συμβάλει στις εθνολογικές διαφορές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 err="1">
                <a:solidFill>
                  <a:schemeClr val="bg1"/>
                </a:solidFill>
              </a:rPr>
              <a:t>Συγκαλούνται</a:t>
            </a:r>
            <a:r>
              <a:rPr lang="el-GR" sz="1600" dirty="0">
                <a:solidFill>
                  <a:schemeClr val="bg1"/>
                </a:solidFill>
              </a:rPr>
              <a:t> τοπικές σύνοδοι σε ανατολή και δύση.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l-GR" sz="1600" dirty="0">
                <a:solidFill>
                  <a:schemeClr val="bg1"/>
                </a:solidFill>
              </a:rPr>
              <a:t>Η επιλογή διαφορετικών λύσεων αντιμετώπισης αιρέσεων και κακοδοξιών οδηγεί στη σταδιακή διαφοροποίηση.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Από τον 4ο αιώνα, οι Λατίνοι χριστιανοί διανοούμενοι δεν διαβάζουν πια και δεν καταλαβαίνουν τα ελληνικά.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Η Ανατολική Εκκλησία ακμάζει στο πλαίσιο της Βυζαντινής Αυτοκρατορίας.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Η Δυτική Εκκλησία προσπαθεί να διατηρήσει την εξουσία της σε έναν κόσμο που αλλάζει ραγδαία.</a:t>
            </a:r>
            <a:endParaRPr lang="en-US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b="1" dirty="0">
                <a:solidFill>
                  <a:schemeClr val="bg1"/>
                </a:solidFill>
              </a:rPr>
              <a:t>Κύρια Αιτία Σύγκρουσης:</a:t>
            </a:r>
            <a:endParaRPr lang="el-GR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Ο Πάπας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αντιδρά στην ισοτιμία των Πατριαρχείων Ρώμης και Κωνσταντινουπόλεως, </a:t>
            </a:r>
            <a:r>
              <a:rPr lang="el-GR" sz="1600" dirty="0">
                <a:solidFill>
                  <a:schemeClr val="bg1"/>
                </a:solidFill>
              </a:rPr>
              <a:t>που είχε αναγνωριστεί από την Β’ και την Δ’ Οικουμενική Σύνοδο.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Η εκλογή του Φωτίου ως Πατριάρχη Κωνσταντινουπόλεως (9ος αι.) </a:t>
            </a:r>
            <a:r>
              <a:rPr lang="el-GR" sz="1600" dirty="0">
                <a:solidFill>
                  <a:schemeClr val="bg1"/>
                </a:solidFill>
              </a:rPr>
              <a:t>προκαλεί έντονη διαφωνία.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Παρά την προσωρινή εκτόνωση της κρίσης το 879,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αναδεικνύονται βαθιές δογματικές και εκκλησιολογικές διαφορές.</a:t>
            </a:r>
          </a:p>
        </p:txBody>
      </p:sp>
    </p:spTree>
    <p:extLst>
      <p:ext uri="{BB962C8B-B14F-4D97-AF65-F5344CB8AC3E}">
        <p14:creationId xmlns:p14="http://schemas.microsoft.com/office/powerpoint/2010/main" val="2294013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5E65AB-8537-1D78-9545-FDD2314158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5" b="4494"/>
          <a:stretch/>
        </p:blipFill>
        <p:spPr>
          <a:xfrm>
            <a:off x="675248" y="0"/>
            <a:ext cx="11030722" cy="6868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89E79B-11BD-B154-CC99-DD40858B58DC}"/>
              </a:ext>
            </a:extLst>
          </p:cNvPr>
          <p:cNvSpPr txBox="1"/>
          <p:nvPr/>
        </p:nvSpPr>
        <p:spPr>
          <a:xfrm>
            <a:off x="1568741" y="715376"/>
            <a:ext cx="9469962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None/>
            </a:pPr>
            <a:r>
              <a:rPr lang="el-GR" sz="2000" b="1" kern="1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Συμπληρώστε τα κενά με τις σωστές λέξεις στο παρακάτω κείμενο.</a:t>
            </a:r>
          </a:p>
          <a:p>
            <a:pPr>
              <a:lnSpc>
                <a:spcPct val="150000"/>
              </a:lnSpc>
              <a:spcAft>
                <a:spcPts val="1200"/>
              </a:spcAft>
              <a:buNone/>
            </a:pPr>
            <a:endParaRPr lang="en-US" sz="2000" kern="100" dirty="0">
              <a:solidFill>
                <a:schemeClr val="accent2">
                  <a:lumMod val="60000"/>
                  <a:lumOff val="4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lvl="0" indent="-400050">
              <a:spcAft>
                <a:spcPts val="1800"/>
              </a:spcAft>
              <a:buFont typeface="+mj-lt"/>
              <a:buAutoNum type="romanLcPeriod"/>
            </a:pPr>
            <a:r>
              <a:rPr lang="el-GR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Με τη διαίρεση της ρωμαϊκής αυτοκρατορίας σε ___________ και ___________ άρχισε σταδιακά να χωρίζεται και η Εκκλησία. </a:t>
            </a:r>
            <a:endParaRPr lang="en-US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lvl="0" indent="-400050">
              <a:spcAft>
                <a:spcPts val="1800"/>
              </a:spcAft>
              <a:buFont typeface="+mj-lt"/>
              <a:buAutoNum type="romanLcPeriod"/>
            </a:pPr>
            <a:r>
              <a:rPr lang="el-GR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Τον 5ο και 6ο αιώνα ο Πάπας αντιδρά έντονα στα ____________________ των δύο Εκκλησιών, που είχαν αναγνωριστεί από τις Β΄ και Δ΄ Οικουμενικές Συνόδους. </a:t>
            </a:r>
            <a:endParaRPr lang="en-US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lvl="0" indent="-400050">
              <a:spcAft>
                <a:spcPts val="1800"/>
              </a:spcAft>
              <a:buFont typeface="+mj-lt"/>
              <a:buAutoNum type="romanLcPeriod"/>
            </a:pPr>
            <a:r>
              <a:rPr lang="el-GR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Η Ανατολική Εκκλησία συνέχιζε να ___________ και να ακμάζει, ενώ η Δυτική αντιμετωπίζει μεγάλες πολιτικές και κοινωνικές αλλαγές. </a:t>
            </a:r>
            <a:endParaRPr lang="en-US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lvl="0" indent="-400050">
              <a:spcAft>
                <a:spcPts val="1800"/>
              </a:spcAft>
              <a:buFont typeface="+mj-lt"/>
              <a:buAutoNum type="romanLcPeriod"/>
            </a:pPr>
            <a:r>
              <a:rPr lang="el-GR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Στις αρχές του 9ου αιώνα, οι Εκκλησίες Ανατολής και Δύσης συγκρούστηκαν λόγω της χειροτονίας και της ταχείας εκλογής του ___________ ως Πατριάρχη. </a:t>
            </a:r>
            <a:endParaRPr lang="en-US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lvl="0" indent="-400050">
              <a:spcAft>
                <a:spcPts val="1800"/>
              </a:spcAft>
              <a:buFont typeface="+mj-lt"/>
              <a:buAutoNum type="romanLcPeriod"/>
            </a:pPr>
            <a:r>
              <a:rPr lang="el-GR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Το ___________ αναγνωρίστηκε τελικά ο Φώτιος ως νόμιμος Πατριάρχης και η κρίση εκτονώθηκε.</a:t>
            </a:r>
            <a:endParaRPr lang="en-US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49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418742-7888-6DC4-9D80-724352A16B7F}"/>
              </a:ext>
            </a:extLst>
          </p:cNvPr>
          <p:cNvSpPr txBox="1"/>
          <p:nvPr/>
        </p:nvSpPr>
        <p:spPr>
          <a:xfrm>
            <a:off x="546949" y="304865"/>
            <a:ext cx="10753743" cy="3062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l-GR" b="1" dirty="0">
                <a:solidFill>
                  <a:schemeClr val="bg1"/>
                </a:solidFill>
              </a:rPr>
              <a:t>Οι Κύριες Διαφορές και το Οριστικό Σχίσμα</a:t>
            </a:r>
            <a:endParaRPr lang="en-US" b="1" dirty="0">
              <a:solidFill>
                <a:schemeClr val="bg1"/>
              </a:solidFill>
            </a:endParaRPr>
          </a:p>
          <a:p>
            <a:pPr>
              <a:buNone/>
            </a:pPr>
            <a:endParaRPr lang="el-GR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l-GR" b="1" dirty="0">
                <a:solidFill>
                  <a:schemeClr val="bg1"/>
                </a:solidFill>
              </a:rPr>
              <a:t>1. Δογματική Διαφορά – Το </a:t>
            </a:r>
            <a:r>
              <a:rPr lang="el-GR" b="1" dirty="0" err="1">
                <a:solidFill>
                  <a:schemeClr val="bg1"/>
                </a:solidFill>
              </a:rPr>
              <a:t>Filioque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Η Δυτική Εκκλησία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προσθέτει στο Σύμβολο της Πίστεως τη φράση </a:t>
            </a:r>
            <a:r>
              <a:rPr lang="el-G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"</a:t>
            </a:r>
            <a:r>
              <a:rPr lang="el-GR" sz="16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Filioque</a:t>
            </a:r>
            <a:r>
              <a:rPr lang="el-G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"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l-GR" sz="1600" dirty="0">
                <a:solidFill>
                  <a:schemeClr val="bg1"/>
                </a:solidFill>
              </a:rPr>
              <a:t>(εκπόρευση του Αγίου Πνεύματος και από τον Υιό).</a:t>
            </a:r>
          </a:p>
          <a:p>
            <a:r>
              <a:rPr lang="el-GR" sz="1600" dirty="0">
                <a:solidFill>
                  <a:schemeClr val="bg1"/>
                </a:solidFill>
              </a:rPr>
              <a:t>Αυτή η προσθήκη αλλοιώνει το δόγμα της Αγίας Τριάδας και </a:t>
            </a:r>
            <a:r>
              <a:rPr lang="el-GR" sz="1600" u="sng" dirty="0">
                <a:solidFill>
                  <a:schemeClr val="bg1"/>
                </a:solidFill>
              </a:rPr>
              <a:t>απορρίπτεται</a:t>
            </a:r>
            <a:r>
              <a:rPr lang="el-GR" sz="1600" dirty="0">
                <a:solidFill>
                  <a:schemeClr val="bg1"/>
                </a:solidFill>
              </a:rPr>
              <a:t> από την Ανατολική Εκκλησία.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r>
              <a:rPr lang="en-US" sz="1600" dirty="0">
                <a:solidFill>
                  <a:schemeClr val="bg1"/>
                </a:solidFill>
              </a:rPr>
              <a:t>O</a:t>
            </a:r>
            <a:r>
              <a:rPr lang="el-GR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Πατέρας είναι </a:t>
            </a:r>
            <a:r>
              <a:rPr lang="el-GR" sz="160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αγέννητος</a:t>
            </a:r>
            <a:r>
              <a:rPr lang="en-US" sz="160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60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άναρχος</a:t>
            </a:r>
            <a:r>
              <a:rPr lang="el-GR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ο 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l-GR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ιός </a:t>
            </a:r>
            <a:r>
              <a:rPr lang="el-GR" sz="160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γεννάται</a:t>
            </a:r>
            <a:r>
              <a:rPr lang="el-GR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από τον Πατέρα και το Άγιο Πνεύμα </a:t>
            </a:r>
            <a:r>
              <a:rPr lang="el-GR" sz="160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εκπορεύεται</a:t>
            </a:r>
            <a:r>
              <a:rPr lang="el-GR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από τον Πατέρα</a:t>
            </a: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l-GR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Η ανάμειξη των αποκλειστικών αυτών ιδιοτήτων των προσώπων της Αγίας Τριάδας δημιουργεί σύγχυση και ακυρώνει την κοινωνία τους στη βάση της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ισότητας</a:t>
            </a:r>
            <a:r>
              <a:rPr lang="el-GR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και της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διαφοράς</a:t>
            </a:r>
            <a:r>
              <a:rPr lang="el-GR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Με την εκπόρευση του Αγίου Πνεύματος και από τον Πατέρα και από τον </a:t>
            </a:r>
            <a:r>
              <a:rPr lang="el-GR" sz="1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Yιό</a:t>
            </a:r>
            <a:r>
              <a:rPr lang="el-GR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δεν έχουμε μόνο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διαρχία</a:t>
            </a:r>
            <a:r>
              <a:rPr lang="el-GR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στην Αγία Τριάδα αλλά και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σαφή υποτίμηση </a:t>
            </a:r>
            <a:r>
              <a:rPr lang="el-GR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του </a:t>
            </a:r>
            <a:r>
              <a:rPr lang="el-GR" sz="1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Aγίου</a:t>
            </a:r>
            <a:r>
              <a:rPr lang="el-GR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Πνεύματος.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l-GR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0BD749E-D014-18C2-85DE-EFF6288B62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2434855"/>
              </p:ext>
            </p:extLst>
          </p:nvPr>
        </p:nvGraphicFramePr>
        <p:xfrm>
          <a:off x="8149390" y="3138584"/>
          <a:ext cx="4042610" cy="3084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F2531E9-B461-A934-E054-6A9A6F33B7A9}"/>
              </a:ext>
            </a:extLst>
          </p:cNvPr>
          <p:cNvSpPr txBox="1"/>
          <p:nvPr/>
        </p:nvSpPr>
        <p:spPr>
          <a:xfrm>
            <a:off x="8353168" y="6245358"/>
            <a:ext cx="61072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μία ουσία (φύση) και τρία πρόσωπα (υποστάσεις)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AFBCD4-C253-D01E-1A65-2ED1575C12EB}"/>
              </a:ext>
            </a:extLst>
          </p:cNvPr>
          <p:cNvSpPr txBox="1"/>
          <p:nvPr/>
        </p:nvSpPr>
        <p:spPr>
          <a:xfrm>
            <a:off x="603097" y="3384302"/>
            <a:ext cx="7764396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l-GR" b="1" dirty="0">
                <a:solidFill>
                  <a:schemeClr val="bg1"/>
                </a:solidFill>
              </a:rPr>
              <a:t>2. Το Πρωτείο του Πάπα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Ο Πάπας της Ρώμης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διεκδικεί ανώτατη εξουσία </a:t>
            </a:r>
            <a:r>
              <a:rPr lang="el-GR" sz="1600" dirty="0">
                <a:solidFill>
                  <a:schemeClr val="bg1"/>
                </a:solidFill>
              </a:rPr>
              <a:t>πάνω σε όλα τα Πατριαρχεία σε θέματα διοίκησης και πίστης στην Εκκλησία, αυτό αντίκειται στο συνοδικό σύστημα διοίκησης της Ανατολικής Εκκλησίας.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Ο Πάπας Λέων Θ' (1049-1054) προσπαθεί να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εισαγάγει τα λατινικά έθιμα </a:t>
            </a:r>
            <a:r>
              <a:rPr lang="el-GR" sz="1600" dirty="0">
                <a:solidFill>
                  <a:schemeClr val="bg1"/>
                </a:solidFill>
              </a:rPr>
              <a:t>στη λατρεία, στην εκκλησιαστική και στην κοινωνική ζωή των περιοχών της Νότιας Ιταλίας και Σικελίας.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Εντείνονται οι σχέσεις και προκαλούνται εντάσεις.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Ο Πατριάρχης Μιχαήλ </a:t>
            </a:r>
            <a:r>
              <a:rPr lang="el-GR" sz="1600" dirty="0" err="1">
                <a:solidFill>
                  <a:schemeClr val="bg1"/>
                </a:solidFill>
              </a:rPr>
              <a:t>Κηρουλάριος</a:t>
            </a:r>
            <a:r>
              <a:rPr lang="el-GR" sz="1600" dirty="0">
                <a:solidFill>
                  <a:schemeClr val="bg1"/>
                </a:solidFill>
              </a:rPr>
              <a:t> (1043-1069) αντιδρά και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δίνει εντολή να κλείσουν</a:t>
            </a:r>
            <a:r>
              <a:rPr lang="el-GR" sz="1600" dirty="0">
                <a:solidFill>
                  <a:schemeClr val="bg1"/>
                </a:solidFill>
              </a:rPr>
              <a:t> όλα τα λατινικά μοναστήρια και ναοί στην Κωνσταντινούπολη. </a:t>
            </a:r>
          </a:p>
        </p:txBody>
      </p:sp>
    </p:spTree>
    <p:extLst>
      <p:ext uri="{BB962C8B-B14F-4D97-AF65-F5344CB8AC3E}">
        <p14:creationId xmlns:p14="http://schemas.microsoft.com/office/powerpoint/2010/main" val="2047299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E88E2D-2F96-64DD-D3DD-5296BE8A30E4}"/>
              </a:ext>
            </a:extLst>
          </p:cNvPr>
          <p:cNvSpPr txBox="1"/>
          <p:nvPr/>
        </p:nvSpPr>
        <p:spPr>
          <a:xfrm>
            <a:off x="1309816" y="1178008"/>
            <a:ext cx="9366422" cy="4389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l-GR" sz="1800" kern="1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Διαβάστε τις παρακάτω προτάσεις και επιλέξτε αν είναι Σωστό ή Λάθος.</a:t>
            </a:r>
            <a:endParaRPr lang="en-US" sz="1800" kern="1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l-GR" sz="1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179070" lvl="0" indent="-400050">
              <a:lnSpc>
                <a:spcPct val="115000"/>
              </a:lnSpc>
              <a:spcAft>
                <a:spcPts val="1800"/>
              </a:spcAft>
              <a:buFont typeface="+mj-lt"/>
              <a:buAutoNum type="romanLcPeriod"/>
            </a:pPr>
            <a:r>
              <a:rPr lang="el-GR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Δυτική Εκκλησία προσέθεσε στο «Σύμβολο της Πίστεως» τη λέξη </a:t>
            </a:r>
            <a:r>
              <a:rPr lang="el-GR" sz="1600" i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filioque</a:t>
            </a:r>
            <a:r>
              <a:rPr lang="el-GR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που σημαίνει ότι το Άγιο Πνεύμα εκπορεύεται μόνο από τον Πατέρα. 				</a:t>
            </a:r>
            <a:r>
              <a:rPr lang="el-GR" sz="1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     Λ</a:t>
            </a:r>
            <a:endParaRPr lang="en-US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lvl="0" indent="-400050">
              <a:lnSpc>
                <a:spcPct val="115000"/>
              </a:lnSpc>
              <a:spcAft>
                <a:spcPts val="1800"/>
              </a:spcAft>
              <a:buFont typeface="+mj-lt"/>
              <a:buAutoNum type="romanLcPeriod"/>
            </a:pPr>
            <a:r>
              <a:rPr lang="el-GR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εκπόρευση του Αγίου Πνεύματος και από τον Υιό δεν επηρεάζει τη θεολογία της Αγίας Τριάδας.									</a:t>
            </a:r>
            <a:r>
              <a:rPr lang="el-GR" sz="1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     Λ</a:t>
            </a:r>
            <a:endParaRPr lang="en-US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179070" lvl="0" indent="-400050">
              <a:lnSpc>
                <a:spcPct val="115000"/>
              </a:lnSpc>
              <a:spcAft>
                <a:spcPts val="1800"/>
              </a:spcAft>
              <a:buFont typeface="+mj-lt"/>
              <a:buAutoNum type="romanLcPeriod"/>
            </a:pPr>
            <a:r>
              <a:rPr lang="el-GR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Πατριάρχης Μιχαήλ </a:t>
            </a:r>
            <a:r>
              <a:rPr lang="el-GR" sz="16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Κηρουλάριος</a:t>
            </a:r>
            <a:r>
              <a:rPr lang="el-GR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προσπάθησε να εισαγάγει τα λατινικά έθιμα στη λατρεία στις περιοχές της νότιας Ιταλίας και της Σικελίας				</a:t>
            </a:r>
            <a:r>
              <a:rPr lang="el-GR" sz="1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     Λ</a:t>
            </a:r>
            <a:endParaRPr lang="en-US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179070" lvl="0" indent="-400050">
              <a:lnSpc>
                <a:spcPct val="115000"/>
              </a:lnSpc>
              <a:spcAft>
                <a:spcPts val="1800"/>
              </a:spcAft>
              <a:buFont typeface="+mj-lt"/>
              <a:buAutoNum type="romanLcPeriod"/>
            </a:pPr>
            <a:r>
              <a:rPr lang="el-GR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Οι κύριες αιτίες του Σχίσματος ήταν αποκλειστικά πολιτικές.			</a:t>
            </a:r>
            <a:r>
              <a:rPr lang="el-GR" sz="1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     Λ</a:t>
            </a:r>
            <a:endParaRPr lang="en-US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179070" lvl="0" indent="-400050">
              <a:lnSpc>
                <a:spcPct val="115000"/>
              </a:lnSpc>
              <a:spcAft>
                <a:spcPts val="1800"/>
              </a:spcAft>
              <a:buFont typeface="+mj-lt"/>
              <a:buAutoNum type="romanLcPeriod"/>
            </a:pPr>
            <a:r>
              <a:rPr lang="el-GR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Πάπας Λέων Θ' διέταξε να κλείσουν όλα τα λατινικά μοναστήρια και ναοί στην Κωνσταντινούπολη, γεγονός που συνέβαλε στο Σχίσμα.					</a:t>
            </a:r>
            <a:r>
              <a:rPr lang="el-GR" sz="1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     Λ</a:t>
            </a:r>
            <a:endParaRPr lang="en-US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29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58C2FB-7B69-81EB-07FD-FB11260E5F11}"/>
              </a:ext>
            </a:extLst>
          </p:cNvPr>
          <p:cNvSpPr txBox="1"/>
          <p:nvPr/>
        </p:nvSpPr>
        <p:spPr>
          <a:xfrm>
            <a:off x="723713" y="419718"/>
            <a:ext cx="10523621" cy="588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l-GR" b="1" dirty="0">
                <a:solidFill>
                  <a:schemeClr val="bg1"/>
                </a:solidFill>
              </a:rPr>
              <a:t>Το Σχίσμα – Τα Γεγονότα</a:t>
            </a:r>
          </a:p>
          <a:p>
            <a:pPr algn="ctr">
              <a:buNone/>
            </a:pPr>
            <a:endParaRPr lang="el-GR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b="1" dirty="0">
                <a:solidFill>
                  <a:schemeClr val="bg1"/>
                </a:solidFill>
              </a:rPr>
              <a:t>Οι Πρώτες Εντάσεις (1054 μ.Χ.)</a:t>
            </a:r>
            <a:endParaRPr lang="el-GR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Ο Πατριάρχης </a:t>
            </a:r>
            <a:r>
              <a:rPr lang="el-GR" sz="1600" b="1" dirty="0">
                <a:solidFill>
                  <a:schemeClr val="bg1"/>
                </a:solidFill>
              </a:rPr>
              <a:t>Μιχαήλ </a:t>
            </a:r>
            <a:r>
              <a:rPr lang="el-GR" sz="1600" b="1" dirty="0" err="1">
                <a:solidFill>
                  <a:schemeClr val="bg1"/>
                </a:solidFill>
              </a:rPr>
              <a:t>Κηρουλάριος</a:t>
            </a:r>
            <a:r>
              <a:rPr lang="el-GR" sz="1600" dirty="0">
                <a:solidFill>
                  <a:schemeClr val="bg1"/>
                </a:solidFill>
              </a:rPr>
              <a:t> με επιστολή καταδικάζει τις </a:t>
            </a:r>
            <a:r>
              <a:rPr lang="el-GR" sz="1600" b="1" dirty="0">
                <a:solidFill>
                  <a:schemeClr val="bg1"/>
                </a:solidFill>
              </a:rPr>
              <a:t>καινοτομίες</a:t>
            </a:r>
            <a:r>
              <a:rPr lang="el-GR" sz="1600" dirty="0">
                <a:solidFill>
                  <a:schemeClr val="bg1"/>
                </a:solidFill>
              </a:rPr>
              <a:t> της Δυτικής Εκκλησίας.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Ο Πάπας </a:t>
            </a:r>
            <a:r>
              <a:rPr lang="el-GR" sz="1600" b="1" dirty="0">
                <a:solidFill>
                  <a:schemeClr val="bg1"/>
                </a:solidFill>
              </a:rPr>
              <a:t>Λέων Θ’</a:t>
            </a:r>
            <a:r>
              <a:rPr lang="el-GR" sz="1600" dirty="0">
                <a:solidFill>
                  <a:schemeClr val="bg1"/>
                </a:solidFill>
              </a:rPr>
              <a:t> στέλνει αντιπροσώπους στην Κωνσταντινούπολη (καρδινάλιος </a:t>
            </a:r>
            <a:r>
              <a:rPr lang="el-GR" sz="1600" dirty="0" err="1">
                <a:solidFill>
                  <a:schemeClr val="bg1"/>
                </a:solidFill>
              </a:rPr>
              <a:t>Ουμβέρτος</a:t>
            </a:r>
            <a:r>
              <a:rPr lang="el-GR" sz="1600" dirty="0">
                <a:solidFill>
                  <a:schemeClr val="bg1"/>
                </a:solidFill>
              </a:rPr>
              <a:t>, Φρειδερίκος της </a:t>
            </a:r>
            <a:r>
              <a:rPr lang="el-GR" sz="1600" dirty="0" err="1">
                <a:solidFill>
                  <a:schemeClr val="bg1"/>
                </a:solidFill>
              </a:rPr>
              <a:t>Λωραίνης</a:t>
            </a:r>
            <a:r>
              <a:rPr lang="el-GR" sz="1600" dirty="0">
                <a:solidFill>
                  <a:schemeClr val="bg1"/>
                </a:solidFill>
              </a:rPr>
              <a:t> και Πέτρος, αρχιεπίσκοπος Αμάλφι), με οδηγίες να αποφύγουν τον Πατριάρχη και να διαπραγματευτούν με τον Αυτοκράτορα.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Δύο επιστολές: </a:t>
            </a:r>
          </a:p>
          <a:p>
            <a:pPr marL="758825" indent="-400050">
              <a:buFont typeface="+mj-lt"/>
              <a:buAutoNum type="romanLcPeriod"/>
            </a:pPr>
            <a:r>
              <a:rPr lang="el-GR" sz="1600" dirty="0">
                <a:solidFill>
                  <a:schemeClr val="bg1"/>
                </a:solidFill>
              </a:rPr>
              <a:t>Προς τον Πατριάρχη με κατηγορίες για αυθαιρεσία και παρέμβαση στα λατινικά εκκλησιαστικά θέματα.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Διεκδικεί τις Εκκλησίες της Βουλγαρίας και της Ιλλυρίας και αμφισβητεί τον τίτλο του Οικουμενικού Πατριάρχη.</a:t>
            </a:r>
          </a:p>
          <a:p>
            <a:pPr marL="758825" indent="-400050">
              <a:buFont typeface="+mj-lt"/>
              <a:buAutoNum type="romanLcPeriod"/>
            </a:pPr>
            <a:r>
              <a:rPr lang="el-GR" sz="1600" dirty="0">
                <a:solidFill>
                  <a:schemeClr val="bg1"/>
                </a:solidFill>
              </a:rPr>
              <a:t>Προς τον Αυτοκράτορα (παράπονα για τον Πατριάρχη, απειλές αντιποίνων).</a:t>
            </a:r>
          </a:p>
          <a:p>
            <a:pPr>
              <a:lnSpc>
                <a:spcPct val="150000"/>
              </a:lnSpc>
            </a:pPr>
            <a:endParaRPr lang="el-GR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b="1" dirty="0">
                <a:solidFill>
                  <a:schemeClr val="bg1"/>
                </a:solidFill>
              </a:rPr>
              <a:t>Η Σύγκρουση Κλιμακώνεται</a:t>
            </a:r>
            <a:endParaRPr lang="el-GR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Ο Πατριάρχης τους υποδέχεται με ψυχρότητα επειδή δεν τον χαιρέτησαν σωστά.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15 Απριλίου 1054: Ο Πάπας Λέων Θ' πεθαίνει, και η παπική αντιπροσωπεία χάνει νομική ισχύ. Οι εκπρόσωποι παραμένουν στην Κωνσταντινούπολη και συνεχίζουν επαφές με τον Αυτοκράτορα. 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Ο </a:t>
            </a:r>
            <a:r>
              <a:rPr lang="el-GR" sz="16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Ουμβέρτος</a:t>
            </a:r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υιοθετεί αλαζονική στάση και υπερασπίζεται το παπικό πρωτείο</a:t>
            </a:r>
            <a:r>
              <a:rPr lang="el-GR" sz="16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Ο Πατριάρχης </a:t>
            </a:r>
            <a:r>
              <a:rPr lang="el-GR" sz="1600" dirty="0" err="1">
                <a:solidFill>
                  <a:schemeClr val="bg1"/>
                </a:solidFill>
              </a:rPr>
              <a:t>Κηρουλάριος</a:t>
            </a:r>
            <a:r>
              <a:rPr lang="el-GR" sz="1600" dirty="0">
                <a:solidFill>
                  <a:schemeClr val="bg1"/>
                </a:solidFill>
              </a:rPr>
              <a:t> επιμένει στη </a:t>
            </a:r>
            <a:r>
              <a:rPr lang="el-GR" sz="1600" b="1" dirty="0" err="1">
                <a:solidFill>
                  <a:schemeClr val="bg1"/>
                </a:solidFill>
              </a:rPr>
              <a:t>συνοδικότητα</a:t>
            </a:r>
            <a:r>
              <a:rPr lang="el-GR" sz="1600" dirty="0">
                <a:solidFill>
                  <a:schemeClr val="bg1"/>
                </a:solidFill>
              </a:rPr>
              <a:t> και απαιτεί </a:t>
            </a:r>
            <a:r>
              <a:rPr lang="el-GR" sz="1600" b="1" dirty="0">
                <a:solidFill>
                  <a:schemeClr val="bg1"/>
                </a:solidFill>
              </a:rPr>
              <a:t>ισότιμη σχέση</a:t>
            </a:r>
            <a:r>
              <a:rPr lang="el-GR" sz="1600" dirty="0">
                <a:solidFill>
                  <a:schemeClr val="bg1"/>
                </a:solidFill>
              </a:rPr>
              <a:t> με τον Πάπα.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solidFill>
                  <a:schemeClr val="bg1"/>
                </a:solidFill>
              </a:rPr>
              <a:t>Οι εντάσεις κορυφώνονται όταν διαβάζονται οι παπικές επιστολές. Ο Νικήτας Στηθάτος απαντά, προκαλώντας ένταση, ο Αυτοκράτορας προσπαθεί να αποφύγει τη ρήξη, ζητώντας από τον Στηθάτο να ανακαλέσει.</a:t>
            </a:r>
          </a:p>
        </p:txBody>
      </p:sp>
    </p:spTree>
    <p:extLst>
      <p:ext uri="{BB962C8B-B14F-4D97-AF65-F5344CB8AC3E}">
        <p14:creationId xmlns:p14="http://schemas.microsoft.com/office/powerpoint/2010/main" val="1151021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2646</TotalTime>
  <Words>2414</Words>
  <Application>Microsoft Office PowerPoint</Application>
  <PresentationFormat>Widescreen</PresentationFormat>
  <Paragraphs>195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Palatino Linotype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Konstantinos</dc:creator>
  <cp:lastModifiedBy>Konstantinos</cp:lastModifiedBy>
  <cp:revision>25</cp:revision>
  <dcterms:created xsi:type="dcterms:W3CDTF">2025-03-05T16:31:53Z</dcterms:created>
  <dcterms:modified xsi:type="dcterms:W3CDTF">2025-03-17T13:47:42Z</dcterms:modified>
</cp:coreProperties>
</file>