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17F766-A79E-45F8-A386-4E44D93802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F25D7A-4375-487B-AA97-E9AFA10781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6B0D53-F1E2-4862-AAF2-9634F077FBB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39370E-51AC-4969-B60B-DC9E6047048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7ADDAB-3B61-4446-B255-0013EC2D31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7399059-94F8-4118-8B3A-6BF76594AB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908F612-7E0C-4AFE-80DA-9094D2B468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C5C945D-2993-4239-BAEE-93A3EC103A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8220141-7280-475F-8AAB-2D90C1F037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EB07746-5197-4A2B-AFC5-089F3B67874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AB91936-CF13-430C-8ECE-8F5D1803A6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CE1EC9-EAB3-4739-85D7-A8C63238B8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05CE8DA-6A1E-470A-88F1-4FE0EF7010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F1D807C-D543-4940-9438-2D32B809FD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419CDA4-2544-484A-8B54-82CC7A574D6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25D9BCF-8899-4220-9C72-032EAF645EA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A91F73C-2E22-4BBA-A8E6-DFA1E055F4C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BF5697-6728-4161-A5F7-8A7D56D5B3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003AC0-C8D0-4BA5-BF53-033281C5224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3D3C13-7F0E-4F6F-A2E7-7A5AA2FE240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5449A8-2B21-4CBF-9C0F-FAAF1B8D9E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D816E7-04C1-4EB2-9CE1-26CDB4C8F4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864D99-30EF-40E9-879A-2A0867A429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ABFAE2-1784-47AD-A7F9-FA6CA0AD82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5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-15840" y="0"/>
            <a:ext cx="12228840" cy="6855120"/>
            <a:chOff x="-15840" y="0"/>
            <a:chExt cx="12228840" cy="6855120"/>
          </a:xfrm>
        </p:grpSpPr>
        <p:pic>
          <p:nvPicPr>
            <p:cNvPr id="1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7800" cy="685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Rectangle 8"/>
            <p:cNvSpPr/>
            <p:nvPr/>
          </p:nvSpPr>
          <p:spPr>
            <a:xfrm>
              <a:off x="608040" y="609480"/>
              <a:ext cx="10971720" cy="563760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6160" cy="60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6160" cy="6055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" name="Group 6"/>
          <p:cNvGrpSpPr/>
          <p:nvPr/>
        </p:nvGrpSpPr>
        <p:grpSpPr>
          <a:xfrm>
            <a:off x="-16920" y="0"/>
            <a:ext cx="12229920" cy="6855120"/>
            <a:chOff x="-16920" y="0"/>
            <a:chExt cx="12229920" cy="6855120"/>
          </a:xfrm>
        </p:grpSpPr>
        <p:pic>
          <p:nvPicPr>
            <p:cNvPr id="6" name="Picture 15" descr="HD-PanelTitleR1.png"/>
            <p:cNvPicPr/>
            <p:nvPr/>
          </p:nvPicPr>
          <p:blipFill>
            <a:blip r:embed="rId6"/>
            <a:stretch/>
          </p:blipFill>
          <p:spPr>
            <a:xfrm>
              <a:off x="0" y="0"/>
              <a:ext cx="12187800" cy="685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" name="Rectangle 25"/>
            <p:cNvSpPr/>
            <p:nvPr/>
          </p:nvSpPr>
          <p:spPr>
            <a:xfrm>
              <a:off x="2328480" y="1540800"/>
              <a:ext cx="7542720" cy="383436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 descr="HDRibbonTitle-UniformTrim.png"/>
            <p:cNvPicPr/>
            <p:nvPr/>
          </p:nvPicPr>
          <p:blipFill>
            <a:blip r:embed="rId7"/>
            <a:stretch/>
          </p:blipFill>
          <p:spPr>
            <a:xfrm>
              <a:off x="-16920" y="3147480"/>
              <a:ext cx="2476800" cy="611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Picture 19" descr="HDRibbonTitle-UniformTrim.png"/>
            <p:cNvPicPr/>
            <p:nvPr/>
          </p:nvPicPr>
          <p:blipFill>
            <a:blip r:embed="rId8"/>
            <a:stretch/>
          </p:blipFill>
          <p:spPr>
            <a:xfrm>
              <a:off x="9736200" y="3147480"/>
              <a:ext cx="2476800" cy="61164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10" name="Straight Connector 14"/>
          <p:cNvCxnSpPr/>
          <p:nvPr/>
        </p:nvCxnSpPr>
        <p:spPr>
          <a:xfrm>
            <a:off x="2692080" y="3521880"/>
            <a:ext cx="6816960" cy="108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l-GR" sz="18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Arial"/>
              </a:rPr>
              <a:t>Δεύτερο επίπεδο διάρθρωσης</a:t>
            </a:r>
            <a:endParaRPr b="0" lang="el-G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Τρίτο επίπεδο διάρθρωσης</a:t>
            </a:r>
            <a:endParaRPr b="0" lang="el-G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latin typeface="Arial"/>
              </a:rPr>
              <a:t>Τέταρτο επίπεδο διάρθρωσης</a:t>
            </a:r>
            <a:endParaRPr b="0" lang="el-G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Πέμπτο επίπεδο διάρθρωσης</a:t>
            </a:r>
            <a:endParaRPr b="0" lang="el-G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Έκτο επίπεδο διάρθρωσης</a:t>
            </a:r>
            <a:endParaRPr b="0" lang="el-G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Arial"/>
              </a:rPr>
              <a:t>Έβδομο επίπεδο διάρθρωσης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1"/>
          </p:nvPr>
        </p:nvSpPr>
        <p:spPr>
          <a:xfrm>
            <a:off x="2692440" y="5037840"/>
            <a:ext cx="5213520" cy="27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2"/>
          </p:nvPr>
        </p:nvSpPr>
        <p:spPr>
          <a:xfrm>
            <a:off x="8956800" y="5037840"/>
            <a:ext cx="550080" cy="27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000000"/>
                </a:solidFill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893E782-298E-4D9F-AFD9-412AB5253BAF}" type="slidenum">
              <a:rPr b="0" lang="en-US" sz="1000" spc="-1" strike="noStrike">
                <a:solidFill>
                  <a:srgbClr val="000000"/>
                </a:solidFill>
                <a:latin typeface="Garamond"/>
              </a:rPr>
              <a:t>&lt;αριθμός&gt;</a:t>
            </a:fld>
            <a:endParaRPr b="0" lang="el-GR" sz="1000" spc="-1" strike="noStrike"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dt" idx="3"/>
          </p:nvPr>
        </p:nvSpPr>
        <p:spPr>
          <a:xfrm>
            <a:off x="7983360" y="5037840"/>
            <a:ext cx="896400" cy="27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l-GR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-15840" y="0"/>
            <a:ext cx="12228840" cy="6855120"/>
            <a:chOff x="-15840" y="0"/>
            <a:chExt cx="12228840" cy="6855120"/>
          </a:xfrm>
        </p:grpSpPr>
        <p:pic>
          <p:nvPicPr>
            <p:cNvPr id="53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7800" cy="685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" name="Rectangle 8"/>
            <p:cNvSpPr/>
            <p:nvPr/>
          </p:nvSpPr>
          <p:spPr>
            <a:xfrm>
              <a:off x="608040" y="609480"/>
              <a:ext cx="10971720" cy="563760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5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6160" cy="60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6160" cy="60552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57" name="Straight Connector 6"/>
          <p:cNvCxnSpPr/>
          <p:nvPr/>
        </p:nvCxnSpPr>
        <p:spPr>
          <a:xfrm>
            <a:off x="1396080" y="2421360"/>
            <a:ext cx="9408240" cy="1080"/>
          </a:xfrm>
          <a:prstGeom prst="straightConnector1">
            <a:avLst/>
          </a:prstGeom>
          <a:ln w="0">
            <a:solidFill>
              <a:srgbClr val="83992a"/>
            </a:solidFill>
          </a:ln>
        </p:spPr>
      </p:cxnSp>
      <p:sp>
        <p:nvSpPr>
          <p:cNvPr id="58" name="PlaceHolder 1"/>
          <p:cNvSpPr>
            <a:spLocks noGrp="1"/>
          </p:cNvSpPr>
          <p:nvPr>
            <p:ph type="ftr" idx="4"/>
          </p:nvPr>
        </p:nvSpPr>
        <p:spPr>
          <a:xfrm>
            <a:off x="1295280" y="5969160"/>
            <a:ext cx="7304760" cy="27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5"/>
          </p:nvPr>
        </p:nvSpPr>
        <p:spPr>
          <a:xfrm>
            <a:off x="10353960" y="5969160"/>
            <a:ext cx="541440" cy="27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000000"/>
                </a:solidFill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5891349-F010-4AD6-892B-F3407F78E7DF}" type="slidenum">
              <a:rPr b="0" lang="en-US" sz="1000" spc="-1" strike="noStrike">
                <a:solidFill>
                  <a:srgbClr val="000000"/>
                </a:solidFill>
                <a:latin typeface="Garamond"/>
              </a:rPr>
              <a:t>&lt;αριθμός&gt;</a:t>
            </a:fld>
            <a:endParaRPr b="0" lang="el-GR" sz="1000" spc="-1" strike="noStrike"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 idx="6"/>
          </p:nvPr>
        </p:nvSpPr>
        <p:spPr>
          <a:xfrm>
            <a:off x="8677440" y="5969160"/>
            <a:ext cx="1599120" cy="27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l-GR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Δεύτερο επίπεδο διάρθρωσης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Τρίτο επίπεδο διάρθρωσης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Τέταρτο επίπεδο διάρθρωσης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Πέμπτο επίπεδο διάρθρωσης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Έκτο επίπεδο διάρθρωσης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Έβδομο επίπεδο διάρθρωσης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library.ucy.ac.cy/help/library-guides/evaluation_intresources/" TargetMode="External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440" cy="120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3200" spc="-1" strike="noStrike">
                <a:solidFill>
                  <a:srgbClr val="262626"/>
                </a:solidFill>
                <a:latin typeface="Garamond"/>
                <a:ea typeface="Garamond"/>
              </a:rPr>
              <a:t>Αναζητώ πληροφορίες, επικοινωνώ και συνεργάζομαι</a:t>
            </a:r>
            <a:endParaRPr b="0" lang="el-GR" sz="32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2692440" y="3657600"/>
            <a:ext cx="6814440" cy="131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l-GR" sz="2100" spc="-1" strike="noStrike">
                <a:solidFill>
                  <a:srgbClr val="000000"/>
                </a:solidFill>
                <a:latin typeface="Garamond"/>
                <a:ea typeface="Garamond"/>
              </a:rPr>
              <a:t>Β' Γυμνασίου, Γυμνάσιο Μολάων</a:t>
            </a:r>
            <a:endParaRPr b="0" lang="el-GR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120" cy="13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262626"/>
                </a:solidFill>
                <a:latin typeface="Garamond"/>
                <a:ea typeface="Garamond"/>
              </a:rPr>
              <a:t>Β)Συλλέγω πληροφορίες για τα παρακάτω:</a:t>
            </a:r>
            <a:endParaRPr b="0" lang="el-GR" sz="4400" spc="-1" strike="noStrike"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120" cy="33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Έχω κατά νου πως σε προσωπικά ιστολόγια (blogs) καθώς και σε site που μπορεί να προσθέτει ο καθένας περιεχόμενο, μπορεί να εκφράζονται προσωπικές απόψεις που δεν είναι κατά ανάγκη έγκυρες.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120" cy="13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262626"/>
                </a:solidFill>
                <a:latin typeface="Garamond"/>
              </a:rPr>
              <a:t>Τελευταίο και σημαντικό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120" cy="33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Όταν κάνετε χρήση σκέψεων ή αποσπασμάτων από δημοσιευμένα ή αδημοσίευτα έργα άλλου προσώπου, πρέπει πάντοτε να κάνετε πλήρη αναφορά στη βιβλιογραφία σας για τις συγκεκριμένες πηγές, διαφορετικά η παράλειψη θεωρείται λογοκλοπή.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Πως; 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- Συμπεριλαμβάνω στο τέλος της εργασίας μου τις πηγές που αξιοποίησα. 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- Δεν κάνω copy/paste....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120" cy="13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262626"/>
                </a:solidFill>
                <a:latin typeface="Garamond"/>
              </a:rPr>
              <a:t>https://schoolnewss.weebly.com/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120" cy="33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Θωρείτε πως ο συγκεκριμένος δικτυακός τόπος παρέχει αξιόπιστες πληροφορίες;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Αιτιολογήστε την απάντησή σας παραθέτοντας συγκεκριμένα στοιχεία.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 rot="21592800">
            <a:off x="723240" y="1631160"/>
            <a:ext cx="10770120" cy="326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900000" y="1800000"/>
            <a:ext cx="10333800" cy="32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920160" y="1215000"/>
            <a:ext cx="10059840" cy="436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1699920" y="720000"/>
            <a:ext cx="8831880" cy="521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120" cy="13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262626"/>
                </a:solidFill>
                <a:latin typeface="Garamond"/>
              </a:rPr>
              <a:t>Πηγές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120" cy="33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l-GR" sz="2400" spc="-1" strike="noStrike" u="sng">
                <a:solidFill>
                  <a:srgbClr val="a8bf4d"/>
                </a:solidFill>
                <a:uFillTx/>
                <a:latin typeface="Garamond"/>
                <a:ea typeface="Garamond"/>
                <a:hlinkClick r:id="rId1"/>
              </a:rPr>
              <a:t>https://library.ucy.ac.cy/help/library-guides/evaluation_intresources/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l-GR" sz="2400" spc="-1" strike="noStrike" u="sng">
                <a:solidFill>
                  <a:srgbClr val="a8bf4d"/>
                </a:solidFill>
                <a:uFillTx/>
                <a:latin typeface="Garamond"/>
                <a:ea typeface="Garamond"/>
              </a:rPr>
              <a:t>https://saferinternet4kids.gr/wp-content/uploads/2022/05/Fake-News-%CE%9C%CE%B1%CE%B8%CE%B7%CF%84%CF%8E%CE%BD.pdf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Βιβλίο Μαθητή, Β’ Τάξη, Κεφ. 7 σελ. 146-150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120" cy="13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262626"/>
                </a:solidFill>
                <a:latin typeface="Garamond"/>
              </a:rPr>
              <a:t>Τροφή για σκέψη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120" cy="33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</a:rPr>
              <a:t>Σε προηγούμενες τάξεις χρειάστηκε να αναζητήσετε πληροφορίες στον παγκόσμιο ιστό (ιστοσελίδες διαδικτύου) για να κάνετε μια εργασία που σας είχε ανατεθεί;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</a:rPr>
              <a:t>Πώς ξεκινήσατε την αναζήτηση;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</a:rPr>
              <a:t>Αναρωτηθήκατε ποτέ για το αν η πληροφορία που εντοπίσατε είναι ορθή;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</a:rPr>
              <a:t>Τι εννοούμε όταν λέμε διαδικτυακή ''πηγή'' μιας πληροφορίας;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120" cy="13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262626"/>
                </a:solidFill>
                <a:latin typeface="Garamond"/>
              </a:rPr>
              <a:t>Ελέγχω την πληροφορία που βρίσκω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120" cy="33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1" lang="el-GR" sz="2400" spc="-1" strike="noStrike">
                <a:solidFill>
                  <a:srgbClr val="262626"/>
                </a:solidFill>
                <a:latin typeface="Garamond"/>
              </a:rPr>
              <a:t>Αρχικά</a:t>
            </a:r>
            <a:r>
              <a:rPr b="0" lang="el-GR" sz="2400" spc="-1" strike="noStrike">
                <a:solidFill>
                  <a:srgbClr val="262626"/>
                </a:solidFill>
                <a:latin typeface="Garamond"/>
              </a:rPr>
              <a:t>: Ξέρω τι πρέπει να αναζητήσω; Χρησιμοποιώ κατάλληλες λέξεις κλειδιά στην αναζήτηση μου;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1" lang="el-GR" sz="2400" spc="-1" strike="noStrike">
                <a:solidFill>
                  <a:srgbClr val="262626"/>
                </a:solidFill>
                <a:latin typeface="Garamond"/>
              </a:rPr>
              <a:t>Στη συνέχεια</a:t>
            </a:r>
            <a:r>
              <a:rPr b="0" lang="el-GR" sz="2400" spc="-1" strike="noStrike">
                <a:solidFill>
                  <a:srgbClr val="262626"/>
                </a:solidFill>
                <a:latin typeface="Garamond"/>
              </a:rPr>
              <a:t>: Είναι η πληροφορία που εντόπισα κατά την αναζήτησή μου αξιόπιστη;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</a:rPr>
              <a:t>Πως μπορώ να κρίνω την </a:t>
            </a:r>
            <a:r>
              <a:rPr b="1" lang="el-GR" sz="2400" spc="-1" strike="noStrike">
                <a:solidFill>
                  <a:srgbClr val="262626"/>
                </a:solidFill>
                <a:latin typeface="Garamond"/>
              </a:rPr>
              <a:t>αξιοπιστία</a:t>
            </a:r>
            <a:r>
              <a:rPr b="0" lang="el-GR" sz="2400" spc="-1" strike="noStrike">
                <a:solidFill>
                  <a:srgbClr val="262626"/>
                </a:solidFill>
                <a:latin typeface="Garamond"/>
              </a:rPr>
              <a:t> μιας πηγής πληροφόρησης του παγκόσμιου ιστού;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</a:rPr>
              <a:t>Αξιοπιστία: Άξια εμπιστοσύνης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337760" y="1066680"/>
            <a:ext cx="9600120" cy="13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9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262626"/>
                </a:solidFill>
                <a:latin typeface="Garamond"/>
              </a:rPr>
              <a:t>Α) Αναρωτιέμαι για τον σκοπό της πηγής- ιστοσελίδας</a:t>
            </a:r>
            <a:endParaRPr b="0" lang="el-GR" sz="4400" spc="-1" strike="noStrike"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120" cy="33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Εκπαιδευτικός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Εμπορικός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Πληροφοριακός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Προσωπικός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Παραπλανητικός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120" cy="13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262626"/>
                </a:solidFill>
                <a:latin typeface="Garamond"/>
                <a:ea typeface="Garamond"/>
              </a:rPr>
              <a:t>https://e-me.</a:t>
            </a:r>
            <a:r>
              <a:rPr b="1" lang="el-GR" sz="4400" spc="-1" strike="noStrike">
                <a:solidFill>
                  <a:srgbClr val="262626"/>
                </a:solidFill>
                <a:latin typeface="Garamond"/>
                <a:ea typeface="Garamond"/>
              </a:rPr>
              <a:t>edu</a:t>
            </a:r>
            <a:r>
              <a:rPr b="0" lang="el-GR" sz="4400" spc="-1" strike="noStrike">
                <a:solidFill>
                  <a:srgbClr val="262626"/>
                </a:solidFill>
                <a:latin typeface="Garamond"/>
                <a:ea typeface="Garamond"/>
              </a:rPr>
              <a:t>.gr/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120" cy="33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Το </a:t>
            </a:r>
            <a:r>
              <a:rPr b="1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τελευταίο μέρος</a:t>
            </a: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 του URL (συνδέσμου), προσδιορίζει τον σκοπό του δικτυακού τόπου στον οποίο αναζητώ πληροφορίες.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Στο παράδειγμα μας είναι το edu και υποδεικνύει  εκπαιδευτικό οργανισμό.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Άλλα παραδείγματα: .οrg, μη κερδοσκοπικός οργανισμός</a:t>
            </a:r>
            <a:br>
              <a:rPr sz="2400"/>
            </a:b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                                 π.χ. https://code.org/</a:t>
            </a:r>
            <a:br>
              <a:rPr sz="2400"/>
            </a:b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                                 Site για τον προγραμματισμό η/υ στα σχολεία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l-GR" sz="2400" spc="-1" strike="noStrike">
              <a:latin typeface="Arial"/>
            </a:endParaRPr>
          </a:p>
        </p:txBody>
      </p:sp>
      <p:cxnSp>
        <p:nvCxnSpPr>
          <p:cNvPr id="109" name="Ευθύγραμμο βέλος σύνδεσης 3"/>
          <p:cNvCxnSpPr/>
          <p:nvPr/>
        </p:nvCxnSpPr>
        <p:spPr>
          <a:xfrm flipH="1">
            <a:off x="3388680" y="1902600"/>
            <a:ext cx="3531600" cy="672120"/>
          </a:xfrm>
          <a:prstGeom prst="straightConnector1">
            <a:avLst/>
          </a:prstGeom>
          <a:ln w="0">
            <a:solidFill>
              <a:srgbClr val="83992a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120" cy="13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262626"/>
                </a:solidFill>
                <a:latin typeface="Garamond"/>
              </a:rPr>
              <a:t>Παραδείγματα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120" cy="33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</a:rPr>
              <a:t>Άλλα παραδείγματα: .</a:t>
            </a: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com, εμπορικός οργανισμός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                                     </a:t>
            </a: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π.χ  www.ikea.com</a:t>
            </a:r>
            <a:br>
              <a:rPr sz="2400"/>
            </a:b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                                     Εμπορικό κατάστημα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                                     </a:t>
            </a: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.gov, κυβερνητικός οργανισμός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                                     </a:t>
            </a: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https://www.minedu.gov.gr/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120" cy="13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262626"/>
                </a:solidFill>
                <a:latin typeface="Garamond"/>
              </a:rPr>
              <a:t>Β)Συλλέγω πληροφορίες για τα παρακάτω: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120" cy="33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Ποιος είναι δημιουργός της σελίδας; Αναφέρεται κάπου;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Υπάρχουν στοιχεία που να μπορείτε να επικοινωνήσετε με το δημιουργό; (ενότητες: info, επικοινωνία, about us)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Η επιθυμητή πληροφορία μπορεί να εντοπιστεί εύκολα; Είναι καλά σχεδιασμένο το μενού;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   </a:t>
            </a: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Tip: Αν υπάρχουν links που είναι ανενεργά ή πολλές διαφημίσεις, θέλει ιδιαίτερη προσοχή....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120" cy="13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262626"/>
                </a:solidFill>
                <a:latin typeface="Garamond"/>
                <a:ea typeface="Garamond"/>
              </a:rPr>
              <a:t>Β)Συλλέγω πληροφορίες για τα παρακάτω: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120" cy="33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Υπάρχουν ορθογραφικά ή συντακτικά λάθη; 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Πότε δημιουργήθηκε και πότε ενημερώθηκε ο ιστότοπος; (Up to date) 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Υπάρχουν εναλλακτικές πηγές για τις διαθέσιμες πληροφορίες (βιβλιογραφικές αναφορές); Σημαντικό για να είναι έγκυρη η πληροφορία! Πρέπει να τη διασταυρώσω κοιτάζοντας και άλλες πηγές.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120" cy="13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400" spc="-1" strike="noStrike">
                <a:solidFill>
                  <a:srgbClr val="262626"/>
                </a:solidFill>
                <a:latin typeface="Garamond"/>
              </a:rPr>
              <a:t>Β)Συλλέγω πληροφορίες για τα παρακάτω:</a:t>
            </a:r>
            <a:endParaRPr b="0" lang="el-GR" sz="4400" spc="-1" strike="noStrike"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l-GR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120" cy="33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l-GR" sz="2400" spc="-1" strike="noStrike">
                <a:solidFill>
                  <a:srgbClr val="262626"/>
                </a:solidFill>
                <a:latin typeface="Garamond"/>
              </a:rPr>
              <a:t>Αντικειμενικότητα Πληροφοριών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Οι πληροφορίες και απόψεις που διατυπώνονται πρέπει: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algn="l" pos="0"/>
              </a:tabLst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Να είναι αντικειμενικές και αμερόληπτες.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algn="l" pos="0"/>
              </a:tabLst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Να μην  είναι επηρεασμένες από ιδεολογικά ή οικονομικά οφέλη.</a:t>
            </a: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  <a:tabLst>
                <a:tab algn="l" pos="0"/>
              </a:tabLst>
            </a:pPr>
            <a:r>
              <a:rPr b="0" lang="el-GR" sz="2400" spc="-1" strike="noStrike">
                <a:solidFill>
                  <a:srgbClr val="262626"/>
                </a:solidFill>
                <a:latin typeface="Garamond"/>
                <a:ea typeface="Garamond"/>
              </a:rPr>
              <a:t>Η ταυτότητα του συγγραφέα ή του οργανισμού να μην προτείνει μια  προκατάληψη.</a:t>
            </a: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l-GR" sz="2400" spc="-1" strike="noStrike"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Application>LibreOffice/7.4.0.3$Windows_X86_64 LibreOffice_project/f85e47c08ddd19c015c0114a68350214f7066f5a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2022-09-19T19:03:14Z</dcterms:created>
  <dc:creator/>
  <dc:description/>
  <dc:language>el-GR</dc:language>
  <cp:lastModifiedBy/>
  <dcterms:modified xsi:type="dcterms:W3CDTF">2022-09-26T23:00:24Z</dcterms:modified>
  <cp:revision>11</cp:revision>
  <dc:subject/>
  <dc:title>Παρουσίαση του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11</vt:i4>
  </property>
</Properties>
</file>