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_rels/theme1.xml.rels" ContentType="application/vnd.openxmlformats-package.relationships+xml"/>
  <Override PartName="/ppt/theme/_rels/theme2.xml.rels" ContentType="application/vnd.openxmlformats-package.relationships+xml"/>
  <Override PartName="/ppt/theme/_rels/theme3.xml.rels" ContentType="application/vnd.openxmlformats-package.relationships+xml"/>
  <Override PartName="/ppt/theme/_rels/theme4.xml.rels" ContentType="application/vnd.openxmlformats-package.relationships+xml"/>
  <Override PartName="/ppt/theme/_rels/theme5.xml.rels" ContentType="application/vnd.openxmlformats-package.relationships+xml"/>
  <Override PartName="/ppt/theme/_rels/theme6.xml.rels" ContentType="application/vnd.openxmlformats-package.relationships+xml"/>
  <Override PartName="/ppt/theme/_rels/theme7.xml.rels" ContentType="application/vnd.openxmlformats-package.relationships+xml"/>
  <Override PartName="/ppt/theme/_rels/theme8.xml.rels" ContentType="application/vnd.openxmlformats-package.relationships+xml"/>
  <Override PartName="/ppt/theme/_rels/theme9.xml.rels" ContentType="application/vnd.openxmlformats-package.relationships+xml"/>
  <Override PartName="/ppt/theme/_rels/theme10.xml.rels" ContentType="application/vnd.openxmlformats-package.relationships+xml"/>
  <Override PartName="/ppt/theme/_rels/theme1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6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media/image1.jpeg" ContentType="image/jpeg"/>
  <Override PartName="/ppt/media/image2.png" ContentType="image/png"/>
  <Override PartName="/ppt/media/image4.jpeg" ContentType="image/jpeg"/>
  <Override PartName="/ppt/media/image3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notesMasterIdLst>
    <p:notesMasterId r:id="rId13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notesMaster" Target="notesMasters/notesMaster1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slide" Target="slides/slide11.xml"/><Relationship Id="rId25" Type="http://schemas.openxmlformats.org/officeDocument/2006/relationships/slide" Target="slides/slide12.xml"/><Relationship Id="rId2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Πατήστε για μετακίνηση της διαφάνειας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των σημειώσεων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&lt;κεφαλίδα&gt;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dt" idx="3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ftr" idx="3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" name="PlaceHolder 6"/>
          <p:cNvSpPr>
            <a:spLocks noGrp="1"/>
          </p:cNvSpPr>
          <p:nvPr>
            <p:ph type="sldNum" idx="3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F4B8F28-5E02-4277-82C8-369C94E3DD07}" type="slidenum"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&lt;αριθμός&gt;</a:t>
            </a:fld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16000" indent="-21600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513B3C7-B12A-4670-ABBB-9BE5536523DE}" type="slidenum">
              <a:rPr b="0" lang="el-GR" sz="1200" spc="-1" strike="noStrike">
                <a:solidFill>
                  <a:schemeClr val="dk1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16000" indent="-21600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sldNum" idx="3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4897D30-C47F-4AD8-8433-239381EEC121}" type="slidenum">
              <a:rPr b="0" lang="el-GR" sz="1200" spc="-1" strike="noStrike">
                <a:solidFill>
                  <a:schemeClr val="dk1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F222E47-1AA3-4314-BDDE-09F85778CAA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E4E25A9C-A6C2-4937-BF76-8D6C87C29B2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50C9C7C4-3CF2-46FC-B069-7FCF21AABE5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6ABD3EA-252E-4CA7-8E4A-1A8DDF9A6AE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B664A5D-DCAD-4F6C-B52B-B5A522790FA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7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23CDA91-17E1-4E56-BDBF-4D726DE06C6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A0528EDA-64FF-4D04-8687-9262E956489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7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7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4E5FF5FF-80EC-4BA3-A8B6-5B2BE65F77F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E89139ED-CE69-4BD1-A097-4A532816821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6136B7B0-C110-48E0-8A01-622AC6AB7A0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098006D8-2A8C-4CB7-83C1-ED1BAE52AD6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12 - Ελεύθερη σχεδίαση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" name="11 - Ελεύθερη σχεδίαση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2" name="13 - Ορθογώνιο τρίγωνο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3" name="14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4" name="9 - Ορθογώνιο τρίγωνο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 rotWithShape="0">
            <a:gsLst>
              <a:gs pos="0">
                <a:srgbClr val="8f0b39"/>
              </a:gs>
              <a:gs pos="55000">
                <a:srgbClr val="d55478"/>
              </a:gs>
              <a:gs pos="100000">
                <a:srgbClr val="8f0b39"/>
              </a:gs>
            </a:gsLst>
            <a:lin ang="3000000"/>
          </a:grad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-44640" bIns="-4464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r">
              <a:lnSpc>
                <a:spcPct val="100000"/>
              </a:lnSpc>
              <a:buNone/>
            </a:pPr>
            <a:r>
              <a:rPr b="1" lang="el-GR" sz="4800" spc="-1" strike="noStrike">
                <a:solidFill>
                  <a:schemeClr val="dk2"/>
                </a:solidFill>
                <a:latin typeface="Lucida Sans Unicode"/>
              </a:rPr>
              <a:t>Kλικ για επεξεργασία του τίτλου</a:t>
            </a:r>
            <a:endParaRPr b="0" lang="el-GR" sz="4800" spc="-1" strike="noStrike">
              <a:solidFill>
                <a:schemeClr val="dk1"/>
              </a:solidFill>
              <a:latin typeface="Lucida Sans Unicode"/>
            </a:endParaRPr>
          </a:p>
        </p:txBody>
      </p:sp>
      <p:grpSp>
        <p:nvGrpSpPr>
          <p:cNvPr id="6" name="1 - Ομάδα"/>
          <p:cNvGrpSpPr/>
          <p:nvPr/>
        </p:nvGrpSpPr>
        <p:grpSpPr>
          <a:xfrm>
            <a:off x="-3600" y="4952880"/>
            <a:ext cx="9147600" cy="1911960"/>
            <a:chOff x="-3600" y="4952880"/>
            <a:chExt cx="9147600" cy="1911960"/>
          </a:xfrm>
        </p:grpSpPr>
        <p:sp>
          <p:nvSpPr>
            <p:cNvPr id="7" name="6 - Ελεύθερη σχεδίαση"/>
            <p:cNvSpPr/>
            <p:nvPr/>
          </p:nvSpPr>
          <p:spPr>
            <a:xfrm>
              <a:off x="1687680" y="4952880"/>
              <a:ext cx="7455960" cy="487800"/>
            </a:xfrm>
            <a:custGeom>
              <a:avLst/>
              <a:gdLst/>
              <a:ah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dk1"/>
                </a:solidFill>
                <a:latin typeface="Lucida Sans Unicode"/>
              </a:endParaRPr>
            </a:p>
          </p:txBody>
        </p:sp>
        <p:sp>
          <p:nvSpPr>
            <p:cNvPr id="8" name="7 - Ελεύθερη σχεδίαση"/>
            <p:cNvSpPr/>
            <p:nvPr/>
          </p:nvSpPr>
          <p:spPr>
            <a:xfrm>
              <a:off x="35280" y="5237640"/>
              <a:ext cx="9108360" cy="788400"/>
            </a:xfrm>
            <a:custGeom>
              <a:avLst/>
              <a:gdLst/>
              <a:ah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dk1"/>
                </a:solidFill>
                <a:latin typeface="Lucida Sans Unicode"/>
              </a:endParaRPr>
            </a:p>
          </p:txBody>
        </p:sp>
        <p:sp>
          <p:nvSpPr>
            <p:cNvPr id="9" name="10 - Ελεύθερη σχεδίαση"/>
            <p:cNvSpPr/>
            <p:nvPr/>
          </p:nvSpPr>
          <p:spPr>
            <a:xfrm>
              <a:off x="0" y="5001120"/>
              <a:ext cx="9143640" cy="1863720"/>
            </a:xfrm>
            <a:custGeom>
              <a:avLst/>
              <a:gdLst/>
              <a:ah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3">
                <a:alphaModFix amt="50000"/>
              </a:blip>
              <a:srcRect/>
              <a:tile tx="0" ty="0" sx="50000" sy="50000" algn="t"/>
            </a:blipFill>
            <a:ln w="12700">
              <a:noFill/>
            </a:ln>
            <a:effectLst>
              <a:outerShdw blurRad="50760" dir="5400000" dist="3816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  <p:txBody>
            <a:bodyPr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Lucida Sans Unicode"/>
              </a:endParaRPr>
            </a:p>
          </p:txBody>
        </p:sp>
        <p:cxnSp>
          <p:nvCxnSpPr>
            <p:cNvPr id="10" name="11 - Ευθεία γραμμή σύνδεσης"/>
            <p:cNvCxnSpPr/>
            <p:nvPr/>
          </p:nvCxnSpPr>
          <p:spPr>
            <a:xfrm>
              <a:off x="-3600" y="4997520"/>
              <a:ext cx="9147960" cy="790560"/>
            </a:xfrm>
            <a:prstGeom prst="straightConnector1">
              <a:avLst/>
            </a:prstGeom>
            <a:ln w="12065">
              <a:solidFill>
                <a:srgbClr val="7f2444"/>
              </a:solidFill>
              <a:miter/>
            </a:ln>
          </p:spPr>
        </p:cxnSp>
      </p:grpSp>
      <p:sp>
        <p:nvSpPr>
          <p:cNvPr id="11" name="PlaceHolder 2"/>
          <p:cNvSpPr>
            <a:spLocks noGrp="1"/>
          </p:cNvSpPr>
          <p:nvPr>
            <p:ph type="dt" idx="1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ftr" idx="2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sldNum" idx="3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3EE5066-BF83-4173-84D5-DF527E76B71F}" type="slidenum"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700" spc="-1" strike="noStrike">
                <a:solidFill>
                  <a:schemeClr val="dk1"/>
                </a:solidFill>
                <a:latin typeface="Lucida Sans Unicode"/>
              </a:rPr>
              <a:t>Πατήστε για επεξεργασία της μορφής κειμένου διάρθρωσης</a:t>
            </a:r>
            <a:endParaRPr b="0" lang="el-GR" sz="2700" spc="-1" strike="noStrike">
              <a:solidFill>
                <a:schemeClr val="dk1"/>
              </a:solidFill>
              <a:latin typeface="Lucida Sans Unicode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100" spc="-1" strike="noStrike">
                <a:solidFill>
                  <a:schemeClr val="dk1"/>
                </a:solidFill>
                <a:latin typeface="Lucida Sans Unicode"/>
              </a:rPr>
              <a:t>Δεύτερο επίπεδο διάρθρωσης</a:t>
            </a:r>
            <a:endParaRPr b="0" lang="el-GR" sz="2100" spc="-1" strike="noStrike">
              <a:solidFill>
                <a:schemeClr val="dk1"/>
              </a:solidFill>
              <a:latin typeface="Lucida Sans Unicode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900" spc="-1" strike="noStrike">
                <a:solidFill>
                  <a:schemeClr val="dk1"/>
                </a:solidFill>
                <a:latin typeface="Lucida Sans Unicode"/>
              </a:rPr>
              <a:t>Τρίτο επίπεδο διάρθρωσης</a:t>
            </a:r>
            <a:endParaRPr b="0" lang="el-GR" sz="1900" spc="-1" strike="noStrike">
              <a:solidFill>
                <a:schemeClr val="dk1"/>
              </a:solidFill>
              <a:latin typeface="Lucida Sans Unicode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Τέταρτο επίπεδο διάρθρωσης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Πέμπτο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Έκτο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Έβδομο επίπεδο διάρθρωσης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 tx="0" ty="0" sx="50000" sy="50000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12 - Ελεύθερη σχεδίαση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01" name="11 - Ελεύθερη σχεδίαση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02" name="13 - Ορθογώνιο τρίγωνο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3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103" name="14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914400" y="4876920"/>
            <a:ext cx="7481520" cy="45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r">
              <a:lnSpc>
                <a:spcPct val="100000"/>
              </a:lnSpc>
              <a:buNone/>
            </a:pPr>
            <a:r>
              <a:rPr b="0" lang="el-GR" sz="2500" spc="-1" strike="noStrike">
                <a:solidFill>
                  <a:schemeClr val="accent1"/>
                </a:solidFill>
                <a:latin typeface="Lucida Sans Unicode"/>
              </a:rPr>
              <a:t>Kλικ για επεξεργασία του τίτλου</a:t>
            </a:r>
            <a:endParaRPr b="0" lang="el-GR" sz="25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419720" y="5355000"/>
            <a:ext cx="3974400" cy="914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16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914400" y="274320"/>
            <a:ext cx="7479360" cy="457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b83d68"/>
              </a:buClr>
              <a:buSzPct val="68000"/>
              <a:buFont typeface="Wingdings 3" charset="2"/>
              <a:buChar char=""/>
            </a:pPr>
            <a:r>
              <a:rPr b="0" lang="el-GR" sz="3200" spc="-1" strike="noStrike">
                <a:solidFill>
                  <a:schemeClr val="dk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3200" spc="-1" strike="noStrike">
              <a:solidFill>
                <a:schemeClr val="dk1"/>
              </a:solidFill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b83d68"/>
              </a:buClr>
              <a:buFont typeface="Verdana"/>
              <a:buChar char="◦"/>
            </a:pPr>
            <a:r>
              <a:rPr b="0" lang="el-GR" sz="2800" spc="-1" strike="noStrike">
                <a:solidFill>
                  <a:schemeClr val="dk1"/>
                </a:solidFill>
                <a:latin typeface="Lucida Sans Unicode"/>
              </a:rPr>
              <a:t>Δεύτερου επιπέδου</a:t>
            </a:r>
            <a:endParaRPr b="0" lang="el-GR" sz="2800" spc="-1" strike="noStrike">
              <a:solidFill>
                <a:schemeClr val="dk1"/>
              </a:solidFill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2400" spc="-1" strike="noStrike">
                <a:solidFill>
                  <a:schemeClr val="dk1"/>
                </a:solidFill>
                <a:latin typeface="Lucida Sans Unicode"/>
              </a:rPr>
              <a:t>Τρίτου επιπέδου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Τέταρτου επιπέδου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Πέμπτου επιπέδου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dt" idx="28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8" name="PlaceHolder 5"/>
          <p:cNvSpPr>
            <a:spLocks noGrp="1"/>
          </p:cNvSpPr>
          <p:nvPr>
            <p:ph type="ftr" idx="29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9" name="PlaceHolder 6"/>
          <p:cNvSpPr>
            <a:spLocks noGrp="1"/>
          </p:cNvSpPr>
          <p:nvPr>
            <p:ph type="sldNum" idx="30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941EEFD-A92B-4756-8CD3-33EFA71EC407}" type="slidenum"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4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b4b4b4"/>
            </a:gs>
            <a:gs pos="40000">
              <a:srgbClr val="a1a1a1"/>
            </a:gs>
            <a:gs pos="100000">
              <a:srgbClr val="000000"/>
            </a:gs>
          </a:gsLst>
          <a:path path="circle">
            <a:fillToRect l="82000" t="1000" r="18000" b="99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12 - Ελεύθερη σχεδίαση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11" name="11 - Ελεύθερη σχεδίαση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12" name="13 - Ορθογώνιο τρίγωνο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113" name="14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114" name="PlaceHolder 1"/>
          <p:cNvSpPr>
            <a:spLocks noGrp="1"/>
          </p:cNvSpPr>
          <p:nvPr>
            <p:ph type="body"/>
          </p:nvPr>
        </p:nvSpPr>
        <p:spPr>
          <a:xfrm>
            <a:off x="1141200" y="5443560"/>
            <a:ext cx="7162560" cy="648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0" bIns="45000" anchor="t">
            <a:noAutofit/>
          </a:bodyPr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chemeClr val="dk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14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228600" y="190080"/>
            <a:ext cx="8686440" cy="4388760"/>
          </a:xfrm>
          <a:prstGeom prst="rect">
            <a:avLst/>
          </a:prstGeom>
          <a:solidFill>
            <a:schemeClr val="lt2"/>
          </a:solidFill>
          <a:ln w="0">
            <a:solidFill>
              <a:srgbClr val="000000"/>
            </a:solidFill>
          </a:ln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3200" spc="-1" strike="noStrike">
                <a:solidFill>
                  <a:schemeClr val="dk1"/>
                </a:solidFill>
                <a:latin typeface="Lucida Sans Unicode"/>
              </a:rPr>
              <a:t>Κάντε κλικ στο εικονίδιο για να προσθέσετε μια εικόνα</a:t>
            </a:r>
            <a:endParaRPr b="0" lang="el-GR" sz="32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dt" idx="31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ftr" idx="32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sldNum" idx="33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6C031A4-CA66-4743-A70E-0B54FEA9FC58}" type="slidenum"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title"/>
          </p:nvPr>
        </p:nvSpPr>
        <p:spPr>
          <a:xfrm>
            <a:off x="228600" y="4865040"/>
            <a:ext cx="8075160" cy="562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r">
              <a:lnSpc>
                <a:spcPct val="100000"/>
              </a:lnSpc>
              <a:buNone/>
            </a:pPr>
            <a:r>
              <a:rPr b="0" lang="el-GR" sz="3000" spc="-1" strike="noStrike">
                <a:solidFill>
                  <a:schemeClr val="accent1"/>
                </a:solidFill>
                <a:latin typeface="Lucida Sans Unicode"/>
              </a:rPr>
              <a:t>Kλικ για επεξεργασία του τίτλου</a:t>
            </a:r>
            <a:endParaRPr b="0" lang="el-GR" sz="30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20" name="7 - Ελεύθερη σχεδίαση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21" name="8 - Ελεύθερη σχεδίαση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22" name="9 - Ορθογώνιο τρίγωνο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3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123" name="10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124" name="11 - Διάσημα"/>
          <p:cNvSpPr/>
          <p:nvPr/>
        </p:nvSpPr>
        <p:spPr>
          <a:xfrm>
            <a:off x="8664120" y="4988520"/>
            <a:ext cx="182520" cy="228240"/>
          </a:xfrm>
          <a:prstGeom prst="chevron">
            <a:avLst>
              <a:gd name="adj" fmla="val 50000"/>
            </a:avLst>
          </a:prstGeom>
          <a:gradFill rotWithShape="0">
            <a:gsLst>
              <a:gs pos="0">
                <a:srgbClr val="9f244f"/>
              </a:gs>
              <a:gs pos="72000">
                <a:srgbClr val="d05a7b"/>
              </a:gs>
              <a:gs pos="100000">
                <a:srgbClr val="d78498"/>
              </a:gs>
            </a:gsLst>
            <a:lin ang="16200000"/>
          </a:gradFill>
          <a:ln cap="rnd" w="3175">
            <a:solidFill>
              <a:srgbClr val="b83d68">
                <a:shade val="50000"/>
              </a:srgbClr>
            </a:solidFill>
            <a:round/>
          </a:ln>
          <a:effectLst>
            <a:outerShdw blurRad="50760" dir="5400000" dist="2556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sp>
        <p:nvSpPr>
          <p:cNvPr id="125" name="12 - Διάσημα"/>
          <p:cNvSpPr/>
          <p:nvPr/>
        </p:nvSpPr>
        <p:spPr>
          <a:xfrm>
            <a:off x="8477640" y="4988520"/>
            <a:ext cx="182520" cy="228240"/>
          </a:xfrm>
          <a:prstGeom prst="chevron">
            <a:avLst>
              <a:gd name="adj" fmla="val 50000"/>
            </a:avLst>
          </a:prstGeom>
          <a:gradFill rotWithShape="0">
            <a:gsLst>
              <a:gs pos="0">
                <a:srgbClr val="9f244f"/>
              </a:gs>
              <a:gs pos="72000">
                <a:srgbClr val="d05a7b"/>
              </a:gs>
              <a:gs pos="100000">
                <a:srgbClr val="d78498"/>
              </a:gs>
            </a:gsLst>
            <a:lin ang="16200000"/>
          </a:gradFill>
          <a:ln cap="rnd" w="3175">
            <a:solidFill>
              <a:srgbClr val="b83d68">
                <a:shade val="50000"/>
              </a:srgbClr>
            </a:solidFill>
            <a:round/>
          </a:ln>
          <a:effectLst>
            <a:outerShdw blurRad="50760" dir="5400000" dist="2556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2 - Ελεύθερη σχεδίαση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8" name="11 - Ελεύθερη σχεδίαση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9" name="13 - Ορθογώνιο τρίγωνο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20" name="14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100" spc="-1" strike="noStrike">
                <a:solidFill>
                  <a:schemeClr val="dk2"/>
                </a:solidFill>
                <a:latin typeface="Lucida Sans Unicode"/>
              </a:rPr>
              <a:t>Kλικ για επεξεργασία του τίτλου</a:t>
            </a:r>
            <a:endParaRPr b="0" lang="el-GR" sz="41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385880"/>
          </a:xfrm>
          <a:prstGeom prst="rect">
            <a:avLst/>
          </a:prstGeom>
          <a:noFill/>
          <a:ln w="0">
            <a:noFill/>
          </a:ln>
        </p:spPr>
        <p:txBody>
          <a:bodyPr lIns="45000" rIns="45000" tIns="90000" bIns="90000" anchor="t" vert="eaVer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b83d68"/>
              </a:buClr>
              <a:buSzPct val="68000"/>
              <a:buFont typeface="Wingdings 3" charset="2"/>
              <a:buChar char=""/>
            </a:pPr>
            <a:r>
              <a:rPr b="0" lang="el-GR" sz="2700" spc="-1" strike="noStrike">
                <a:solidFill>
                  <a:schemeClr val="dk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2700" spc="-1" strike="noStrike">
              <a:solidFill>
                <a:schemeClr val="dk1"/>
              </a:solidFill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b83d68"/>
              </a:buClr>
              <a:buFont typeface="Verdana"/>
              <a:buChar char="◦"/>
            </a:pPr>
            <a:r>
              <a:rPr b="0" lang="el-GR" sz="2300" spc="-1" strike="noStrike">
                <a:solidFill>
                  <a:schemeClr val="dk1"/>
                </a:solidFill>
                <a:latin typeface="Lucida Sans Unicode"/>
              </a:rPr>
              <a:t>Δεύτερου επιπέδου</a:t>
            </a:r>
            <a:endParaRPr b="0" lang="el-GR" sz="2300" spc="-1" strike="noStrike">
              <a:solidFill>
                <a:schemeClr val="dk1"/>
              </a:solidFill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2100" spc="-1" strike="noStrike">
                <a:solidFill>
                  <a:schemeClr val="dk1"/>
                </a:solidFill>
                <a:latin typeface="Lucida Sans Unicode"/>
              </a:rPr>
              <a:t>Τρίτου επιπέδου</a:t>
            </a:r>
            <a:endParaRPr b="0" lang="el-GR" sz="2100" spc="-1" strike="noStrike">
              <a:solidFill>
                <a:schemeClr val="dk1"/>
              </a:solidFill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900" spc="-1" strike="noStrike">
                <a:solidFill>
                  <a:schemeClr val="dk1"/>
                </a:solidFill>
                <a:latin typeface="Lucida Sans Unicode"/>
              </a:rPr>
              <a:t>Τέταρτου επιπέδου</a:t>
            </a:r>
            <a:endParaRPr b="0" lang="el-GR" sz="1900" spc="-1" strike="noStrike">
              <a:solidFill>
                <a:schemeClr val="dk1"/>
              </a:solidFill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Πέμπτου επιπέδου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dt" idx="4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ftr" idx="5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sldNum" idx="6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AF3908A-1F80-440E-A764-4F42CB58CA47}" type="slidenum"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12 - Ελεύθερη σχεδίαση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27" name="11 - Ελεύθερη σχεδίαση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28" name="13 - Ορθογώνιο τρίγωνο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29" name="14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43960" y="274680"/>
            <a:ext cx="1776960" cy="5592240"/>
          </a:xfrm>
          <a:prstGeom prst="rect">
            <a:avLst/>
          </a:prstGeom>
          <a:noFill/>
          <a:ln w="0">
            <a:noFill/>
          </a:ln>
        </p:spPr>
        <p:txBody>
          <a:bodyPr lIns="45000" rIns="45000" tIns="90000" bIns="90000" anchor="ctr" vert="eaVert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100" spc="-1" strike="noStrike">
                <a:solidFill>
                  <a:schemeClr val="dk2"/>
                </a:solidFill>
                <a:latin typeface="Lucida Sans Unicode"/>
              </a:rPr>
              <a:t>Kλικ για επεξεργασία του τίτλου</a:t>
            </a:r>
            <a:endParaRPr b="0" lang="el-GR" sz="41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274680"/>
            <a:ext cx="6324120" cy="5592240"/>
          </a:xfrm>
          <a:prstGeom prst="rect">
            <a:avLst/>
          </a:prstGeom>
          <a:noFill/>
          <a:ln w="0">
            <a:noFill/>
          </a:ln>
        </p:spPr>
        <p:txBody>
          <a:bodyPr lIns="45000" rIns="45000" tIns="90000" bIns="90000" anchor="t" vert="eaVer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b83d68"/>
              </a:buClr>
              <a:buSzPct val="68000"/>
              <a:buFont typeface="Wingdings 3" charset="2"/>
              <a:buChar char=""/>
            </a:pPr>
            <a:r>
              <a:rPr b="0" lang="el-GR" sz="2700" spc="-1" strike="noStrike">
                <a:solidFill>
                  <a:schemeClr val="dk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2700" spc="-1" strike="noStrike">
              <a:solidFill>
                <a:schemeClr val="dk1"/>
              </a:solidFill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b83d68"/>
              </a:buClr>
              <a:buFont typeface="Verdana"/>
              <a:buChar char="◦"/>
            </a:pPr>
            <a:r>
              <a:rPr b="0" lang="el-GR" sz="2300" spc="-1" strike="noStrike">
                <a:solidFill>
                  <a:schemeClr val="dk1"/>
                </a:solidFill>
                <a:latin typeface="Lucida Sans Unicode"/>
              </a:rPr>
              <a:t>Δεύτερου επιπέδου</a:t>
            </a:r>
            <a:endParaRPr b="0" lang="el-GR" sz="2300" spc="-1" strike="noStrike">
              <a:solidFill>
                <a:schemeClr val="dk1"/>
              </a:solidFill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2100" spc="-1" strike="noStrike">
                <a:solidFill>
                  <a:schemeClr val="dk1"/>
                </a:solidFill>
                <a:latin typeface="Lucida Sans Unicode"/>
              </a:rPr>
              <a:t>Τρίτου επιπέδου</a:t>
            </a:r>
            <a:endParaRPr b="0" lang="el-GR" sz="2100" spc="-1" strike="noStrike">
              <a:solidFill>
                <a:schemeClr val="dk1"/>
              </a:solidFill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900" spc="-1" strike="noStrike">
                <a:solidFill>
                  <a:schemeClr val="dk1"/>
                </a:solidFill>
                <a:latin typeface="Lucida Sans Unicode"/>
              </a:rPr>
              <a:t>Τέταρτου επιπέδου</a:t>
            </a:r>
            <a:endParaRPr b="0" lang="el-GR" sz="1900" spc="-1" strike="noStrike">
              <a:solidFill>
                <a:schemeClr val="dk1"/>
              </a:solidFill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Πέμπτου επιπέδου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dt" idx="7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ftr" idx="8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sldNum" idx="9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E2CCF89-8B6F-4550-9E78-7CD6F0508658}" type="slidenum"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12 - Ελεύθερη σχεδίαση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36" name="11 - Ελεύθερη σχεδίαση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37" name="13 - Ορθογώνιο τρίγωνο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38" name="14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b83d68"/>
              </a:buClr>
              <a:buSzPct val="68000"/>
              <a:buFont typeface="Wingdings 3" charset="2"/>
              <a:buChar char=""/>
            </a:pPr>
            <a:r>
              <a:rPr b="0" lang="el-GR" sz="2700" spc="-1" strike="noStrike">
                <a:solidFill>
                  <a:schemeClr val="dk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2700" spc="-1" strike="noStrike">
              <a:solidFill>
                <a:schemeClr val="dk1"/>
              </a:solidFill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b83d68"/>
              </a:buClr>
              <a:buFont typeface="Verdana"/>
              <a:buChar char="◦"/>
            </a:pPr>
            <a:r>
              <a:rPr b="0" lang="el-GR" sz="2300" spc="-1" strike="noStrike">
                <a:solidFill>
                  <a:schemeClr val="dk1"/>
                </a:solidFill>
                <a:latin typeface="Lucida Sans Unicode"/>
              </a:rPr>
              <a:t>Δεύτερου επιπέδου</a:t>
            </a:r>
            <a:endParaRPr b="0" lang="el-GR" sz="2300" spc="-1" strike="noStrike">
              <a:solidFill>
                <a:schemeClr val="dk1"/>
              </a:solidFill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2100" spc="-1" strike="noStrike">
                <a:solidFill>
                  <a:schemeClr val="dk1"/>
                </a:solidFill>
                <a:latin typeface="Lucida Sans Unicode"/>
              </a:rPr>
              <a:t>Τρίτου επιπέδου</a:t>
            </a:r>
            <a:endParaRPr b="0" lang="el-GR" sz="2100" spc="-1" strike="noStrike">
              <a:solidFill>
                <a:schemeClr val="dk1"/>
              </a:solidFill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900" spc="-1" strike="noStrike">
                <a:solidFill>
                  <a:schemeClr val="dk1"/>
                </a:solidFill>
                <a:latin typeface="Lucida Sans Unicode"/>
              </a:rPr>
              <a:t>Τέταρτου επιπέδου</a:t>
            </a:r>
            <a:endParaRPr b="0" lang="el-GR" sz="1900" spc="-1" strike="noStrike">
              <a:solidFill>
                <a:schemeClr val="dk1"/>
              </a:solidFill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Πέμπτου επιπέδου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dt" idx="10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ftr" idx="11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sldNum" idx="12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6089006-1EE5-4785-A4D6-02AF6A789F89}" type="slidenum"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100" spc="-1" strike="noStrike">
                <a:solidFill>
                  <a:schemeClr val="dk2"/>
                </a:solidFill>
                <a:latin typeface="Lucida Sans Unicode"/>
              </a:rPr>
              <a:t>Kλικ για επεξεργασία του τίτλου</a:t>
            </a:r>
            <a:endParaRPr b="0" lang="el-GR" sz="4100" spc="-1" strike="noStrike">
              <a:solidFill>
                <a:schemeClr val="dk1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b4b4b4"/>
            </a:gs>
            <a:gs pos="40000">
              <a:srgbClr val="a1a1a1"/>
            </a:gs>
            <a:gs pos="100000">
              <a:srgbClr val="000000"/>
            </a:gs>
          </a:gsLst>
          <a:path path="circle">
            <a:fillToRect l="82000" t="1000" r="18000" b="99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12 - Ελεύθερη σχεδίαση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47" name="11 - Ελεύθερη σχεδίαση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48" name="13 - Ορθογώνιο τρίγωνο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49" name="14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22520" y="1059840"/>
            <a:ext cx="7772040" cy="1828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r">
              <a:lnSpc>
                <a:spcPct val="100000"/>
              </a:lnSpc>
              <a:buNone/>
            </a:pPr>
            <a:r>
              <a:rPr b="1" lang="el-GR" sz="4800" spc="-1" strike="noStrike">
                <a:solidFill>
                  <a:schemeClr val="dk2"/>
                </a:solidFill>
                <a:latin typeface="Lucida Sans Unicode"/>
              </a:rPr>
              <a:t>Kλικ για επεξεργασία του τίτλου</a:t>
            </a:r>
            <a:endParaRPr b="0" lang="el-GR" sz="4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922560" y="2931840"/>
            <a:ext cx="4571640" cy="1454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000" bIns="45000" anchor="t">
            <a:noAutofit/>
          </a:bodyPr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l-GR" sz="2300" spc="-1" strike="noStrike">
                <a:solidFill>
                  <a:schemeClr val="dk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23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dt" idx="13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ftr" idx="14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sldNum" idx="15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F8BFE7F-7056-4634-8B2B-0C6A0BF79660}" type="slidenum"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6 - Διάσημα"/>
          <p:cNvSpPr/>
          <p:nvPr/>
        </p:nvSpPr>
        <p:spPr>
          <a:xfrm>
            <a:off x="3636720" y="3005640"/>
            <a:ext cx="182520" cy="228240"/>
          </a:xfrm>
          <a:prstGeom prst="chevron">
            <a:avLst>
              <a:gd name="adj" fmla="val 50000"/>
            </a:avLst>
          </a:prstGeom>
          <a:gradFill rotWithShape="0">
            <a:gsLst>
              <a:gs pos="0">
                <a:srgbClr val="9f244f"/>
              </a:gs>
              <a:gs pos="72000">
                <a:srgbClr val="d05a7b"/>
              </a:gs>
              <a:gs pos="100000">
                <a:srgbClr val="d78498"/>
              </a:gs>
            </a:gsLst>
            <a:lin ang="16200000"/>
          </a:gradFill>
          <a:ln cap="rnd" w="3175">
            <a:solidFill>
              <a:srgbClr val="b83d68">
                <a:shade val="50000"/>
              </a:srgbClr>
            </a:solidFill>
            <a:round/>
          </a:ln>
          <a:effectLst>
            <a:outerShdw blurRad="50760" dir="5400000" dist="2556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sp>
        <p:nvSpPr>
          <p:cNvPr id="56" name="7 - Διάσημα"/>
          <p:cNvSpPr/>
          <p:nvPr/>
        </p:nvSpPr>
        <p:spPr>
          <a:xfrm>
            <a:off x="3450240" y="3005640"/>
            <a:ext cx="182520" cy="228240"/>
          </a:xfrm>
          <a:prstGeom prst="chevron">
            <a:avLst>
              <a:gd name="adj" fmla="val 50000"/>
            </a:avLst>
          </a:prstGeom>
          <a:gradFill rotWithShape="0">
            <a:gsLst>
              <a:gs pos="0">
                <a:srgbClr val="9f244f"/>
              </a:gs>
              <a:gs pos="72000">
                <a:srgbClr val="d05a7b"/>
              </a:gs>
              <a:gs pos="100000">
                <a:srgbClr val="d78498"/>
              </a:gs>
            </a:gsLst>
            <a:lin ang="16200000"/>
          </a:gradFill>
          <a:ln cap="rnd" w="3175">
            <a:solidFill>
              <a:srgbClr val="b83d68">
                <a:shade val="50000"/>
              </a:srgbClr>
            </a:solidFill>
            <a:round/>
          </a:ln>
          <a:effectLst>
            <a:outerShdw blurRad="50760" dir="5400000" dist="2556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b4b4b4"/>
            </a:gs>
            <a:gs pos="40000">
              <a:srgbClr val="a1a1a1"/>
            </a:gs>
            <a:gs pos="100000">
              <a:srgbClr val="000000"/>
            </a:gs>
          </a:gsLst>
          <a:path path="circle">
            <a:fillToRect l="82000" t="1000" r="18000" b="99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12 - Ελεύθερη σχεδίαση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58" name="11 - Ελεύθερη σχεδίαση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59" name="13 - Ορθογώνιο τρίγωνο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60" name="14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61" name="PlaceHolder 1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b83d68"/>
              </a:buClr>
              <a:buSzPct val="68000"/>
              <a:buFont typeface="Wingdings 3" charset="2"/>
              <a:buChar char=""/>
            </a:pPr>
            <a:r>
              <a:rPr b="0" lang="el-GR" sz="2800" spc="-1" strike="noStrike">
                <a:solidFill>
                  <a:schemeClr val="dk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2800" spc="-1" strike="noStrike">
              <a:solidFill>
                <a:schemeClr val="dk1"/>
              </a:solidFill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b83d68"/>
              </a:buClr>
              <a:buFont typeface="Verdana"/>
              <a:buChar char="◦"/>
            </a:pPr>
            <a:r>
              <a:rPr b="0" lang="el-GR" sz="2400" spc="-1" strike="noStrike">
                <a:solidFill>
                  <a:schemeClr val="dk1"/>
                </a:solidFill>
                <a:latin typeface="Lucida Sans Unicode"/>
              </a:rPr>
              <a:t>Δεύτερου επιπέδου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Τρίτου επιπέδου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Τέταρτου επιπέδου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Πέμπτου επιπέδου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648320" y="14814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b83d68"/>
              </a:buClr>
              <a:buSzPct val="68000"/>
              <a:buFont typeface="Wingdings 3" charset="2"/>
              <a:buChar char=""/>
            </a:pPr>
            <a:r>
              <a:rPr b="0" lang="el-GR" sz="2800" spc="-1" strike="noStrike">
                <a:solidFill>
                  <a:schemeClr val="dk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2800" spc="-1" strike="noStrike">
              <a:solidFill>
                <a:schemeClr val="dk1"/>
              </a:solidFill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b83d68"/>
              </a:buClr>
              <a:buFont typeface="Verdana"/>
              <a:buChar char="◦"/>
            </a:pPr>
            <a:r>
              <a:rPr b="0" lang="el-GR" sz="2400" spc="-1" strike="noStrike">
                <a:solidFill>
                  <a:schemeClr val="dk1"/>
                </a:solidFill>
                <a:latin typeface="Lucida Sans Unicode"/>
              </a:rPr>
              <a:t>Δεύτερου επιπέδου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Τρίτου επιπέδου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Τέταρτου επιπέδου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Πέμπτου επιπέδου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dt" idx="16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ftr" idx="17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5"/>
          <p:cNvSpPr>
            <a:spLocks noGrp="1"/>
          </p:cNvSpPr>
          <p:nvPr>
            <p:ph type="sldNum" idx="18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FB035A3-3A13-44AA-AE00-CB1B09E5F58D}" type="slidenum"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6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100" spc="-1" strike="noStrike">
                <a:solidFill>
                  <a:schemeClr val="dk2"/>
                </a:solidFill>
                <a:latin typeface="Lucida Sans Unicode"/>
              </a:rPr>
              <a:t>Kλικ για επεξεργασία του τίτλου</a:t>
            </a:r>
            <a:endParaRPr b="0" lang="el-GR" sz="4100" spc="-1" strike="noStrike">
              <a:solidFill>
                <a:schemeClr val="dk1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 tx="0" ty="0" sx="50000" sy="50000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12 - Ελεύθερη σχεδίαση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71" name="11 - Ελεύθερη σχεδίαση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72" name="13 - Ορθογώνιο τρίγωνο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3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73" name="14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100" spc="-1" strike="noStrike">
                <a:solidFill>
                  <a:schemeClr val="dk2"/>
                </a:solidFill>
                <a:latin typeface="Lucida Sans Unicode"/>
              </a:rPr>
              <a:t>Kλικ για επεξεργασία του τίτλου</a:t>
            </a:r>
            <a:endParaRPr b="0" lang="el-GR" sz="41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5410080"/>
            <a:ext cx="4039920" cy="761760"/>
          </a:xfrm>
          <a:prstGeom prst="rect">
            <a:avLst/>
          </a:prstGeom>
          <a:solidFill>
            <a:schemeClr val="accent1"/>
          </a:solidFill>
          <a:ln w="9720">
            <a:solidFill>
              <a:schemeClr val="accent1"/>
            </a:solidFill>
            <a:miter/>
          </a:ln>
        </p:spPr>
        <p:txBody>
          <a:bodyPr lIns="182880" rIns="90000" tIns="45000" bIns="45000" anchor="ctr">
            <a:noAutofit/>
          </a:bodyPr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l-GR" sz="2400" spc="-1" strike="noStrike">
                <a:solidFill>
                  <a:schemeClr val="lt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45080" y="5410080"/>
            <a:ext cx="4041360" cy="761760"/>
          </a:xfrm>
          <a:prstGeom prst="rect">
            <a:avLst/>
          </a:prstGeom>
          <a:solidFill>
            <a:schemeClr val="accent1"/>
          </a:solidFill>
          <a:ln w="9720">
            <a:solidFill>
              <a:schemeClr val="accent1"/>
            </a:solidFill>
            <a:miter/>
          </a:ln>
        </p:spPr>
        <p:txBody>
          <a:bodyPr lIns="182880" rIns="90000" tIns="45000" bIns="45000" anchor="ctr">
            <a:noAutofit/>
          </a:bodyPr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l-GR" sz="2400" spc="-1" strike="noStrike">
                <a:solidFill>
                  <a:schemeClr val="lt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1444320"/>
            <a:ext cx="4039920" cy="3941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b83d68"/>
              </a:buClr>
              <a:buSzPct val="68000"/>
              <a:buFont typeface="Wingdings 3" charset="2"/>
              <a:buChar char=""/>
            </a:pPr>
            <a:r>
              <a:rPr b="0" lang="el-GR" sz="2400" spc="-1" strike="noStrike">
                <a:solidFill>
                  <a:schemeClr val="dk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b83d68"/>
              </a:buClr>
              <a:buFont typeface="Verdana"/>
              <a:buChar char="◦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Δεύτερου επιπέδου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Τρίτου επιπέδου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600" spc="-1" strike="noStrike">
                <a:solidFill>
                  <a:schemeClr val="dk1"/>
                </a:solidFill>
                <a:latin typeface="Lucida Sans Unicode"/>
              </a:rPr>
              <a:t>Τέταρτου επιπέδου</a:t>
            </a:r>
            <a:endParaRPr b="0" lang="el-GR" sz="1600" spc="-1" strike="noStrike">
              <a:solidFill>
                <a:schemeClr val="dk1"/>
              </a:solidFill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600" spc="-1" strike="noStrike">
                <a:solidFill>
                  <a:schemeClr val="dk1"/>
                </a:solidFill>
                <a:latin typeface="Lucida Sans Unicode"/>
              </a:rPr>
              <a:t>Πέμπτου επιπέδου</a:t>
            </a:r>
            <a:endParaRPr b="0" lang="el-GR" sz="16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645080" y="1444320"/>
            <a:ext cx="4041360" cy="3941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buClr>
                <a:srgbClr val="b83d68"/>
              </a:buClr>
              <a:buSzPct val="68000"/>
              <a:buFont typeface="Wingdings 3" charset="2"/>
              <a:buChar char=""/>
            </a:pPr>
            <a:r>
              <a:rPr b="0" lang="el-GR" sz="2400" spc="-1" strike="noStrike">
                <a:solidFill>
                  <a:schemeClr val="dk1"/>
                </a:solidFill>
                <a:latin typeface="Lucida Sans Unicode"/>
              </a:rPr>
              <a:t>Kλικ για επεξεργασία των στυλ του υποδείγματος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b83d68"/>
              </a:buClr>
              <a:buFont typeface="Verdana"/>
              <a:buChar char="◦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Δεύτερου επιπέδου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Τρίτου επιπέδου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600" spc="-1" strike="noStrike">
                <a:solidFill>
                  <a:schemeClr val="dk1"/>
                </a:solidFill>
                <a:latin typeface="Lucida Sans Unicode"/>
              </a:rPr>
              <a:t>Τέταρτου επιπέδου</a:t>
            </a:r>
            <a:endParaRPr b="0" lang="el-GR" sz="1600" spc="-1" strike="noStrike">
              <a:solidFill>
                <a:schemeClr val="dk1"/>
              </a:solidFill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ac66bb"/>
              </a:buClr>
              <a:buFont typeface="Wingdings 2" charset="2"/>
              <a:buChar char=""/>
            </a:pPr>
            <a:r>
              <a:rPr b="0" lang="el-GR" sz="1600" spc="-1" strike="noStrike">
                <a:solidFill>
                  <a:schemeClr val="dk1"/>
                </a:solidFill>
                <a:latin typeface="Lucida Sans Unicode"/>
              </a:rPr>
              <a:t>Πέμπτου επιπέδου</a:t>
            </a:r>
            <a:endParaRPr b="0" lang="el-GR" sz="16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dt" idx="19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ftr" idx="20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8"/>
          <p:cNvSpPr>
            <a:spLocks noGrp="1"/>
          </p:cNvSpPr>
          <p:nvPr>
            <p:ph type="sldNum" idx="21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87961E2-0BDB-478C-BB4B-E9162B11666B}" type="slidenum"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4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b4b4b4"/>
            </a:gs>
            <a:gs pos="40000">
              <a:srgbClr val="a1a1a1"/>
            </a:gs>
            <a:gs pos="100000">
              <a:srgbClr val="000000"/>
            </a:gs>
          </a:gsLst>
          <a:path path="circle">
            <a:fillToRect l="82000" t="1000" r="18000" b="99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12 - Ελεύθερη σχεδίαση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83" name="11 - Ελεύθερη σχεδίαση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84" name="13 - Ορθογώνιο τρίγωνο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85" name="14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86" name="PlaceHolder 1"/>
          <p:cNvSpPr>
            <a:spLocks noGrp="1"/>
          </p:cNvSpPr>
          <p:nvPr>
            <p:ph type="dt" idx="22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ftr" idx="23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sldNum" idx="24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BD3EAC8-E266-42E2-AD37-208D9E8A5C18}" type="slidenum"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100" spc="-1" strike="noStrike">
                <a:solidFill>
                  <a:schemeClr val="dk2"/>
                </a:solidFill>
                <a:latin typeface="Lucida Sans Unicode"/>
              </a:rPr>
              <a:t>Kλικ για επεξεργασία του τίτλου</a:t>
            </a:r>
            <a:endParaRPr b="0" lang="el-GR" sz="4100" spc="-1" strike="noStrike">
              <a:solidFill>
                <a:schemeClr val="dk1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12 - Ελεύθερη σχεδίαση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92" name="11 - Ελεύθερη σχεδίαση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93" name="13 - Ορθογώνιο τρίγωνο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cxnSp>
        <p:nvCxnSpPr>
          <p:cNvPr id="94" name="14 - Ευθεία γραμμή σύνδεσης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7f2444"/>
            </a:solidFill>
            <a:miter/>
          </a:ln>
        </p:spPr>
      </p:cxnSp>
      <p:sp>
        <p:nvSpPr>
          <p:cNvPr id="95" name="PlaceHolder 1"/>
          <p:cNvSpPr>
            <a:spLocks noGrp="1"/>
          </p:cNvSpPr>
          <p:nvPr>
            <p:ph type="dt" idx="25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ftr" idx="26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sldNum" idx="27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l-GR" sz="1000" spc="-1" strike="noStrike">
                <a:solidFill>
                  <a:schemeClr val="dk1"/>
                </a:solidFill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5148E21-2E61-4318-B81C-B67BCD089629}" type="slidenum">
              <a:rPr b="0" lang="el-GR" sz="1000" spc="-1" strike="noStrike">
                <a:solidFill>
                  <a:schemeClr val="dk1"/>
                </a:solidFill>
                <a:latin typeface="Lucida Sans Unicode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Πατήστε για επεξεργασία της μορφής κειμένου του τίτλου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9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700" spc="-1" strike="noStrike">
                <a:solidFill>
                  <a:schemeClr val="dk1"/>
                </a:solidFill>
                <a:latin typeface="Lucida Sans Unicode"/>
              </a:rPr>
              <a:t>Πατήστε για επεξεργασία της μορφής κειμένου διάρθρωσης</a:t>
            </a:r>
            <a:endParaRPr b="0" lang="el-GR" sz="2700" spc="-1" strike="noStrike">
              <a:solidFill>
                <a:schemeClr val="dk1"/>
              </a:solidFill>
              <a:latin typeface="Lucida Sans Unicode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100" spc="-1" strike="noStrike">
                <a:solidFill>
                  <a:schemeClr val="dk1"/>
                </a:solidFill>
                <a:latin typeface="Lucida Sans Unicode"/>
              </a:rPr>
              <a:t>Δεύτερο επίπεδο διάρθρωσης</a:t>
            </a:r>
            <a:endParaRPr b="0" lang="el-GR" sz="2100" spc="-1" strike="noStrike">
              <a:solidFill>
                <a:schemeClr val="dk1"/>
              </a:solidFill>
              <a:latin typeface="Lucida Sans Unicode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900" spc="-1" strike="noStrike">
                <a:solidFill>
                  <a:schemeClr val="dk1"/>
                </a:solidFill>
                <a:latin typeface="Lucida Sans Unicode"/>
              </a:rPr>
              <a:t>Τρίτο επίπεδο διάρθρωσης</a:t>
            </a:r>
            <a:endParaRPr b="0" lang="el-GR" sz="1900" spc="-1" strike="noStrike">
              <a:solidFill>
                <a:schemeClr val="dk1"/>
              </a:solidFill>
              <a:latin typeface="Lucida Sans Unicode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800" spc="-1" strike="noStrike">
                <a:solidFill>
                  <a:schemeClr val="dk1"/>
                </a:solidFill>
                <a:latin typeface="Lucida Sans Unicode"/>
              </a:rPr>
              <a:t>Τέταρτο επίπεδο διάρθρωσης</a:t>
            </a: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Πέμπτο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Έκτο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Lucida Sans Unicode"/>
              </a:rPr>
              <a:t>Έβδομο επίπεδο διάρθρωσης</a:t>
            </a:r>
            <a:endParaRPr b="0" lang="el-GR" sz="2000" spc="-1" strike="noStrike">
              <a:solidFill>
                <a:schemeClr val="dk1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4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jpeg"/><Relationship Id="rId3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4 - TextBox"/>
          <p:cNvSpPr/>
          <p:nvPr/>
        </p:nvSpPr>
        <p:spPr>
          <a:xfrm>
            <a:off x="1547640" y="2421000"/>
            <a:ext cx="6228000" cy="455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0"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l-GR" sz="24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Η Γαλλική Επανάσταση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5 - Ραβδωτό δεξιό βέλος"/>
          <p:cNvSpPr/>
          <p:nvPr/>
        </p:nvSpPr>
        <p:spPr>
          <a:xfrm>
            <a:off x="251640" y="2421000"/>
            <a:ext cx="1187280" cy="503640"/>
          </a:xfrm>
          <a:prstGeom prst="stripedRightArrow">
            <a:avLst>
              <a:gd name="adj1" fmla="val 50000"/>
              <a:gd name="adj2" fmla="val 32652"/>
            </a:avLst>
          </a:prstGeom>
          <a:solidFill>
            <a:srgbClr val="fa8d3d"/>
          </a:solidFill>
          <a:ln>
            <a:solidFill>
              <a:srgbClr val="b8682d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l-GR" sz="1800" spc="-1" strike="noStrike">
              <a:solidFill>
                <a:schemeClr val="lt1"/>
              </a:solidFill>
              <a:latin typeface="Lucida Sans Unicode"/>
            </a:endParaRPr>
          </a:p>
        </p:txBody>
      </p:sp>
      <p:sp>
        <p:nvSpPr>
          <p:cNvPr id="134" name="6 - TextBox"/>
          <p:cNvSpPr/>
          <p:nvPr/>
        </p:nvSpPr>
        <p:spPr>
          <a:xfrm>
            <a:off x="0" y="4365000"/>
            <a:ext cx="49683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7 - Ορθογώνιο"/>
          <p:cNvSpPr/>
          <p:nvPr/>
        </p:nvSpPr>
        <p:spPr>
          <a:xfrm>
            <a:off x="179640" y="5661360"/>
            <a:ext cx="860400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 defTabSz="914400">
              <a:lnSpc>
                <a:spcPct val="100000"/>
              </a:lnSpc>
              <a:buClr>
                <a:srgbClr val="ffffff"/>
              </a:buClr>
              <a:buFont typeface="Wingdings" charset="2"/>
              <a:buChar char=""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ffffff"/>
              </a:buClr>
              <a:buFont typeface="Wingdings" charset="2"/>
              <a:buChar char=""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9 - Οριζόντιος πάπυρος"/>
          <p:cNvSpPr/>
          <p:nvPr/>
        </p:nvSpPr>
        <p:spPr>
          <a:xfrm>
            <a:off x="0" y="0"/>
            <a:ext cx="7164000" cy="4419360"/>
          </a:xfrm>
          <a:prstGeom prst="horizontalScroll">
            <a:avLst>
              <a:gd name="adj" fmla="val 12500"/>
            </a:avLst>
          </a:prstGeom>
          <a:solidFill>
            <a:srgbClr val="b83d68"/>
          </a:solidFill>
          <a:ln>
            <a:solidFill>
              <a:srgbClr val="882d4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556200" indent="-343080" defTabSz="914400">
              <a:lnSpc>
                <a:spcPct val="100000"/>
              </a:lnSpc>
              <a:spcBef>
                <a:spcPts val="71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αποφάσισε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τη συνέχιση του πολέμου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για 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κατάληψη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εδαφών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στο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 Βέλγιο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556200" indent="-343080" defTabSz="914400">
              <a:lnSpc>
                <a:spcPct val="100000"/>
              </a:lnSpc>
              <a:spcBef>
                <a:spcPts val="799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πολλά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κράτη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στράφηκαν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εναντίον της 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Γαλλίας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556200" indent="-343080" defTabSz="914400">
              <a:lnSpc>
                <a:spcPct val="100000"/>
              </a:lnSpc>
              <a:spcBef>
                <a:spcPts val="811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στο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εσωτερικό ξέσπασαν αντεπαναστατικές 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εξεγέρσεις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556200" indent="-343080" defTabSz="914400">
              <a:lnSpc>
                <a:spcPct val="100000"/>
              </a:lnSpc>
              <a:spcBef>
                <a:spcPts val="791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η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οικονομική κατάσταση επιδεινωνόταν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για  τα κατώτερα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κοινωνικά</a:t>
            </a:r>
            <a:r>
              <a:rPr b="1" lang="el-GR" sz="1800" spc="-26" strike="noStrike">
                <a:solidFill>
                  <a:schemeClr val="lt1"/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στρώματα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0" name="Picture 2" descr="C:\Users\user\Desktop\img1_12.jpg"/>
          <p:cNvPicPr/>
          <p:nvPr/>
        </p:nvPicPr>
        <p:blipFill>
          <a:blip r:embed="rId1"/>
          <a:stretch/>
        </p:blipFill>
        <p:spPr>
          <a:xfrm>
            <a:off x="3311640" y="3357000"/>
            <a:ext cx="5832000" cy="3500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7 - TextBox"/>
          <p:cNvSpPr/>
          <p:nvPr/>
        </p:nvSpPr>
        <p:spPr>
          <a:xfrm>
            <a:off x="323640" y="188640"/>
            <a:ext cx="6840360" cy="24152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0"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55680" indent="-343080" defTabSz="914400">
              <a:lnSpc>
                <a:spcPct val="80000"/>
              </a:lnSpc>
              <a:spcBef>
                <a:spcPts val="666"/>
              </a:spcBef>
              <a:tabLst>
                <a:tab algn="l" pos="0"/>
              </a:tabLst>
            </a:pPr>
            <a:r>
              <a:rPr b="1" lang="el-GR" sz="1800" spc="-1" strike="noStrike">
                <a:solidFill>
                  <a:srgbClr val="7030a0"/>
                </a:solidFill>
                <a:latin typeface="Calibri"/>
              </a:rPr>
              <a:t>Για </a:t>
            </a: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να αντιμετωπίσει </a:t>
            </a:r>
            <a:r>
              <a:rPr b="1" lang="el-GR" sz="1800" spc="-1" strike="noStrike">
                <a:solidFill>
                  <a:srgbClr val="7030a0"/>
                </a:solidFill>
                <a:latin typeface="Calibri"/>
              </a:rPr>
              <a:t>την  </a:t>
            </a: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κατάσταση, σύστησε Επιτροπή  Δημόσιας Σωτηρίας, Επιτροπή  Γενικής Ασφαλείας και  επαναστατικά δικαστήρια </a:t>
            </a:r>
            <a:r>
              <a:rPr b="1" lang="el-GR" sz="1800" spc="-1" strike="noStrike">
                <a:solidFill>
                  <a:srgbClr val="7030a0"/>
                </a:solidFill>
                <a:latin typeface="Calibri"/>
              </a:rPr>
              <a:t>με  </a:t>
            </a: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στόχο τη καταστολή  αντεπαναστατικών</a:t>
            </a:r>
            <a:r>
              <a:rPr b="1" lang="el-GR" sz="1800" spc="-1" strike="noStrike">
                <a:solidFill>
                  <a:srgbClr val="7030a0"/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ενεργειών.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355680" indent="-343080" defTabSz="914400">
              <a:lnSpc>
                <a:spcPct val="80000"/>
              </a:lnSpc>
              <a:spcBef>
                <a:spcPts val="590"/>
              </a:spcBef>
              <a:tabLst>
                <a:tab algn="l" pos="0"/>
              </a:tabLst>
            </a:pP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συνέλαβε τους ηγέτες των  Γιρονδίνων και τη  διακυβέρνηση ανέλαβαν </a:t>
            </a:r>
            <a:r>
              <a:rPr b="1" lang="el-GR" sz="1800" spc="-1" strike="noStrike">
                <a:solidFill>
                  <a:srgbClr val="7030a0"/>
                </a:solidFill>
                <a:latin typeface="Calibri"/>
              </a:rPr>
              <a:t>οι  </a:t>
            </a:r>
            <a:r>
              <a:rPr b="1" lang="el-GR" sz="1800" spc="-7" strike="noStrike" u="sng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Calibri"/>
              </a:rPr>
              <a:t>Ορεινοί</a:t>
            </a:r>
            <a:r>
              <a:rPr b="1" lang="el-GR" sz="1800" spc="-7" strike="noStrike" u="sng">
                <a:solidFill>
                  <a:srgbClr val="7030a0"/>
                </a:solidFill>
                <a:uFillTx/>
                <a:latin typeface="Calibri"/>
              </a:rPr>
              <a:t> </a:t>
            </a:r>
            <a:r>
              <a:rPr b="1" lang="el-GR" sz="1800" spc="4" strike="noStrike">
                <a:solidFill>
                  <a:srgbClr val="7030a0"/>
                </a:solidFill>
                <a:latin typeface="Calibri"/>
              </a:rPr>
              <a:t>(= </a:t>
            </a:r>
            <a:r>
              <a:rPr b="1" lang="el-GR" sz="1800" spc="-1" strike="noStrike">
                <a:solidFill>
                  <a:srgbClr val="7030a0"/>
                </a:solidFill>
                <a:latin typeface="Calibri"/>
              </a:rPr>
              <a:t>πολιτική ομάδα με  </a:t>
            </a: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αντιμοναρχικές θέσεις </a:t>
            </a:r>
            <a:r>
              <a:rPr b="1" lang="el-GR" sz="1800" spc="-1" strike="noStrike">
                <a:solidFill>
                  <a:srgbClr val="7030a0"/>
                </a:solidFill>
                <a:latin typeface="Calibri"/>
              </a:rPr>
              <a:t>και  </a:t>
            </a: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υποστήριζε </a:t>
            </a:r>
            <a:r>
              <a:rPr b="1" lang="el-GR" sz="1800" spc="-1" strike="noStrike">
                <a:solidFill>
                  <a:srgbClr val="7030a0"/>
                </a:solidFill>
                <a:latin typeface="Calibri"/>
              </a:rPr>
              <a:t>τη λήψη </a:t>
            </a: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μέτρων  υπέρ </a:t>
            </a:r>
            <a:r>
              <a:rPr b="1" lang="el-GR" sz="1800" spc="-1" strike="noStrike">
                <a:solidFill>
                  <a:srgbClr val="7030a0"/>
                </a:solidFill>
                <a:latin typeface="Calibri"/>
              </a:rPr>
              <a:t>των </a:t>
            </a: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ασθενέστερων) με  </a:t>
            </a:r>
            <a:r>
              <a:rPr b="1" lang="el-GR" sz="1800" spc="-1" strike="noStrike">
                <a:solidFill>
                  <a:srgbClr val="7030a0"/>
                </a:solidFill>
                <a:latin typeface="Calibri"/>
              </a:rPr>
              <a:t>επικεφαλής </a:t>
            </a: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τον </a:t>
            </a:r>
            <a:r>
              <a:rPr b="1" lang="el-GR" sz="1800" spc="-12" strike="noStrike">
                <a:solidFill>
                  <a:srgbClr val="7030a0"/>
                </a:solidFill>
                <a:latin typeface="Calibri"/>
              </a:rPr>
              <a:t>Ροβεσπιέρο  </a:t>
            </a:r>
            <a:r>
              <a:rPr b="1" lang="el-GR" sz="1800" spc="-1" strike="noStrike">
                <a:solidFill>
                  <a:srgbClr val="7030a0"/>
                </a:solidFill>
                <a:latin typeface="Calibri"/>
              </a:rPr>
              <a:t>(</a:t>
            </a: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Επαναστατική</a:t>
            </a:r>
            <a:r>
              <a:rPr b="1" lang="el-GR" sz="1800" spc="137" strike="noStrike">
                <a:solidFill>
                  <a:srgbClr val="7030a0"/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rgbClr val="7030a0"/>
                </a:solidFill>
                <a:latin typeface="Calibri"/>
              </a:rPr>
              <a:t>Κυβέρνηση)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10 - TextBox"/>
          <p:cNvSpPr/>
          <p:nvPr/>
        </p:nvSpPr>
        <p:spPr>
          <a:xfrm>
            <a:off x="5580000" y="3217680"/>
            <a:ext cx="3563640" cy="36014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indent="-216000" defTabSz="914400">
              <a:lnSpc>
                <a:spcPct val="100000"/>
              </a:lnSpc>
              <a:buClr>
                <a:srgbClr val="8a2e4e"/>
              </a:buClr>
              <a:buFont typeface="Wingdings" charset="2"/>
              <a:buChar char=""/>
            </a:pP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Η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επαναστατική κυβέρνηση  των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Ορεινών 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αναδιοργάνωσε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το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στρατό, 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ως όπλο εναντίον των 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εχθρών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της</a:t>
            </a:r>
            <a:r>
              <a:rPr b="1" lang="el-GR" sz="1800" spc="-15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επανάστασης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80000"/>
              </a:lnSpc>
              <a:spcBef>
                <a:spcPts val="666"/>
              </a:spcBef>
              <a:buClr>
                <a:srgbClr val="8a2e4e"/>
              </a:buClr>
              <a:buFont typeface="Wingdings" charset="2"/>
              <a:buChar char=""/>
            </a:pP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Εκτέλεσε 40.000 ύποπτους 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για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αντεπαναστατική  δράση (περίοδος  Τρομοκρατίας)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80000"/>
              </a:lnSpc>
              <a:spcBef>
                <a:spcPts val="601"/>
              </a:spcBef>
              <a:buClr>
                <a:srgbClr val="8a2e4e"/>
              </a:buClr>
              <a:buFont typeface="Wingdings" charset="2"/>
              <a:buChar char=""/>
            </a:pP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Η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χριστιανική  θρησκεία αντικαταστάθηκε  από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τη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λατρεία του  Ανωτάτου Όντος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ts val="2310"/>
              </a:lnSpc>
              <a:spcBef>
                <a:spcPts val="590"/>
              </a:spcBef>
              <a:buClr>
                <a:srgbClr val="8a2e4e"/>
              </a:buClr>
              <a:buFont typeface="Wingdings" charset="2"/>
              <a:buChar char=""/>
            </a:pP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Δόθηκαν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νέα</a:t>
            </a:r>
            <a:r>
              <a:rPr b="1" lang="el-GR" sz="1800" spc="-75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ονόματα 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στους</a:t>
            </a:r>
            <a:r>
              <a:rPr b="1" lang="el-GR" sz="1800" spc="-15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μήνες.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63" name="12 - Γωνιακή σύνδεση"/>
          <p:cNvCxnSpPr/>
          <p:nvPr/>
        </p:nvCxnSpPr>
        <p:spPr>
          <a:xfrm>
            <a:off x="4572000" y="2780640"/>
            <a:ext cx="720360" cy="648720"/>
          </a:xfrm>
          <a:prstGeom prst="bentConnector3">
            <a:avLst>
              <a:gd name="adj1" fmla="val 50000"/>
            </a:avLst>
          </a:prstGeom>
          <a:ln>
            <a:solidFill>
              <a:srgbClr val="b83d68"/>
            </a:solidFill>
            <a:round/>
            <a:tailEnd len="med" type="arrow" w="med"/>
          </a:ln>
        </p:spPr>
      </p:cxnSp>
      <p:sp>
        <p:nvSpPr>
          <p:cNvPr id="164" name="object 3"/>
          <p:cNvSpPr/>
          <p:nvPr/>
        </p:nvSpPr>
        <p:spPr>
          <a:xfrm>
            <a:off x="1475640" y="2421000"/>
            <a:ext cx="2555280" cy="3932640"/>
          </a:xfrm>
          <a:prstGeom prst="rect">
            <a:avLst/>
          </a:pr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7 - Κατακόρυφος πάπυρος"/>
          <p:cNvSpPr/>
          <p:nvPr/>
        </p:nvSpPr>
        <p:spPr>
          <a:xfrm>
            <a:off x="611640" y="1484640"/>
            <a:ext cx="4176000" cy="3888000"/>
          </a:xfrm>
          <a:prstGeom prst="verticalScroll">
            <a:avLst>
              <a:gd name="adj" fmla="val 125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882d4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343080" indent="-343080" algn="ctr" defTabSz="914400">
              <a:lnSpc>
                <a:spcPct val="100000"/>
              </a:lnSpc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Calibri"/>
              </a:rPr>
              <a:t>Αποτελέσματα</a:t>
            </a:r>
            <a:endParaRPr b="0" lang="el-GR" sz="16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ctr" defTabSz="914400">
              <a:lnSpc>
                <a:spcPct val="100000"/>
              </a:lnSpc>
              <a:tabLst>
                <a:tab algn="l" pos="0"/>
              </a:tabLst>
            </a:pPr>
            <a:endParaRPr b="0" lang="el-GR" sz="1600" spc="-1" strike="noStrike">
              <a:solidFill>
                <a:srgbClr val="000000"/>
              </a:solidFill>
              <a:latin typeface="Arial"/>
            </a:endParaRPr>
          </a:p>
          <a:p>
            <a:pPr marL="355680" indent="-343080" defTabSz="914400">
              <a:lnSpc>
                <a:spcPct val="100000"/>
              </a:lnSpc>
              <a:spcBef>
                <a:spcPts val="79"/>
              </a:spcBef>
              <a:buClr>
                <a:srgbClr val="8a2e4e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el-GR" sz="20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σχετική βελτίωση  </a:t>
            </a:r>
            <a:r>
              <a:rPr b="0" lang="el-GR" sz="20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βιοτικού επιπέδου</a:t>
            </a:r>
            <a:r>
              <a:rPr b="0" lang="el-GR" sz="2000" spc="-92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0" lang="el-GR" sz="20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των  κατώτερων  στρωμάτων.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355680" indent="-343080" defTabSz="914400">
              <a:lnSpc>
                <a:spcPct val="100000"/>
              </a:lnSpc>
              <a:spcBef>
                <a:spcPts val="590"/>
              </a:spcBef>
              <a:buClr>
                <a:srgbClr val="8a2e4e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el-GR" sz="20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αντιδράσεις στα  ακραία</a:t>
            </a:r>
            <a:r>
              <a:rPr b="0" lang="el-GR" sz="2000" spc="-2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0" lang="el-GR" sz="20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μέτρα.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355680" indent="-343080" defTabSz="914400">
              <a:lnSpc>
                <a:spcPct val="100000"/>
              </a:lnSpc>
              <a:spcBef>
                <a:spcPts val="604"/>
              </a:spcBef>
              <a:buClr>
                <a:srgbClr val="8a2e4e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el-GR" sz="20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Ο Ροβεσπιέρος βρέθηκε  στο στόχαστρο και  τελικά εκτελέστηκε  </a:t>
            </a:r>
            <a:r>
              <a:rPr b="0" lang="el-GR" sz="20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από τη </a:t>
            </a:r>
            <a:r>
              <a:rPr b="0" lang="el-GR" sz="20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Συμβατική  Συνέλευση</a:t>
            </a:r>
            <a:r>
              <a:rPr b="0" lang="el-GR" sz="2000" spc="-12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0" lang="el-GR" sz="20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(1794).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object 5"/>
          <p:cNvSpPr/>
          <p:nvPr/>
        </p:nvSpPr>
        <p:spPr>
          <a:xfrm>
            <a:off x="5004000" y="188640"/>
            <a:ext cx="2644920" cy="3200040"/>
          </a:xfrm>
          <a:prstGeom prst="rect">
            <a:avLst/>
          </a:pr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67" name="object 4"/>
          <p:cNvSpPr/>
          <p:nvPr/>
        </p:nvSpPr>
        <p:spPr>
          <a:xfrm>
            <a:off x="6119640" y="2997000"/>
            <a:ext cx="3024000" cy="3860640"/>
          </a:xfrm>
          <a:prstGeom prst="rect">
            <a:avLst/>
          </a:pr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9216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el-GR" sz="2400" spc="-1" strike="noStrike">
                <a:solidFill>
                  <a:srgbClr val="ffff00"/>
                </a:solidFill>
                <a:latin typeface="Calibri"/>
              </a:rPr>
              <a:t>Α. Η </a:t>
            </a:r>
            <a:r>
              <a:rPr b="1" lang="el-GR" sz="2400" spc="-7" strike="noStrike">
                <a:solidFill>
                  <a:srgbClr val="ffff00"/>
                </a:solidFill>
                <a:latin typeface="Calibri"/>
              </a:rPr>
              <a:t>γαλλική κοινωνία του 18ου</a:t>
            </a:r>
            <a:r>
              <a:rPr b="1" lang="el-GR" sz="2400" spc="-32" strike="noStrike">
                <a:solidFill>
                  <a:srgbClr val="ffff00"/>
                </a:solidFill>
                <a:latin typeface="Calibri"/>
              </a:rPr>
              <a:t> </a:t>
            </a:r>
            <a:r>
              <a:rPr b="1" lang="el-GR" sz="2400" spc="-7" strike="noStrike">
                <a:solidFill>
                  <a:srgbClr val="ffff00"/>
                </a:solidFill>
                <a:latin typeface="Calibri"/>
              </a:rPr>
              <a:t>αι.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37" name="4 - Ορθογώνιο"/>
          <p:cNvSpPr/>
          <p:nvPr/>
        </p:nvSpPr>
        <p:spPr>
          <a:xfrm>
            <a:off x="0" y="1340640"/>
            <a:ext cx="4859640" cy="2426760"/>
          </a:xfrm>
          <a:prstGeom prst="rect">
            <a:avLst/>
          </a:prstGeom>
          <a:solidFill>
            <a:srgbClr val="ffffff"/>
          </a:solidFill>
          <a:ln>
            <a:solidFill>
              <a:srgbClr val="ac66bb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t">
            <a:spAutoFit/>
          </a:bodyPr>
          <a:p>
            <a:pPr marL="12600" defTabSz="914400">
              <a:lnSpc>
                <a:spcPct val="80000"/>
              </a:lnSpc>
              <a:spcBef>
                <a:spcPts val="666"/>
              </a:spcBef>
            </a:pP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Οι 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πολίτες κατατάσσονται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με 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βάση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την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καταγωγή τους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και τα  προνόμιά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τους σε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3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κοινωνικές  τάξεις: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89000"/>
              </a:lnSpc>
              <a:spcBef>
                <a:spcPts val="286"/>
              </a:spcBef>
              <a:buClr>
                <a:srgbClr val="000000"/>
              </a:buClr>
              <a:buFont typeface="Arial"/>
              <a:buChar char="•"/>
            </a:pPr>
            <a:r>
              <a:rPr b="1" lang="el-GR" sz="1800" spc="-32" strike="noStrike">
                <a:solidFill>
                  <a:schemeClr val="dk1"/>
                </a:solidFill>
                <a:latin typeface="Calibri"/>
              </a:rPr>
              <a:t>κλήρος</a:t>
            </a:r>
            <a:r>
              <a:rPr b="0" lang="el-GR" sz="1800" spc="-32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(ιερείς, 0,5% , προνόμια)  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89000"/>
              </a:lnSpc>
              <a:spcBef>
                <a:spcPts val="286"/>
              </a:spcBef>
              <a:buClr>
                <a:srgbClr val="000000"/>
              </a:buClr>
              <a:buFont typeface="Arial"/>
              <a:buChar char="•"/>
            </a:pPr>
            <a:r>
              <a:rPr b="1" lang="el-GR" sz="1800" spc="-26" strike="noStrike">
                <a:solidFill>
                  <a:schemeClr val="dk1"/>
                </a:solidFill>
                <a:latin typeface="Calibri"/>
              </a:rPr>
              <a:t>ευγενείς</a:t>
            </a:r>
            <a:r>
              <a:rPr b="0" lang="el-GR" sz="1800" spc="-26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(αριστοκρατικής  καταγωγής, 1,5%, προνόμια)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79000"/>
              </a:lnSpc>
              <a:spcBef>
                <a:spcPts val="570"/>
              </a:spcBef>
              <a:buClr>
                <a:srgbClr val="000000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dk1"/>
                </a:solidFill>
                <a:latin typeface="Calibri"/>
              </a:rPr>
              <a:t>αστοί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(αγρότες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&amp; 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εργάτες,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98% του</a:t>
            </a:r>
            <a:r>
              <a:rPr b="0" lang="el-GR" sz="1800" spc="-35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πληθυσμού, πλήρωναν όλους τους φόρους!)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defTabSz="914400">
              <a:lnSpc>
                <a:spcPts val="2319"/>
              </a:lnSpc>
              <a:spcBef>
                <a:spcPts val="575"/>
              </a:spcBef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8" name="Picture 2" descr="C:\Users\user\Desktop\Troisordres.jpg"/>
          <p:cNvPicPr/>
          <p:nvPr/>
        </p:nvPicPr>
        <p:blipFill>
          <a:blip r:embed="rId1"/>
          <a:stretch/>
        </p:blipFill>
        <p:spPr>
          <a:xfrm>
            <a:off x="4895640" y="1505880"/>
            <a:ext cx="4248000" cy="5351760"/>
          </a:xfrm>
          <a:prstGeom prst="rect">
            <a:avLst/>
          </a:prstGeom>
          <a:ln w="0">
            <a:noFill/>
          </a:ln>
        </p:spPr>
      </p:pic>
      <p:sp>
        <p:nvSpPr>
          <p:cNvPr id="139" name="6 - Ορθογώνιο"/>
          <p:cNvSpPr/>
          <p:nvPr/>
        </p:nvSpPr>
        <p:spPr>
          <a:xfrm>
            <a:off x="0" y="4221000"/>
            <a:ext cx="5003640" cy="18817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0">
            <a:solidFill>
              <a:srgbClr val="b83d68"/>
            </a:solidFill>
          </a:ln>
          <a:effectLst>
            <a:softEdge rad="317520"/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 algn="just" defTabSz="914400">
              <a:lnSpc>
                <a:spcPct val="150000"/>
              </a:lnSpc>
              <a:tabLst>
                <a:tab algn="l" pos="0"/>
              </a:tabLst>
            </a:pPr>
            <a:r>
              <a:rPr b="1" lang="el-GR" sz="1800" spc="-1" strike="noStrike">
                <a:solidFill>
                  <a:schemeClr val="dk1"/>
                </a:solidFill>
                <a:latin typeface="Calibri"/>
              </a:rPr>
              <a:t>Αυτό οδήγησε</a:t>
            </a:r>
            <a:r>
              <a:rPr b="1" lang="en-US" sz="1800" spc="-7" strike="noStrike">
                <a:solidFill>
                  <a:schemeClr val="dk1"/>
                </a:solidFill>
                <a:latin typeface="Calibri"/>
              </a:rPr>
              <a:t>: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355680" indent="-343080" defTabSz="914400">
              <a:lnSpc>
                <a:spcPct val="100000"/>
              </a:lnSpc>
              <a:spcBef>
                <a:spcPts val="71"/>
              </a:spcBef>
              <a:buClr>
                <a:srgbClr val="000000"/>
              </a:buClr>
              <a:buFont typeface="Wingdings" charset="2"/>
              <a:buChar char=""/>
              <a:tabLst>
                <a:tab algn="l" pos="0"/>
              </a:tabLst>
            </a:pP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Σε δυσαρέσκεια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της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αστικής τάξης,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η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οποία  κυριαρχούσε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στην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οικονομία,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αλλά δεν  συμμετείχε στην</a:t>
            </a:r>
            <a:r>
              <a:rPr b="0" lang="el-GR" sz="1800" spc="-12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πολιτική. Και για τις δυσμενείς συνθήκες ζωής τους-πείνα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 (1788-1789)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el-GR" sz="2400" spc="-1" strike="noStrike">
                <a:solidFill>
                  <a:srgbClr val="ffff00"/>
                </a:solidFill>
                <a:latin typeface="Calibri"/>
              </a:rPr>
              <a:t>Β. Η </a:t>
            </a:r>
            <a:r>
              <a:rPr b="1" lang="el-GR" sz="2400" spc="-60" strike="noStrike">
                <a:solidFill>
                  <a:srgbClr val="ffff00"/>
                </a:solidFill>
                <a:latin typeface="Calibri"/>
              </a:rPr>
              <a:t>α΄ </a:t>
            </a:r>
            <a:r>
              <a:rPr b="1" lang="el-GR" sz="2400" spc="-75" strike="noStrike">
                <a:solidFill>
                  <a:srgbClr val="ffff00"/>
                </a:solidFill>
                <a:latin typeface="Calibri"/>
              </a:rPr>
              <a:t>φάση </a:t>
            </a:r>
            <a:r>
              <a:rPr b="1" lang="el-GR" sz="2400" spc="-7" strike="noStrike">
                <a:solidFill>
                  <a:srgbClr val="ffff00"/>
                </a:solidFill>
                <a:latin typeface="Calibri"/>
              </a:rPr>
              <a:t>της γαλλικής επανάστασης  (Μάιος </a:t>
            </a:r>
            <a:r>
              <a:rPr b="1" lang="el-GR" sz="2400" spc="-1" strike="noStrike">
                <a:solidFill>
                  <a:srgbClr val="ffff00"/>
                </a:solidFill>
                <a:latin typeface="Calibri"/>
              </a:rPr>
              <a:t>1789 – Αύγουστος</a:t>
            </a:r>
            <a:r>
              <a:rPr b="1" lang="el-GR" sz="2400" spc="38" strike="noStrike">
                <a:solidFill>
                  <a:srgbClr val="ffff00"/>
                </a:solidFill>
                <a:latin typeface="Calibri"/>
              </a:rPr>
              <a:t> </a:t>
            </a:r>
            <a:r>
              <a:rPr b="1" lang="el-GR" sz="2400" spc="-1" strike="noStrike">
                <a:solidFill>
                  <a:srgbClr val="ffff00"/>
                </a:solidFill>
                <a:latin typeface="Calibri"/>
              </a:rPr>
              <a:t>1792)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41" name="5 - Ορθογώνιο"/>
          <p:cNvSpPr/>
          <p:nvPr/>
        </p:nvSpPr>
        <p:spPr>
          <a:xfrm>
            <a:off x="0" y="1556640"/>
            <a:ext cx="9143640" cy="3008160"/>
          </a:xfrm>
          <a:prstGeom prst="rect">
            <a:avLst/>
          </a:prstGeom>
          <a:blipFill rotWithShape="0">
            <a:blip r:embed="rId1"/>
            <a:srcRect/>
            <a:tile tx="0" ty="0" sx="100000" sy="100000" algn="tl"/>
          </a:blipFill>
          <a:ln w="0">
            <a:noFill/>
          </a:ln>
          <a:effectLst>
            <a:outerShdw algn="ctr" blurRad="10800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12600" indent="-216000" defTabSz="914400">
              <a:lnSpc>
                <a:spcPts val="2319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Βερσαλλίες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1789: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βασιλιάς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Λουδοβίκος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ΙΣΤ΄ συγκάλεσε  συνέλευση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όλων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των τάξεων.</a:t>
            </a:r>
            <a:r>
              <a:rPr b="0" lang="el-GR" sz="1800" spc="52" strike="noStrike">
                <a:solidFill>
                  <a:schemeClr val="dk1"/>
                </a:solidFill>
                <a:latin typeface="Calibri"/>
              </a:rPr>
              <a:t> 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ts val="2310"/>
              </a:lnSpc>
              <a:spcBef>
                <a:spcPts val="609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τρίτη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τάξη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απαίτησε μεταρρυθμίσεις,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αλλά </a:t>
            </a: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o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βασιλιάς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ζήτησε 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νέους φόρους από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την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τρίτη</a:t>
            </a:r>
            <a:r>
              <a:rPr b="0" lang="el-GR" sz="1800" spc="49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τάξη.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78000"/>
              </a:lnSpc>
              <a:spcBef>
                <a:spcPts val="660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οι αντιπρόσωποι της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τρίτης τάξης εκπροσωπούσαν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το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98% 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των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Γάλλων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και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αυτοανακηρύχθηκαν </a:t>
            </a:r>
            <a:r>
              <a:rPr b="1" lang="el-GR" sz="2000" spc="-32" strike="noStrike">
                <a:solidFill>
                  <a:schemeClr val="dk1"/>
                </a:solidFill>
                <a:latin typeface="Calibri"/>
              </a:rPr>
              <a:t>Εθνική </a:t>
            </a:r>
            <a:r>
              <a:rPr b="1" lang="el-GR" sz="2000" spc="-35" strike="noStrike">
                <a:solidFill>
                  <a:schemeClr val="dk1"/>
                </a:solidFill>
                <a:latin typeface="Calibri"/>
              </a:rPr>
              <a:t>Συνέλευση</a:t>
            </a:r>
            <a:r>
              <a:rPr b="1" lang="el-GR" sz="2000" spc="199" strike="noStrike">
                <a:solidFill>
                  <a:schemeClr val="dk1"/>
                </a:solidFill>
                <a:latin typeface="Calibri"/>
              </a:rPr>
              <a:t>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ts val="2310"/>
              </a:lnSpc>
              <a:spcBef>
                <a:spcPts val="590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Ο βασιλιάς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δεν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τους αναγνώρισε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και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τους απομόνωσε μέσα στην  αίθουσα της</a:t>
            </a:r>
            <a:r>
              <a:rPr b="0" lang="el-GR" sz="1800" spc="9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συνεδρίασης.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ts val="231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Ο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ρκίστηκαν ότι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θα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συντάξουν Σύνταγμα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(20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Ιουν.  1789)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και ο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βασιλιάς υποχώρησε.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78000"/>
              </a:lnSpc>
              <a:spcBef>
                <a:spcPts val="649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Η Εθνοσυνέλευση αυτοανακηρύχτηκε σε </a:t>
            </a:r>
            <a:r>
              <a:rPr b="1" lang="el-GR" sz="2000" spc="-32" strike="noStrike">
                <a:solidFill>
                  <a:schemeClr val="dk1"/>
                </a:solidFill>
                <a:latin typeface="Calibri"/>
              </a:rPr>
              <a:t>Συντακτική  </a:t>
            </a:r>
            <a:r>
              <a:rPr b="1" lang="el-GR" sz="2000" spc="-35" strike="noStrike">
                <a:solidFill>
                  <a:schemeClr val="dk1"/>
                </a:solidFill>
                <a:latin typeface="Calibri"/>
              </a:rPr>
              <a:t>Συνέλευση </a:t>
            </a:r>
            <a:r>
              <a:rPr b="0" lang="el-GR" sz="1800" spc="4" strike="noStrike">
                <a:solidFill>
                  <a:schemeClr val="dk1"/>
                </a:solidFill>
                <a:latin typeface="Calibri"/>
              </a:rPr>
              <a:t>(9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Ιουλ.</a:t>
            </a:r>
            <a:r>
              <a:rPr b="0" lang="el-GR" sz="1800" spc="168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1789).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ts val="2310"/>
              </a:lnSpc>
              <a:spcBef>
                <a:spcPts val="570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Ο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βασιλιάς συγκέντρωνε στρατό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για να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διαλύσει 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την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Συνέλευση.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4 - TextBox"/>
          <p:cNvSpPr/>
          <p:nvPr/>
        </p:nvSpPr>
        <p:spPr>
          <a:xfrm>
            <a:off x="971640" y="332640"/>
            <a:ext cx="6336360" cy="455400"/>
          </a:xfrm>
          <a:prstGeom prst="rect">
            <a:avLst/>
          </a:prstGeom>
          <a:blipFill rotWithShape="0">
            <a:blip r:embed="rId1"/>
            <a:srcRect/>
            <a:tile tx="0" ty="0" sx="100000" sy="100000" algn="tl"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r>
              <a:rPr b="0" lang="el-GR" sz="2400" spc="-1" strike="noStrike">
                <a:solidFill>
                  <a:schemeClr val="dk1"/>
                </a:solidFill>
                <a:latin typeface="Calibri"/>
              </a:rPr>
              <a:t>Ο όρκος του σφαιριστηρίου, 20 Ιουνίου 1789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object 2"/>
          <p:cNvSpPr/>
          <p:nvPr/>
        </p:nvSpPr>
        <p:spPr>
          <a:xfrm flipV="1" rot="10800000">
            <a:off x="900000" y="1197360"/>
            <a:ext cx="7452000" cy="4752000"/>
          </a:xfrm>
          <a:prstGeom prst="rect">
            <a:avLst/>
          </a:pr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3 - Ορθογώνιο"/>
          <p:cNvSpPr/>
          <p:nvPr/>
        </p:nvSpPr>
        <p:spPr>
          <a:xfrm>
            <a:off x="0" y="0"/>
            <a:ext cx="6804000" cy="13748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12600" defTabSz="914400">
              <a:lnSpc>
                <a:spcPct val="80000"/>
              </a:lnSpc>
              <a:spcBef>
                <a:spcPts val="666"/>
              </a:spcBef>
            </a:pPr>
            <a:r>
              <a:rPr b="0" lang="el-GR" sz="2000" spc="-7" strike="noStrike">
                <a:solidFill>
                  <a:schemeClr val="dk1"/>
                </a:solidFill>
                <a:latin typeface="Calibri"/>
              </a:rPr>
              <a:t>Όταν μαθεύτηκαν </a:t>
            </a:r>
            <a:r>
              <a:rPr b="0" lang="el-GR" sz="2000" spc="-1" strike="noStrike">
                <a:solidFill>
                  <a:schemeClr val="dk1"/>
                </a:solidFill>
                <a:latin typeface="Calibri"/>
              </a:rPr>
              <a:t>οι </a:t>
            </a:r>
            <a:r>
              <a:rPr b="0" lang="el-GR" sz="2000" spc="-7" strike="noStrike">
                <a:solidFill>
                  <a:schemeClr val="dk1"/>
                </a:solidFill>
                <a:latin typeface="Calibri"/>
              </a:rPr>
              <a:t>κινήσεις του βασιλιά, </a:t>
            </a:r>
            <a:r>
              <a:rPr b="0" lang="el-GR" sz="2000" spc="-1" strike="noStrike">
                <a:solidFill>
                  <a:schemeClr val="dk1"/>
                </a:solidFill>
                <a:latin typeface="Calibri"/>
              </a:rPr>
              <a:t>πολίτες  </a:t>
            </a:r>
            <a:r>
              <a:rPr b="0" lang="el-GR" sz="2000" spc="-7" strike="noStrike">
                <a:solidFill>
                  <a:schemeClr val="dk1"/>
                </a:solidFill>
                <a:latin typeface="Calibri"/>
              </a:rPr>
              <a:t>οργισμένοι οπλίστηκαν και κατέλαβαν </a:t>
            </a:r>
            <a:r>
              <a:rPr b="0" lang="el-GR" sz="2000" spc="-1" strike="noStrike">
                <a:solidFill>
                  <a:schemeClr val="dk1"/>
                </a:solidFill>
                <a:latin typeface="Calibri"/>
              </a:rPr>
              <a:t>τις </a:t>
            </a:r>
            <a:r>
              <a:rPr b="0" lang="el-GR" sz="2000" spc="-7" strike="noStrike">
                <a:solidFill>
                  <a:schemeClr val="dk1"/>
                </a:solidFill>
                <a:latin typeface="Calibri"/>
              </a:rPr>
              <a:t>φυλακές </a:t>
            </a:r>
            <a:r>
              <a:rPr b="0" lang="el-GR" sz="2000" spc="-1" strike="noStrike">
                <a:solidFill>
                  <a:schemeClr val="dk1"/>
                </a:solidFill>
                <a:latin typeface="Calibri"/>
              </a:rPr>
              <a:t>της  </a:t>
            </a:r>
            <a:r>
              <a:rPr b="0" lang="el-GR" sz="2000" spc="-7" strike="noStrike">
                <a:solidFill>
                  <a:schemeClr val="dk1"/>
                </a:solidFill>
                <a:latin typeface="Calibri"/>
              </a:rPr>
              <a:t>Βαστίλης, </a:t>
            </a:r>
            <a:r>
              <a:rPr b="0" lang="el-GR" sz="2000" spc="-1" strike="noStrike">
                <a:solidFill>
                  <a:schemeClr val="dk1"/>
                </a:solidFill>
                <a:latin typeface="Calibri"/>
              </a:rPr>
              <a:t>όπου γινόταν </a:t>
            </a:r>
            <a:r>
              <a:rPr b="0" lang="el-GR" sz="2000" spc="-7" strike="noStrike">
                <a:solidFill>
                  <a:schemeClr val="dk1"/>
                </a:solidFill>
                <a:latin typeface="Calibri"/>
              </a:rPr>
              <a:t>βασανιστήρια </a:t>
            </a:r>
            <a:r>
              <a:rPr b="0" lang="el-GR" sz="2000" spc="-1" strike="noStrike">
                <a:solidFill>
                  <a:schemeClr val="dk1"/>
                </a:solidFill>
                <a:latin typeface="Calibri"/>
              </a:rPr>
              <a:t>&amp; </a:t>
            </a:r>
            <a:r>
              <a:rPr b="0" lang="el-GR" sz="2000" spc="-7" strike="noStrike">
                <a:solidFill>
                  <a:schemeClr val="dk1"/>
                </a:solidFill>
                <a:latin typeface="Calibri"/>
              </a:rPr>
              <a:t>αποτελούσε  μισητό σύμβολο </a:t>
            </a:r>
            <a:r>
              <a:rPr b="0" lang="el-GR" sz="2000" spc="-1" strike="noStrike">
                <a:solidFill>
                  <a:schemeClr val="dk1"/>
                </a:solidFill>
                <a:latin typeface="Calibri"/>
              </a:rPr>
              <a:t>της</a:t>
            </a:r>
            <a:r>
              <a:rPr b="0" lang="el-GR" sz="2000" spc="29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2000" spc="-7" strike="noStrike">
                <a:solidFill>
                  <a:schemeClr val="dk1"/>
                </a:solidFill>
                <a:latin typeface="Calibri"/>
              </a:rPr>
              <a:t>απολυταρχίας.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12600" defTabSz="914400">
              <a:lnSpc>
                <a:spcPct val="100000"/>
              </a:lnSpc>
              <a:spcBef>
                <a:spcPts val="31"/>
              </a:spcBef>
            </a:pPr>
            <a:r>
              <a:rPr b="0" lang="el-GR" sz="2000" spc="-1" strike="noStrike">
                <a:solidFill>
                  <a:schemeClr val="dk1"/>
                </a:solidFill>
                <a:latin typeface="Calibri"/>
              </a:rPr>
              <a:t>(</a:t>
            </a:r>
            <a:r>
              <a:rPr b="1" lang="el-GR" sz="2000" spc="-1" strike="noStrike">
                <a:solidFill>
                  <a:schemeClr val="dk1"/>
                </a:solidFill>
                <a:latin typeface="Calibri"/>
              </a:rPr>
              <a:t>14 </a:t>
            </a:r>
            <a:r>
              <a:rPr b="1" lang="el-GR" sz="2000" spc="-7" strike="noStrike">
                <a:solidFill>
                  <a:schemeClr val="dk1"/>
                </a:solidFill>
                <a:latin typeface="Calibri"/>
              </a:rPr>
              <a:t>Ιουλ. 1789 </a:t>
            </a:r>
            <a:r>
              <a:rPr b="0" lang="el-GR" sz="2000" spc="-1" strike="noStrike">
                <a:solidFill>
                  <a:schemeClr val="dk1"/>
                </a:solidFill>
                <a:latin typeface="Calibri"/>
              </a:rPr>
              <a:t>,</a:t>
            </a:r>
            <a:r>
              <a:rPr b="0" lang="el-GR" sz="2000" spc="-7" strike="noStrike">
                <a:solidFill>
                  <a:schemeClr val="dk1"/>
                </a:solidFill>
                <a:latin typeface="Calibri"/>
              </a:rPr>
              <a:t>Εθνική εορτή</a:t>
            </a:r>
            <a:r>
              <a:rPr b="0" lang="el-GR" sz="2000" spc="233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2000" spc="-7" strike="noStrike">
                <a:solidFill>
                  <a:schemeClr val="dk1"/>
                </a:solidFill>
                <a:latin typeface="Calibri"/>
              </a:rPr>
              <a:t>Γάλλων).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object 5"/>
          <p:cNvSpPr/>
          <p:nvPr/>
        </p:nvSpPr>
        <p:spPr>
          <a:xfrm>
            <a:off x="2209680" y="1790640"/>
            <a:ext cx="6705360" cy="5040360"/>
          </a:xfrm>
          <a:prstGeom prst="rect">
            <a:avLst/>
          </a:pr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2123640" y="274680"/>
            <a:ext cx="4752000" cy="5616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el-GR" sz="2400" spc="-1" strike="noStrike">
                <a:solidFill>
                  <a:srgbClr val="ffff00"/>
                </a:solidFill>
                <a:latin typeface="Calibri"/>
              </a:rPr>
              <a:t>Η</a:t>
            </a:r>
            <a:r>
              <a:rPr b="1" lang="el-GR" sz="2400" spc="-100" strike="noStrike">
                <a:solidFill>
                  <a:srgbClr val="ffff00"/>
                </a:solidFill>
                <a:latin typeface="Calibri"/>
              </a:rPr>
              <a:t> </a:t>
            </a:r>
            <a:r>
              <a:rPr b="1" lang="el-GR" sz="2400" spc="-1" strike="noStrike">
                <a:solidFill>
                  <a:srgbClr val="ffff00"/>
                </a:solidFill>
                <a:latin typeface="Calibri"/>
              </a:rPr>
              <a:t>Συντακτική  Συνέλευση: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47" name="13 - Ορθογώνιο"/>
          <p:cNvSpPr/>
          <p:nvPr/>
        </p:nvSpPr>
        <p:spPr>
          <a:xfrm>
            <a:off x="0" y="908640"/>
            <a:ext cx="5184360" cy="183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12600" indent="-216000" defTabSz="914400">
              <a:lnSpc>
                <a:spcPct val="100000"/>
              </a:lnSpc>
              <a:spcBef>
                <a:spcPts val="85"/>
              </a:spcBef>
              <a:buClr>
                <a:srgbClr val="8a2e4e"/>
              </a:buClr>
              <a:buFont typeface="Arial"/>
              <a:buChar char="•"/>
            </a:pP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Ανακοίνωσε</a:t>
            </a:r>
            <a:r>
              <a:rPr b="0" lang="el-GR" sz="1800" spc="-75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την κατάργηση</a:t>
            </a:r>
            <a:r>
              <a:rPr b="0" lang="el-GR" sz="1800" spc="-72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προνομίων  (των ευγενών και του  κλήρου).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98000"/>
              </a:lnSpc>
              <a:spcBef>
                <a:spcPts val="660"/>
              </a:spcBef>
              <a:buClr>
                <a:srgbClr val="8a2e4e"/>
              </a:buClr>
              <a:buFont typeface="Arial"/>
              <a:buChar char="•"/>
            </a:pP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ψήφισε τη </a:t>
            </a:r>
            <a:r>
              <a:rPr b="1" lang="el-GR" sz="1800" spc="-66" strike="noStrike">
                <a:solidFill>
                  <a:schemeClr val="dk1"/>
                </a:solidFill>
                <a:latin typeface="Calibri"/>
              </a:rPr>
              <a:t>Διακήρυξη  </a:t>
            </a:r>
            <a:r>
              <a:rPr b="1" lang="el-GR" sz="1800" spc="-72" strike="noStrike">
                <a:solidFill>
                  <a:schemeClr val="dk1"/>
                </a:solidFill>
                <a:latin typeface="Calibri"/>
              </a:rPr>
              <a:t>των </a:t>
            </a:r>
            <a:r>
              <a:rPr b="1" lang="el-GR" sz="1800" spc="-66" strike="noStrike">
                <a:solidFill>
                  <a:schemeClr val="dk1"/>
                </a:solidFill>
                <a:latin typeface="Calibri"/>
              </a:rPr>
              <a:t>Δικαιωμάτων  του </a:t>
            </a:r>
            <a:r>
              <a:rPr b="1" lang="el-GR" sz="1800" spc="-72" strike="noStrike">
                <a:solidFill>
                  <a:schemeClr val="dk1"/>
                </a:solidFill>
                <a:latin typeface="Calibri"/>
              </a:rPr>
              <a:t>Ανθρώπου </a:t>
            </a:r>
            <a:r>
              <a:rPr b="1" lang="el-GR" sz="1800" spc="-80" strike="noStrike">
                <a:solidFill>
                  <a:schemeClr val="dk1"/>
                </a:solidFill>
                <a:latin typeface="Calibri"/>
              </a:rPr>
              <a:t>&amp; </a:t>
            </a:r>
            <a:r>
              <a:rPr b="1" lang="el-GR" sz="1800" spc="-66" strike="noStrike">
                <a:solidFill>
                  <a:schemeClr val="dk1"/>
                </a:solidFill>
                <a:latin typeface="Calibri"/>
              </a:rPr>
              <a:t>του  Πολίτη. 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99"/>
              </a:spcBef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99"/>
              </a:spcBef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object 5"/>
          <p:cNvSpPr/>
          <p:nvPr/>
        </p:nvSpPr>
        <p:spPr>
          <a:xfrm>
            <a:off x="4932000" y="3285000"/>
            <a:ext cx="4038120" cy="3012840"/>
          </a:xfrm>
          <a:prstGeom prst="rect">
            <a:avLst/>
          </a:pr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49" name="15 - Ορθογώνιο"/>
          <p:cNvSpPr/>
          <p:nvPr/>
        </p:nvSpPr>
        <p:spPr>
          <a:xfrm>
            <a:off x="0" y="4005000"/>
            <a:ext cx="3923640" cy="14612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Ο λαός είχε </a:t>
            </a:r>
            <a:r>
              <a:rPr b="0" lang="el-GR" sz="1800" spc="-12" strike="noStrike">
                <a:solidFill>
                  <a:schemeClr val="dk1"/>
                </a:solidFill>
                <a:latin typeface="Calibri"/>
              </a:rPr>
              <a:t>καταλάβει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ήδη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τα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ανάκτορα των Βερσαλλιών  και </a:t>
            </a:r>
            <a:r>
              <a:rPr b="0" lang="el-GR" sz="1800" spc="-1" strike="noStrike">
                <a:solidFill>
                  <a:schemeClr val="dk1"/>
                </a:solidFill>
                <a:latin typeface="Calibri"/>
              </a:rPr>
              <a:t>ο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βασιλιάς </a:t>
            </a:r>
            <a:r>
              <a:rPr b="0" lang="el-GR" sz="1800" spc="-12" strike="noStrike">
                <a:solidFill>
                  <a:schemeClr val="dk1"/>
                </a:solidFill>
                <a:latin typeface="Calibri"/>
              </a:rPr>
              <a:t>αναγκάστηκε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να αποδεχτεί τις  αποφάσεις της Συνέλευσης </a:t>
            </a:r>
            <a:r>
              <a:rPr b="0" lang="el-GR" sz="1800" spc="-12" strike="noStrike">
                <a:solidFill>
                  <a:schemeClr val="dk1"/>
                </a:solidFill>
                <a:latin typeface="Calibri"/>
              </a:rPr>
              <a:t>(5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Οκτ.</a:t>
            </a:r>
            <a:r>
              <a:rPr b="0" lang="el-GR" sz="1800" spc="4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el-GR" sz="1800" spc="-7" strike="noStrike">
                <a:solidFill>
                  <a:schemeClr val="dk1"/>
                </a:solidFill>
                <a:latin typeface="Calibri"/>
              </a:rPr>
              <a:t>1789).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17 - Δεξιό βέλος"/>
          <p:cNvSpPr/>
          <p:nvPr/>
        </p:nvSpPr>
        <p:spPr>
          <a:xfrm rot="6835800">
            <a:off x="1400400" y="2844360"/>
            <a:ext cx="1241640" cy="484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83d68"/>
          </a:solidFill>
          <a:ln>
            <a:solidFill>
              <a:srgbClr val="882d4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l-GR" sz="1800" spc="-1" strike="noStrike">
              <a:solidFill>
                <a:schemeClr val="lt1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9 - Διάγραμμα ροής: Διεργασία"/>
          <p:cNvSpPr/>
          <p:nvPr/>
        </p:nvSpPr>
        <p:spPr>
          <a:xfrm>
            <a:off x="1043640" y="980640"/>
            <a:ext cx="7200360" cy="4868640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12600" indent="-216000" defTabSz="914400">
              <a:lnSpc>
                <a:spcPts val="2701"/>
              </a:lnSpc>
              <a:spcBef>
                <a:spcPts val="740"/>
              </a:spcBef>
              <a:buClr>
                <a:srgbClr val="8a2e4e"/>
              </a:buClr>
              <a:buFont typeface="Arial"/>
              <a:buChar char="•"/>
            </a:pP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Στη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Συνέλευση είχαν διαμορφωθεί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3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πολιτικά  ρεύματα (ανάλογα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με τη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θέση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των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οπαδών τους στην  αίθουσα):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ts val="2701"/>
              </a:lnSpc>
              <a:spcBef>
                <a:spcPts val="740"/>
              </a:spcBef>
              <a:buClr>
                <a:srgbClr val="8a2e4e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Δεξιά δεν επιθυμούσε περισσότερες </a:t>
            </a:r>
            <a:r>
              <a:rPr b="1" lang="el-GR" sz="1800" spc="-12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αλλαγές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του  </a:t>
            </a:r>
            <a:r>
              <a:rPr b="1" lang="el-GR" sz="1800" spc="-12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παλαιού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καθεστώτος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ts val="2701"/>
              </a:lnSpc>
              <a:spcBef>
                <a:spcPts val="689"/>
              </a:spcBef>
              <a:buClr>
                <a:srgbClr val="8a2e4e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Κέντρο αποδεχόταν διατήρηση μοναρχίας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με 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παράλληλη συμμετοχή ευγενών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&amp;</a:t>
            </a:r>
            <a:r>
              <a:rPr b="1" lang="el-GR" sz="1800" spc="-52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μεγαλοαστών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ts val="2701"/>
              </a:lnSpc>
              <a:spcBef>
                <a:spcPts val="689"/>
              </a:spcBef>
              <a:buClr>
                <a:srgbClr val="8a2e4e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Αριστερά επιθυμούσε πολίτευμα κοντά</a:t>
            </a:r>
            <a:r>
              <a:rPr b="1" lang="el-GR" sz="1800" spc="-26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στο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αμερικανικό (πιο ριζοσπάστες)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defTabSz="914400">
              <a:lnSpc>
                <a:spcPts val="2701"/>
              </a:lnSpc>
              <a:spcBef>
                <a:spcPts val="689"/>
              </a:spcBef>
            </a:pP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Αποτέλεσμα της συμμετοχής όλων των κοινωνικών  στρωμάτων στην πολιτική ήταν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η</a:t>
            </a:r>
            <a:r>
              <a:rPr b="1" lang="el-GR" sz="1800" spc="-15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δημιουργία πολιτικών οργανώσεων, των λεσχών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defTabSz="914400">
              <a:lnSpc>
                <a:spcPts val="2701"/>
              </a:lnSpc>
              <a:spcBef>
                <a:spcPts val="689"/>
              </a:spcBef>
            </a:pPr>
            <a:r>
              <a:rPr b="1" lang="el-GR" sz="1800" spc="-60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           </a:t>
            </a:r>
            <a:r>
              <a:rPr b="1" lang="el-GR" sz="1800" spc="-60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Λέσχη </a:t>
            </a:r>
            <a:r>
              <a:rPr b="1" lang="el-GR" sz="1800" spc="-66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των </a:t>
            </a:r>
            <a:r>
              <a:rPr b="1" lang="el-GR" sz="1800" spc="-60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Ιακωβίνων </a:t>
            </a:r>
            <a:r>
              <a:rPr b="1" lang="el-GR" sz="1800" spc="-52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και </a:t>
            </a:r>
            <a:r>
              <a:rPr b="1" lang="el-GR" sz="1800" spc="-60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λέσχη των</a:t>
            </a:r>
            <a:r>
              <a:rPr b="1" lang="el-GR" sz="1800" spc="103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52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Κορδελιέρων.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defTabSz="914400">
              <a:lnSpc>
                <a:spcPct val="100000"/>
              </a:lnSpc>
              <a:spcBef>
                <a:spcPts val="60"/>
              </a:spcBef>
            </a:pPr>
            <a:endParaRPr b="0" lang="el-GR" sz="16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el-GR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13 - Δεξιό βέλος"/>
          <p:cNvSpPr/>
          <p:nvPr/>
        </p:nvSpPr>
        <p:spPr>
          <a:xfrm>
            <a:off x="1187640" y="4797000"/>
            <a:ext cx="431640" cy="2876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83d68"/>
          </a:solidFill>
          <a:ln>
            <a:solidFill>
              <a:srgbClr val="882d4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l-GR" sz="1800" spc="-1" strike="noStrike">
              <a:solidFill>
                <a:schemeClr val="lt1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1331640" y="274680"/>
            <a:ext cx="6336360" cy="7056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el-GR" sz="2400" spc="-12" strike="noStrike">
                <a:solidFill>
                  <a:srgbClr val="ffff00"/>
                </a:solidFill>
                <a:latin typeface="Calibri"/>
              </a:rPr>
              <a:t>1791: </a:t>
            </a:r>
            <a:r>
              <a:rPr b="1" lang="el-GR" sz="2400" spc="-7" strike="noStrike">
                <a:solidFill>
                  <a:srgbClr val="ffff00"/>
                </a:solidFill>
                <a:latin typeface="Calibri"/>
              </a:rPr>
              <a:t>Το πρώτο σύνταγμα της</a:t>
            </a:r>
            <a:r>
              <a:rPr b="1" lang="el-GR" sz="2400" spc="-26" strike="noStrike">
                <a:solidFill>
                  <a:srgbClr val="ffff00"/>
                </a:solidFill>
                <a:latin typeface="Calibri"/>
              </a:rPr>
              <a:t> </a:t>
            </a:r>
            <a:r>
              <a:rPr b="1" lang="el-GR" sz="2400" spc="-7" strike="noStrike">
                <a:solidFill>
                  <a:srgbClr val="ffff00"/>
                </a:solidFill>
                <a:latin typeface="Calibri"/>
              </a:rPr>
              <a:t>Γαλλίας</a:t>
            </a:r>
            <a:r>
              <a:rPr b="1" lang="en-US" sz="2400" spc="-7" strike="noStrike">
                <a:solidFill>
                  <a:srgbClr val="ffff00"/>
                </a:solidFill>
                <a:latin typeface="Calibri"/>
              </a:rPr>
              <a:t>: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54" name="9 - Οριζόντιος πάπυρος"/>
          <p:cNvSpPr/>
          <p:nvPr/>
        </p:nvSpPr>
        <p:spPr>
          <a:xfrm>
            <a:off x="179640" y="980640"/>
            <a:ext cx="8568720" cy="5517000"/>
          </a:xfrm>
          <a:prstGeom prst="horizontalScroll">
            <a:avLst>
              <a:gd name="adj" fmla="val 12500"/>
            </a:avLst>
          </a:prstGeom>
          <a:solidFill>
            <a:srgbClr val="b83d68"/>
          </a:solidFill>
          <a:ln>
            <a:solidFill>
              <a:srgbClr val="882d4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12600" indent="-216000" defTabSz="914400">
              <a:lnSpc>
                <a:spcPct val="111000"/>
              </a:lnSpc>
              <a:spcBef>
                <a:spcPts val="99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εγκαθιδρύει το πολίτευμα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της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Συνταγματικής Μοναρχίας 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το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έθνος ανακηρύσσεται</a:t>
            </a:r>
            <a:r>
              <a:rPr b="1" lang="el-GR" sz="1800" spc="24" strike="noStrike">
                <a:solidFill>
                  <a:schemeClr val="lt1"/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κυρίαρχο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ts val="2611"/>
              </a:lnSpc>
              <a:spcBef>
                <a:spcPts val="629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νομοθετική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εξουσία ασκείται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από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τη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Νομοθετική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Συνέλευση 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(Βουλή), που τα μέλη της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εκλέγονται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από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τον</a:t>
            </a:r>
            <a:r>
              <a:rPr b="1" lang="el-GR" sz="1800" spc="32" strike="noStrike">
                <a:solidFill>
                  <a:schemeClr val="lt1"/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λαό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ts val="2599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δικαίωμα ψήφου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έχουν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μόνο όσοι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έχουν περιουσία και  πληρώνουν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φόρους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100000"/>
              </a:lnSpc>
              <a:spcBef>
                <a:spcPts val="281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εκτελεστική εξουσία ασκείται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από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βασιλιά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&amp; 6</a:t>
            </a:r>
            <a:r>
              <a:rPr b="1" lang="el-GR" sz="1800" spc="72" strike="noStrike">
                <a:solidFill>
                  <a:schemeClr val="lt1"/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υπουργούς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ts val="2599"/>
              </a:lnSpc>
              <a:spcBef>
                <a:spcPts val="641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δικαστική εξουσία αφαιρέθηκε </a:t>
            </a:r>
            <a:r>
              <a:rPr b="1" lang="el-GR" sz="1800" spc="-1" strike="noStrike">
                <a:solidFill>
                  <a:schemeClr val="lt1"/>
                </a:solidFill>
                <a:latin typeface="Calibri"/>
              </a:rPr>
              <a:t>από </a:t>
            </a:r>
            <a:r>
              <a:rPr b="1" lang="el-GR" sz="1800" spc="-7" strike="noStrike">
                <a:solidFill>
                  <a:schemeClr val="lt1"/>
                </a:solidFill>
                <a:latin typeface="Calibri"/>
              </a:rPr>
              <a:t>βασιλιά και κηρύχθηκε  ανεξάρτητη.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67640" y="260640"/>
            <a:ext cx="8229240" cy="11426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noFill/>
          </a:ln>
        </p:spPr>
        <p:txBody>
          <a:bodyPr lIns="90000" rIns="90000" tIns="45000" bIns="45000" anchor="ctr">
            <a:normAutofit fontScale="96611" lnSpcReduction="10000"/>
          </a:bodyPr>
          <a:p>
            <a:pPr marL="12600" indent="0">
              <a:lnSpc>
                <a:spcPct val="107000"/>
              </a:lnSpc>
              <a:spcBef>
                <a:spcPts val="99"/>
              </a:spcBef>
              <a:buNone/>
              <a:tabLst>
                <a:tab algn="l" pos="1584360"/>
                <a:tab algn="l" pos="2832840"/>
              </a:tabLst>
            </a:pPr>
            <a:r>
              <a:rPr b="1" lang="el-GR" sz="2400" spc="49" strike="noStrike">
                <a:solidFill>
                  <a:srgbClr val="ffff00"/>
                </a:solidFill>
                <a:latin typeface="Calibri"/>
              </a:rPr>
              <a:t>Γ.</a:t>
            </a:r>
            <a:r>
              <a:rPr b="1" lang="el-GR" sz="2400" spc="262" strike="noStrike">
                <a:solidFill>
                  <a:srgbClr val="ffff00"/>
                </a:solidFill>
                <a:latin typeface="Calibri"/>
              </a:rPr>
              <a:t> </a:t>
            </a:r>
            <a:r>
              <a:rPr b="1" lang="el-GR" sz="2400" spc="-355" strike="noStrike">
                <a:solidFill>
                  <a:srgbClr val="ffff00"/>
                </a:solidFill>
                <a:latin typeface="Calibri"/>
              </a:rPr>
              <a:t>Η</a:t>
            </a:r>
            <a:r>
              <a:rPr b="1" lang="el-GR" sz="2400" spc="12" strike="noStrike">
                <a:solidFill>
                  <a:srgbClr val="ffff00"/>
                </a:solidFill>
                <a:latin typeface="Calibri"/>
              </a:rPr>
              <a:t> </a:t>
            </a:r>
            <a:r>
              <a:rPr b="1" lang="el-GR" sz="2400" spc="-35" strike="noStrike">
                <a:solidFill>
                  <a:srgbClr val="ffff00"/>
                </a:solidFill>
                <a:latin typeface="Calibri"/>
              </a:rPr>
              <a:t>β΄ φάση της γαλλικής επανάστασης </a:t>
            </a:r>
            <a:r>
              <a:rPr b="1" lang="el-GR" sz="2400" spc="-197" strike="noStrike">
                <a:solidFill>
                  <a:srgbClr val="ffff00"/>
                </a:solidFill>
                <a:latin typeface="Calibri"/>
              </a:rPr>
              <a:t>( Σεπτέμβριος 1792- Ιούλιος 1794)</a:t>
            </a:r>
            <a:br>
              <a:rPr sz="2400"/>
            </a:br>
            <a:r>
              <a:rPr b="1" lang="el-GR" sz="2400" spc="-1" strike="noStrike">
                <a:solidFill>
                  <a:srgbClr val="ffff00"/>
                </a:solidFill>
                <a:latin typeface="Calibri"/>
              </a:rPr>
              <a:t>1794)</a:t>
            </a:r>
            <a:endParaRPr b="0" lang="el-GR" sz="2400" spc="-1" strike="noStrike">
              <a:solidFill>
                <a:schemeClr val="dk1"/>
              </a:solidFill>
              <a:latin typeface="Lucida Sans Unicode"/>
            </a:endParaRPr>
          </a:p>
        </p:txBody>
      </p:sp>
      <p:sp>
        <p:nvSpPr>
          <p:cNvPr id="156" name="5 - Διπλωμένη γωνία"/>
          <p:cNvSpPr/>
          <p:nvPr/>
        </p:nvSpPr>
        <p:spPr>
          <a:xfrm>
            <a:off x="539640" y="1628640"/>
            <a:ext cx="4320000" cy="3744000"/>
          </a:xfrm>
          <a:prstGeom prst="foldedCorner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882d4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355680" defTabSz="914400">
              <a:lnSpc>
                <a:spcPct val="100000"/>
              </a:lnSpc>
              <a:spcBef>
                <a:spcPts val="85"/>
              </a:spcBef>
            </a:pP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Εκλογές 1792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(με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καθολική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ψηφοφορία):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εκλέχτηκε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η 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Συμβατική</a:t>
            </a:r>
            <a:r>
              <a:rPr b="1" lang="el-GR" sz="1800" spc="-12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συνέλευση: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100000"/>
              </a:lnSpc>
              <a:spcBef>
                <a:spcPts val="609"/>
              </a:spcBef>
              <a:buClr>
                <a:srgbClr val="8a2e4e"/>
              </a:buClr>
              <a:buFont typeface="Arial"/>
              <a:buChar char="•"/>
            </a:pP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Κατάργησε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τη</a:t>
            </a:r>
            <a:r>
              <a:rPr b="1" lang="el-GR" sz="1800" spc="15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μοναρχία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100000"/>
              </a:lnSpc>
              <a:spcBef>
                <a:spcPts val="609"/>
              </a:spcBef>
              <a:buClr>
                <a:srgbClr val="8a2e4e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Εγκαθίδρυσε αβασίλευτη 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δημοκρατία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(πρώτη φορά στην  Ευρώπη)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100000"/>
              </a:lnSpc>
              <a:spcBef>
                <a:spcPts val="609"/>
              </a:spcBef>
              <a:buClr>
                <a:srgbClr val="8a2e4e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Υιοθέτησε νέο</a:t>
            </a:r>
            <a:r>
              <a:rPr b="1" lang="el-GR" sz="1800" spc="15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ημερολόγιο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marL="12600" indent="-216000" defTabSz="914400">
              <a:lnSpc>
                <a:spcPct val="100000"/>
              </a:lnSpc>
              <a:spcBef>
                <a:spcPts val="609"/>
              </a:spcBef>
              <a:buClr>
                <a:srgbClr val="8a2e4e"/>
              </a:buClr>
              <a:buFont typeface="Arial"/>
              <a:buChar char="•"/>
            </a:pP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Ο βασιλιάς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και η </a:t>
            </a:r>
            <a:r>
              <a:rPr b="1" lang="el-GR" sz="1800" spc="-7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βασίλισσα  καταδικάστηκαν και  αποκεφαλίστηκαν</a:t>
            </a:r>
            <a:r>
              <a:rPr b="1" lang="el-GR" sz="1800" spc="-32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b="1" lang="el-GR" sz="18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(1793).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10 - Διάσημα"/>
          <p:cNvSpPr/>
          <p:nvPr/>
        </p:nvSpPr>
        <p:spPr>
          <a:xfrm>
            <a:off x="179640" y="1772640"/>
            <a:ext cx="143640" cy="215640"/>
          </a:xfrm>
          <a:prstGeom prst="chevron">
            <a:avLst>
              <a:gd name="adj" fmla="val 50000"/>
            </a:avLst>
          </a:prstGeom>
          <a:solidFill>
            <a:srgbClr val="b83d68"/>
          </a:solidFill>
          <a:ln>
            <a:solidFill>
              <a:srgbClr val="882d4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l-GR" sz="1800" spc="-1" strike="noStrike">
              <a:solidFill>
                <a:schemeClr val="dk1"/>
              </a:solidFill>
              <a:latin typeface="Lucida Sans Unicode"/>
            </a:endParaRPr>
          </a:p>
        </p:txBody>
      </p:sp>
      <p:pic>
        <p:nvPicPr>
          <p:cNvPr id="158" name="Picture 2" descr="C:\Users\user\Desktop\img1_12.jpg"/>
          <p:cNvPicPr/>
          <p:nvPr/>
        </p:nvPicPr>
        <p:blipFill>
          <a:blip r:embed="rId1"/>
          <a:stretch/>
        </p:blipFill>
        <p:spPr>
          <a:xfrm>
            <a:off x="4428000" y="3069000"/>
            <a:ext cx="4498920" cy="3555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0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5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6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7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8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9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Συγκέντρωση">
  <a:themeElements>
    <a:clrScheme name="Αφθονία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Συγκέντρωση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Συγκέντρωση">
  <a:themeElements>
    <a:clrScheme name="Αφθονία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Συγκέντρωση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Συγκέντρωση">
  <a:themeElements>
    <a:clrScheme name="Αφθονία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Συγκέντρωση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Συγκέντρωση">
  <a:themeElements>
    <a:clrScheme name="Αφθονία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Συγκέντρωση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Συγκέντρωση">
  <a:themeElements>
    <a:clrScheme name="Αφθονία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Συγκέντρωση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Συγκέντρωση">
  <a:themeElements>
    <a:clrScheme name="Αφθονία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Συγκέντρωση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Συγκέντρωση">
  <a:themeElements>
    <a:clrScheme name="Αφθονία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Συγκέντρωση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Συγκέντρωση">
  <a:themeElements>
    <a:clrScheme name="Αφθονία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Συγκέντρωση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Συγκέντρωση">
  <a:themeElements>
    <a:clrScheme name="Αφθονία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Συγκέντρωση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Συγκέντρωση">
  <a:themeElements>
    <a:clrScheme name="Αφθονία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Συγκέντρωση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Συγκέντρωση">
  <a:themeElements>
    <a:clrScheme name="Αφθονία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Συγκέντρωση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638</TotalTime>
  <Application>LibreOffice/7.6.6.3$Windows_X86_64 LibreOffice_project/d97b2716a9a4a2ce1391dee1765565ea469b0ae7</Application>
  <AppVersion>15.0000</AppVersion>
  <Words>665</Words>
  <Paragraphs>63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2016-11-22T14:34:32Z</dcterms:created>
  <dc:creator>Hp</dc:creator>
  <dc:description/>
  <dc:language>el-GR</dc:language>
  <cp:lastModifiedBy/>
  <dcterms:modified xsi:type="dcterms:W3CDTF">2024-10-06T18:39:59Z</dcterms:modified>
  <cp:revision>79</cp:revision>
  <dc:subject/>
  <dc:title>Διαφάνεια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Προβολή στην οθόνη (4:3)</vt:lpwstr>
  </property>
  <property fmtid="{D5CDD505-2E9C-101B-9397-08002B2CF9AE}" pid="4" name="Slides">
    <vt:i4>12</vt:i4>
  </property>
</Properties>
</file>