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8" r:id="rId4"/>
  </p:sldMasterIdLst>
  <p:sldIdLst>
    <p:sldId id="256" r:id="rId5"/>
    <p:sldId id="257" r:id="rId6"/>
    <p:sldId id="258" r:id="rId7"/>
    <p:sldId id="259" r:id="rId8"/>
    <p:sldId id="263" r:id="rId9"/>
    <p:sldId id="262" r:id="rId10"/>
    <p:sldId id="260" r:id="rId11"/>
    <p:sldId id="261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33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630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00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97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37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90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6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65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789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544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15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40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03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0021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84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952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701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264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787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735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32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0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597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399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922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178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217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548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431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320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286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985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37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907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97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472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215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921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515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29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499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702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969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9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863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702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88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110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543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925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024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879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699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983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92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373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046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444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48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0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89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28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1317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401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0083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93D620-8EF7-4314-B96F-D3D2A05B3151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6A3E-B7E3-42F8-BF3D-3A80C2BE30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629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891" y="151765"/>
            <a:ext cx="9641629" cy="64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4000" y="182880"/>
            <a:ext cx="994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0" i="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Τα είδη του </a:t>
            </a:r>
            <a:r>
              <a:rPr lang="el-GR" b="1" i="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τυριού</a:t>
            </a:r>
            <a:r>
              <a:rPr lang="el-GR" b="0" i="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 ανάλογα με την περιεκτικότητά τους σε λιπίδια κατατάσσονται σε: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b="0" i="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άπαχα τυριά με λιγότερο από 10% λιπαρά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b="0" i="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παχιά τυριά με 50% - 85% λιπαρά.</a:t>
            </a:r>
            <a:endParaRPr lang="el-GR" b="0" i="0" dirty="0">
              <a:solidFill>
                <a:srgbClr val="FFC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54000" y="1383209"/>
            <a:ext cx="10251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000" b="1" i="0" dirty="0" smtClean="0"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Τα σκληρά τυριά περιέχουν περισσότερα λιπαρά και λιγότερες πρωτεΐνες.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000" b="1" i="0" dirty="0" smtClean="0"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Τα κίτρινα  τυριά περιέχουν περισσότερο ασβέστιο από τα λευκά.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000" b="1" i="0" dirty="0" smtClean="0"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Τα κίτρινα  τυριά περιέχουν περισσότερα λιπαρά από τα λευκά.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l-GR" sz="2000" b="1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l-GR" sz="20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951797"/>
            <a:ext cx="5848350" cy="390620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1" y="2951796"/>
            <a:ext cx="5455920" cy="39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86080" y="203200"/>
            <a:ext cx="943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«Ποια τυριά είναι πιο υγιεινά; </a:t>
            </a:r>
          </a:p>
          <a:p>
            <a:pPr algn="ctr"/>
            <a:r>
              <a:rPr lang="el-GR" sz="28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Τα λευκά ή τα κίτρινα;»</a:t>
            </a:r>
            <a:endParaRPr lang="el-GR" sz="2800" b="1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94814"/>
            <a:ext cx="8727440" cy="49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Arial Black" panose="020B0A04020102020204" pitchFamily="34" charset="0"/>
              </a:rPr>
              <a:t>ΙΣΟΔΥΝΑΜΑ ΓΑΛΑΚΤΟΣ</a:t>
            </a:r>
            <a:endParaRPr lang="el-GR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Ένα ποτήρι γάλα </a:t>
            </a:r>
            <a:r>
              <a:rPr lang="el-GR" dirty="0" smtClean="0"/>
              <a:t>(200</a:t>
            </a:r>
            <a:r>
              <a:rPr lang="en-US" dirty="0" smtClean="0"/>
              <a:t>Ml)</a:t>
            </a:r>
            <a:r>
              <a:rPr lang="el-GR" dirty="0"/>
              <a:t> ισοδυναμεί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με </a:t>
            </a:r>
            <a:r>
              <a:rPr lang="el-GR" dirty="0"/>
              <a:t>έναν κεσέ γιαούρτι </a:t>
            </a:r>
            <a:r>
              <a:rPr lang="el-GR" dirty="0" smtClean="0"/>
              <a:t>(2</a:t>
            </a:r>
            <a:r>
              <a:rPr lang="en-US" dirty="0" smtClean="0"/>
              <a:t>0</a:t>
            </a:r>
            <a:r>
              <a:rPr lang="el-GR" dirty="0" smtClean="0"/>
              <a:t>0 </a:t>
            </a:r>
            <a:r>
              <a:rPr lang="en-US" dirty="0" smtClean="0"/>
              <a:t>gr</a:t>
            </a:r>
            <a:r>
              <a:rPr lang="el-GR" dirty="0" smtClean="0"/>
              <a:t>) </a:t>
            </a:r>
            <a:r>
              <a:rPr lang="el-GR" dirty="0"/>
              <a:t>ή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30 </a:t>
            </a:r>
            <a:r>
              <a:rPr lang="el-GR" dirty="0" err="1"/>
              <a:t>gr</a:t>
            </a:r>
            <a:r>
              <a:rPr lang="el-GR" dirty="0"/>
              <a:t> </a:t>
            </a:r>
            <a:r>
              <a:rPr lang="el-GR" dirty="0" smtClean="0"/>
              <a:t>ταυρί </a:t>
            </a:r>
            <a:r>
              <a:rPr lang="el-GR" dirty="0"/>
              <a:t>(μεγέθους σπιρτόκουτου).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" y="4071302"/>
            <a:ext cx="2619375" cy="17430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92" y="4071302"/>
            <a:ext cx="2619375" cy="17430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719" y="4071302"/>
            <a:ext cx="2809876" cy="183165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573" y="5313680"/>
            <a:ext cx="3088640" cy="1544320"/>
          </a:xfrm>
          <a:prstGeom prst="rect">
            <a:avLst/>
          </a:prstGeom>
        </p:spPr>
      </p:pic>
      <p:sp>
        <p:nvSpPr>
          <p:cNvPr id="8" name="Ίσο 7"/>
          <p:cNvSpPr/>
          <p:nvPr/>
        </p:nvSpPr>
        <p:spPr>
          <a:xfrm>
            <a:off x="3545840" y="4612641"/>
            <a:ext cx="365760" cy="7416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Ίσο 8"/>
          <p:cNvSpPr/>
          <p:nvPr/>
        </p:nvSpPr>
        <p:spPr>
          <a:xfrm>
            <a:off x="7254240" y="4612640"/>
            <a:ext cx="457200" cy="97313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2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Arial Black" panose="020B0A04020102020204" pitchFamily="34" charset="0"/>
              </a:rPr>
              <a:t>ΘΗΛΑΣΜΟΣ</a:t>
            </a:r>
            <a:endParaRPr lang="el-GR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latin typeface="Arial Black" panose="020B0A04020102020204" pitchFamily="34" charset="0"/>
              </a:rPr>
              <a:t>Το μητρικό γάλα </a:t>
            </a:r>
            <a:r>
              <a:rPr lang="el-GR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προσφέρει αντισώματα </a:t>
            </a:r>
            <a:r>
              <a:rPr lang="el-GR" b="1" dirty="0">
                <a:latin typeface="Arial Black" panose="020B0A04020102020204" pitchFamily="34" charset="0"/>
              </a:rPr>
              <a:t>και </a:t>
            </a:r>
            <a:r>
              <a:rPr lang="el-GR" b="1" dirty="0">
                <a:solidFill>
                  <a:srgbClr val="FFFF00"/>
                </a:solidFill>
                <a:latin typeface="Arial Black" panose="020B0A04020102020204" pitchFamily="34" charset="0"/>
              </a:rPr>
              <a:t>προστατεύει</a:t>
            </a:r>
            <a:r>
              <a:rPr lang="el-GR" b="1" dirty="0">
                <a:latin typeface="Arial Black" panose="020B0A04020102020204" pitchFamily="34" charset="0"/>
              </a:rPr>
              <a:t> το βρέφος από </a:t>
            </a:r>
            <a:r>
              <a:rPr lang="el-GR" b="1" dirty="0">
                <a:solidFill>
                  <a:srgbClr val="FFFF00"/>
                </a:solidFill>
                <a:latin typeface="Arial Black" panose="020B0A04020102020204" pitchFamily="34" charset="0"/>
              </a:rPr>
              <a:t>λοιμώξεις του γαστρεντερικού </a:t>
            </a:r>
            <a:r>
              <a:rPr lang="el-GR" b="1" dirty="0">
                <a:latin typeface="Arial Black" panose="020B0A04020102020204" pitchFamily="34" charset="0"/>
              </a:rPr>
              <a:t>συστήματος και </a:t>
            </a:r>
            <a:r>
              <a:rPr lang="el-GR" b="1" dirty="0">
                <a:solidFill>
                  <a:srgbClr val="FFFF00"/>
                </a:solidFill>
                <a:latin typeface="Arial Black" panose="020B0A04020102020204" pitchFamily="34" charset="0"/>
              </a:rPr>
              <a:t>αλλεργίες</a:t>
            </a:r>
            <a:r>
              <a:rPr lang="el-GR" b="1" dirty="0">
                <a:latin typeface="Arial Black" panose="020B0A04020102020204" pitchFamily="34" charset="0"/>
              </a:rPr>
              <a:t>. </a:t>
            </a:r>
            <a:endParaRPr lang="el-GR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l-GR" b="1" dirty="0" smtClean="0">
                <a:latin typeface="Arial Black" panose="020B0A04020102020204" pitchFamily="34" charset="0"/>
              </a:rPr>
              <a:t>Εκτός </a:t>
            </a:r>
            <a:r>
              <a:rPr lang="el-GR" b="1" dirty="0">
                <a:latin typeface="Arial Black" panose="020B0A04020102020204" pitchFamily="34" charset="0"/>
              </a:rPr>
              <a:t>από τα πολύτιμα θρεπτικά συστατικά </a:t>
            </a:r>
            <a:r>
              <a:rPr lang="el-GR" b="1" dirty="0">
                <a:solidFill>
                  <a:srgbClr val="FF0000"/>
                </a:solidFill>
                <a:latin typeface="Arial Black" panose="020B0A04020102020204" pitchFamily="34" charset="0"/>
              </a:rPr>
              <a:t>παρέχει και ορμόνες, </a:t>
            </a:r>
            <a:r>
              <a:rPr lang="el-GR" b="1" dirty="0">
                <a:latin typeface="Arial Black" panose="020B0A04020102020204" pitchFamily="34" charset="0"/>
              </a:rPr>
              <a:t>που βοηθούν στη φυσιολογική ανάπτυξη. Έχει διαπιστωθεί ότι όσοι είχαν θηλάσει στη βρεφική τους ηλικία, 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προστατεύονται</a:t>
            </a:r>
            <a:r>
              <a:rPr lang="el-GR" b="1" dirty="0">
                <a:latin typeface="Arial Black" panose="020B0A04020102020204" pitchFamily="34" charset="0"/>
              </a:rPr>
              <a:t> στην ενήλικη ζωή τους από την 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παχυσαρκία</a:t>
            </a:r>
            <a:r>
              <a:rPr lang="el-GR" b="1" dirty="0">
                <a:latin typeface="Arial Black" panose="020B0A04020102020204" pitchFamily="34" charset="0"/>
              </a:rPr>
              <a:t>, </a:t>
            </a:r>
            <a:endParaRPr lang="el-GR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l-GR" b="1" dirty="0" smtClean="0">
                <a:latin typeface="Arial Black" panose="020B0A04020102020204" pitchFamily="34" charset="0"/>
              </a:rPr>
              <a:t>το 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σακχαρώδη διαβήτη </a:t>
            </a:r>
            <a:endParaRPr lang="el-GR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l-GR" b="1" dirty="0" smtClean="0">
                <a:latin typeface="Arial Black" panose="020B0A04020102020204" pitchFamily="34" charset="0"/>
              </a:rPr>
              <a:t>και την </a:t>
            </a:r>
            <a:r>
              <a:rPr lang="el-GR" b="1" dirty="0">
                <a:solidFill>
                  <a:schemeClr val="accent6"/>
                </a:solidFill>
                <a:latin typeface="Arial Black" panose="020B0A04020102020204" pitchFamily="34" charset="0"/>
              </a:rPr>
              <a:t>τερηδόνα</a:t>
            </a:r>
            <a:r>
              <a:rPr lang="el-GR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el-GR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l-GR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040" y="4498258"/>
            <a:ext cx="3657600" cy="23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Αστέρι 5 ακτινών 6"/>
          <p:cNvSpPr/>
          <p:nvPr/>
        </p:nvSpPr>
        <p:spPr>
          <a:xfrm>
            <a:off x="4003040" y="1513840"/>
            <a:ext cx="2641600" cy="35255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</a:rPr>
              <a:t>ΑΣΤΡΟ ΤΗΣ </a:t>
            </a:r>
          </a:p>
          <a:p>
            <a:pPr algn="ctr"/>
            <a:r>
              <a:rPr lang="el-GR" sz="2000" b="1" dirty="0" smtClean="0">
                <a:solidFill>
                  <a:srgbClr val="C00000"/>
                </a:solidFill>
              </a:rPr>
              <a:t>ΖΩΗΣ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3677920" y="0"/>
            <a:ext cx="3495040" cy="1666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ΓΑΛΑΚΤΟΚΟΜΙΚΑ</a:t>
            </a:r>
            <a:endParaRPr lang="el-GR" b="1" dirty="0"/>
          </a:p>
        </p:txBody>
      </p:sp>
      <p:sp>
        <p:nvSpPr>
          <p:cNvPr id="9" name="Εξάγωνο 8"/>
          <p:cNvSpPr/>
          <p:nvPr/>
        </p:nvSpPr>
        <p:spPr>
          <a:xfrm>
            <a:off x="6644640" y="2032000"/>
            <a:ext cx="3058160" cy="1656080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ΦΡΟΥΤΑ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ΛΑΧΑΝΙΚΑ</a:t>
            </a:r>
            <a:endParaRPr lang="el-GR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Διάγραμμα ροής: Εξαγωγή 11"/>
          <p:cNvSpPr/>
          <p:nvPr/>
        </p:nvSpPr>
        <p:spPr>
          <a:xfrm rot="18517764">
            <a:off x="5457461" y="4673284"/>
            <a:ext cx="2712720" cy="164677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ΚΡΕΑΣ</a:t>
            </a:r>
            <a:endParaRPr lang="el-GR" sz="2400" b="1" dirty="0"/>
          </a:p>
        </p:txBody>
      </p:sp>
      <p:sp>
        <p:nvSpPr>
          <p:cNvPr id="13" name="Διάγραμμα ροής: Εξαγωγή 12"/>
          <p:cNvSpPr/>
          <p:nvPr/>
        </p:nvSpPr>
        <p:spPr>
          <a:xfrm rot="2731423">
            <a:off x="2373071" y="4682076"/>
            <a:ext cx="2946400" cy="1951792"/>
          </a:xfrm>
          <a:prstGeom prst="flowChartExtra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ΛΙΠΑΡΑ</a:t>
            </a:r>
            <a:endParaRPr lang="el-GR" sz="2000" b="1" dirty="0"/>
          </a:p>
        </p:txBody>
      </p:sp>
      <p:sp>
        <p:nvSpPr>
          <p:cNvPr id="14" name="Ρόμβος 13"/>
          <p:cNvSpPr/>
          <p:nvPr/>
        </p:nvSpPr>
        <p:spPr>
          <a:xfrm>
            <a:off x="264160" y="1909354"/>
            <a:ext cx="3738880" cy="1901371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ΔΗΜΗΤΡΙΑΚΑ</a:t>
            </a: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1. ΟΜΑΔΑ ΓΑΛΑΚΤΟΚΟΜΙΚΩΝ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006" y="1853248"/>
            <a:ext cx="6795194" cy="42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86360"/>
            <a:ext cx="8910320" cy="66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3058160" y="314960"/>
            <a:ext cx="4551680" cy="276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ΤΙ ΕΊΝΑΙ</a:t>
            </a:r>
          </a:p>
          <a:p>
            <a:pPr algn="ctr"/>
            <a:r>
              <a:rPr lang="el-GR" sz="2800" b="1" dirty="0" smtClean="0"/>
              <a:t>ΠΑΣΤΕΡΙΩΣΗ;</a:t>
            </a:r>
            <a:endParaRPr lang="el-GR" sz="2800" b="1" dirty="0"/>
          </a:p>
        </p:txBody>
      </p:sp>
      <p:sp>
        <p:nvSpPr>
          <p:cNvPr id="3" name="Έλλειψη 2"/>
          <p:cNvSpPr/>
          <p:nvPr/>
        </p:nvSpPr>
        <p:spPr>
          <a:xfrm>
            <a:off x="3251200" y="3616960"/>
            <a:ext cx="4358640" cy="30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ΤΙ ΕΊΝΑΙ</a:t>
            </a:r>
          </a:p>
          <a:p>
            <a:pPr algn="ctr"/>
            <a:r>
              <a:rPr lang="el-GR" sz="2000" b="1" dirty="0" smtClean="0"/>
              <a:t>ΟΜΟΓΕΝΟΠΟΙΗΣΗ;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2945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20" y="1147762"/>
            <a:ext cx="748792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934402"/>
            <a:ext cx="8173069" cy="51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88" y="467360"/>
            <a:ext cx="7954431" cy="59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62000" y="426720"/>
            <a:ext cx="895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i="0" u="sng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Όλα τα είδη του γάλακτος τα συναντάμε σε 3 τύπους, ανάλογα με την περιεκτικότητά τους σε λιπαρά:</a:t>
            </a:r>
          </a:p>
          <a:p>
            <a:pPr algn="just"/>
            <a:endParaRPr lang="el-GR" sz="2000" b="1" i="0" u="sng" dirty="0" smtClean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b="1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το πλήρες γάλα με 3,5% λιπαρά (συνήθως με μπλε χρώμα στη συσκευασία)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b="1" i="0" dirty="0" smtClean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το </a:t>
            </a:r>
            <a:r>
              <a:rPr lang="el-GR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ημίπαχο</a:t>
            </a:r>
            <a:r>
              <a:rPr lang="el-GR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γάλα ή «ελαφρύ» ή </a:t>
            </a:r>
            <a:r>
              <a:rPr lang="el-GR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light</a:t>
            </a:r>
            <a:r>
              <a:rPr lang="el-GR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με 1,5% λιπαρά (συνήθως με πράσινο χρώμα στη συσκευασία)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b="1" i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το άπαχο γάλα με 0% λιπαρά (συνήθως με γαλάζιο </a:t>
            </a:r>
            <a:r>
              <a:rPr lang="el-GR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ή κόκκινο χρώμα </a:t>
            </a:r>
            <a:r>
              <a:rPr lang="el-GR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στη </a:t>
            </a:r>
            <a:r>
              <a:rPr lang="el-GR" sz="2400" b="1" i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συσκευασία</a:t>
            </a:r>
            <a:r>
              <a:rPr lang="el-GR" sz="2400" b="1" i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).</a:t>
            </a:r>
            <a:endParaRPr lang="el-GR" sz="2400" b="1" i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27" y="4070848"/>
            <a:ext cx="4477007" cy="274901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" y="4271010"/>
            <a:ext cx="3633470" cy="25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Ιόν">
  <a:themeElements>
    <a:clrScheme name="Ιό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4.xml><?xml version="1.0" encoding="utf-8"?>
<a:theme xmlns:a="http://schemas.openxmlformats.org/drawingml/2006/main" name="2_Ιόν">
  <a:themeElements>
    <a:clrScheme name="Ιό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177</Words>
  <Application>Microsoft Office PowerPoint</Application>
  <PresentationFormat>Ευρεία οθόνη</PresentationFormat>
  <Paragraphs>36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Century Gothic</vt:lpstr>
      <vt:lpstr>Wingdings</vt:lpstr>
      <vt:lpstr>Wingdings 3</vt:lpstr>
      <vt:lpstr>Ιόν</vt:lpstr>
      <vt:lpstr>Office Theme</vt:lpstr>
      <vt:lpstr>1_Ιόν</vt:lpstr>
      <vt:lpstr>2_Ιόν</vt:lpstr>
      <vt:lpstr>Παρουσίαση του PowerPoint</vt:lpstr>
      <vt:lpstr>Παρουσίαση του PowerPoint</vt:lpstr>
      <vt:lpstr>1. ΟΜΑΔΑ ΓΑΛΑΚΤΟΚΟΜΙΚΩΝ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ΙΣΟΔΥΝΑΜΑ ΓΑΛΑΚΤΟΣ</vt:lpstr>
      <vt:lpstr>ΘΗΛΑΣΜΟΣ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Στέλλα Κολοβού</dc:creator>
  <cp:lastModifiedBy>Στέλλα Κολοβού</cp:lastModifiedBy>
  <cp:revision>19</cp:revision>
  <dcterms:created xsi:type="dcterms:W3CDTF">2021-03-07T13:58:12Z</dcterms:created>
  <dcterms:modified xsi:type="dcterms:W3CDTF">2021-03-08T06:51:24Z</dcterms:modified>
</cp:coreProperties>
</file>