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62" r:id="rId6"/>
    <p:sldId id="261" r:id="rId7"/>
    <p:sldId id="259"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63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43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4588203-37D9-4760-A5B9-443E04591273}" type="datetimeFigureOut">
              <a:rPr lang="el-GR" smtClean="0"/>
              <a:t>21/3/2021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EBACE43-38AC-444A-8154-0C2709D98215}" type="slidenum">
              <a:rPr lang="el-GR" smtClean="0"/>
              <a:t>‹#›</a:t>
            </a:fld>
            <a:endParaRPr lang="el-GR"/>
          </a:p>
        </p:txBody>
      </p:sp>
    </p:spTree>
    <p:extLst>
      <p:ext uri="{BB962C8B-B14F-4D97-AF65-F5344CB8AC3E}">
        <p14:creationId xmlns:p14="http://schemas.microsoft.com/office/powerpoint/2010/main" val="414428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4588203-37D9-4760-A5B9-443E04591273}" type="datetimeFigureOut">
              <a:rPr lang="el-GR" smtClean="0"/>
              <a:t>21/3/2021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EBACE43-38AC-444A-8154-0C2709D98215}" type="slidenum">
              <a:rPr lang="el-GR" smtClean="0"/>
              <a:t>‹#›</a:t>
            </a:fld>
            <a:endParaRPr lang="el-GR"/>
          </a:p>
        </p:txBody>
      </p:sp>
    </p:spTree>
    <p:extLst>
      <p:ext uri="{BB962C8B-B14F-4D97-AF65-F5344CB8AC3E}">
        <p14:creationId xmlns:p14="http://schemas.microsoft.com/office/powerpoint/2010/main" val="416255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4588203-37D9-4760-A5B9-443E04591273}" type="datetimeFigureOut">
              <a:rPr lang="el-GR" smtClean="0"/>
              <a:t>21/3/2021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EBACE43-38AC-444A-8154-0C2709D98215}" type="slidenum">
              <a:rPr lang="el-GR" smtClean="0"/>
              <a:t>‹#›</a:t>
            </a:fld>
            <a:endParaRPr lang="el-GR"/>
          </a:p>
        </p:txBody>
      </p:sp>
    </p:spTree>
    <p:extLst>
      <p:ext uri="{BB962C8B-B14F-4D97-AF65-F5344CB8AC3E}">
        <p14:creationId xmlns:p14="http://schemas.microsoft.com/office/powerpoint/2010/main" val="269169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4588203-37D9-4760-A5B9-443E04591273}" type="datetimeFigureOut">
              <a:rPr lang="el-GR" smtClean="0"/>
              <a:t>21/3/2021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EBACE43-38AC-444A-8154-0C2709D98215}" type="slidenum">
              <a:rPr lang="el-GR" smtClean="0"/>
              <a:t>‹#›</a:t>
            </a:fld>
            <a:endParaRPr lang="el-GR"/>
          </a:p>
        </p:txBody>
      </p:sp>
    </p:spTree>
    <p:extLst>
      <p:ext uri="{BB962C8B-B14F-4D97-AF65-F5344CB8AC3E}">
        <p14:creationId xmlns:p14="http://schemas.microsoft.com/office/powerpoint/2010/main" val="247938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4588203-37D9-4760-A5B9-443E04591273}" type="datetimeFigureOut">
              <a:rPr lang="el-GR" smtClean="0"/>
              <a:t>21/3/2021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EBACE43-38AC-444A-8154-0C2709D98215}" type="slidenum">
              <a:rPr lang="el-GR" smtClean="0"/>
              <a:t>‹#›</a:t>
            </a:fld>
            <a:endParaRPr lang="el-GR"/>
          </a:p>
        </p:txBody>
      </p:sp>
    </p:spTree>
    <p:extLst>
      <p:ext uri="{BB962C8B-B14F-4D97-AF65-F5344CB8AC3E}">
        <p14:creationId xmlns:p14="http://schemas.microsoft.com/office/powerpoint/2010/main" val="152402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4588203-37D9-4760-A5B9-443E04591273}" type="datetimeFigureOut">
              <a:rPr lang="el-GR" smtClean="0"/>
              <a:t>21/3/2021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EBACE43-38AC-444A-8154-0C2709D98215}" type="slidenum">
              <a:rPr lang="el-GR" smtClean="0"/>
              <a:t>‹#›</a:t>
            </a:fld>
            <a:endParaRPr lang="el-GR"/>
          </a:p>
        </p:txBody>
      </p:sp>
    </p:spTree>
    <p:extLst>
      <p:ext uri="{BB962C8B-B14F-4D97-AF65-F5344CB8AC3E}">
        <p14:creationId xmlns:p14="http://schemas.microsoft.com/office/powerpoint/2010/main" val="9119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4588203-37D9-4760-A5B9-443E04591273}" type="datetimeFigureOut">
              <a:rPr lang="el-GR" smtClean="0"/>
              <a:t>21/3/2021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EBACE43-38AC-444A-8154-0C2709D98215}" type="slidenum">
              <a:rPr lang="el-GR" smtClean="0"/>
              <a:t>‹#›</a:t>
            </a:fld>
            <a:endParaRPr lang="el-GR"/>
          </a:p>
        </p:txBody>
      </p:sp>
    </p:spTree>
    <p:extLst>
      <p:ext uri="{BB962C8B-B14F-4D97-AF65-F5344CB8AC3E}">
        <p14:creationId xmlns:p14="http://schemas.microsoft.com/office/powerpoint/2010/main" val="187814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4588203-37D9-4760-A5B9-443E04591273}" type="datetimeFigureOut">
              <a:rPr lang="el-GR" smtClean="0"/>
              <a:t>21/3/2021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EBACE43-38AC-444A-8154-0C2709D98215}" type="slidenum">
              <a:rPr lang="el-GR" smtClean="0"/>
              <a:t>‹#›</a:t>
            </a:fld>
            <a:endParaRPr lang="el-GR"/>
          </a:p>
        </p:txBody>
      </p:sp>
    </p:spTree>
    <p:extLst>
      <p:ext uri="{BB962C8B-B14F-4D97-AF65-F5344CB8AC3E}">
        <p14:creationId xmlns:p14="http://schemas.microsoft.com/office/powerpoint/2010/main" val="3288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4588203-37D9-4760-A5B9-443E04591273}" type="datetimeFigureOut">
              <a:rPr lang="el-GR" smtClean="0"/>
              <a:t>21/3/2021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EBACE43-38AC-444A-8154-0C2709D98215}" type="slidenum">
              <a:rPr lang="el-GR" smtClean="0"/>
              <a:t>‹#›</a:t>
            </a:fld>
            <a:endParaRPr lang="el-GR"/>
          </a:p>
        </p:txBody>
      </p:sp>
    </p:spTree>
    <p:extLst>
      <p:ext uri="{BB962C8B-B14F-4D97-AF65-F5344CB8AC3E}">
        <p14:creationId xmlns:p14="http://schemas.microsoft.com/office/powerpoint/2010/main" val="364926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4588203-37D9-4760-A5B9-443E04591273}" type="datetimeFigureOut">
              <a:rPr lang="el-GR" smtClean="0"/>
              <a:t>21/3/2021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EBACE43-38AC-444A-8154-0C2709D98215}" type="slidenum">
              <a:rPr lang="el-GR" smtClean="0"/>
              <a:t>‹#›</a:t>
            </a:fld>
            <a:endParaRPr lang="el-GR"/>
          </a:p>
        </p:txBody>
      </p:sp>
    </p:spTree>
    <p:extLst>
      <p:ext uri="{BB962C8B-B14F-4D97-AF65-F5344CB8AC3E}">
        <p14:creationId xmlns:p14="http://schemas.microsoft.com/office/powerpoint/2010/main" val="228090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4588203-37D9-4760-A5B9-443E04591273}" type="datetimeFigureOut">
              <a:rPr lang="el-GR" smtClean="0"/>
              <a:t>21/3/2021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EBACE43-38AC-444A-8154-0C2709D98215}" type="slidenum">
              <a:rPr lang="el-GR" smtClean="0"/>
              <a:t>‹#›</a:t>
            </a:fld>
            <a:endParaRPr lang="el-GR"/>
          </a:p>
        </p:txBody>
      </p:sp>
    </p:spTree>
    <p:extLst>
      <p:ext uri="{BB962C8B-B14F-4D97-AF65-F5344CB8AC3E}">
        <p14:creationId xmlns:p14="http://schemas.microsoft.com/office/powerpoint/2010/main" val="422844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88203-37D9-4760-A5B9-443E04591273}" type="datetimeFigureOut">
              <a:rPr lang="el-GR" smtClean="0"/>
              <a:t>21/3/2021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ACE43-38AC-444A-8154-0C2709D98215}" type="slidenum">
              <a:rPr lang="el-GR" smtClean="0"/>
              <a:t>‹#›</a:t>
            </a:fld>
            <a:endParaRPr lang="el-GR"/>
          </a:p>
        </p:txBody>
      </p:sp>
    </p:spTree>
    <p:extLst>
      <p:ext uri="{BB962C8B-B14F-4D97-AF65-F5344CB8AC3E}">
        <p14:creationId xmlns:p14="http://schemas.microsoft.com/office/powerpoint/2010/main" val="36040482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40">
          <a:fgClr>
            <a:srgbClr val="92D050"/>
          </a:fgClr>
          <a:bgClr>
            <a:schemeClr val="bg1"/>
          </a:bgClr>
        </a:patt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a:solidFill>
            <a:schemeClr val="accent2">
              <a:lumMod val="75000"/>
            </a:schemeClr>
          </a:solidFill>
        </p:spPr>
        <p:txBody>
          <a:bodyPr/>
          <a:lstStyle/>
          <a:p>
            <a:pPr algn="ctr"/>
            <a:r>
              <a:rPr lang="el-GR" dirty="0" smtClean="0"/>
              <a:t>ΦΡΟΥΤΑ -ΛΑΧΑΝΙΚΑ</a:t>
            </a:r>
            <a:endParaRPr lang="el-GR" dirty="0"/>
          </a:p>
        </p:txBody>
      </p:sp>
      <p:pic>
        <p:nvPicPr>
          <p:cNvPr id="6" name="Θέση περιεχομένου 5"/>
          <p:cNvPicPr>
            <a:picLocks noGrp="1" noChangeAspect="1"/>
          </p:cNvPicPr>
          <p:nvPr>
            <p:ph idx="1"/>
          </p:nvPr>
        </p:nvPicPr>
        <p:blipFill>
          <a:blip r:embed="rId2"/>
          <a:stretch>
            <a:fillRect/>
          </a:stretch>
        </p:blipFill>
        <p:spPr>
          <a:xfrm>
            <a:off x="3272318" y="1825625"/>
            <a:ext cx="5647363" cy="4351338"/>
          </a:xfrm>
          <a:prstGeom prst="rect">
            <a:avLst/>
          </a:prstGeom>
          <a:solidFill>
            <a:schemeClr val="accent6">
              <a:lumMod val="20000"/>
              <a:lumOff val="80000"/>
            </a:schemeClr>
          </a:solidFill>
        </p:spPr>
      </p:pic>
      <p:sp>
        <p:nvSpPr>
          <p:cNvPr id="7" name="Ορθογώνιο 6"/>
          <p:cNvSpPr/>
          <p:nvPr/>
        </p:nvSpPr>
        <p:spPr>
          <a:xfrm>
            <a:off x="1168400" y="2550160"/>
            <a:ext cx="3007360" cy="3693319"/>
          </a:xfrm>
          <a:prstGeom prst="rect">
            <a:avLst/>
          </a:prstGeom>
          <a:solidFill>
            <a:srgbClr val="FF0000"/>
          </a:solidFill>
        </p:spPr>
        <p:txBody>
          <a:bodyPr wrap="square">
            <a:spAutoFit/>
          </a:bodyPr>
          <a:lstStyle/>
          <a:p>
            <a:r>
              <a:rPr lang="el-GR" b="1" i="0" dirty="0" smtClean="0">
                <a:solidFill>
                  <a:srgbClr val="FFC000"/>
                </a:solidFill>
                <a:effectLst/>
                <a:latin typeface="Arial Black" panose="020B0A04020102020204" pitchFamily="34" charset="0"/>
              </a:rPr>
              <a:t>Στην ομάδα αυτή ανήκουν όλα τα φρέσκα, αποξηραμένα, κατεψυγμένα ή κονσερβοποιημένα φρούτα και λαχανικά, καθώς και οι χυμοί τους. Δεν ανήκουν όμως οι πατάτες και οι ξηροί καρποί. Στην ομάδα αυτή θα συναντήσουμε φρούτα:</a:t>
            </a:r>
            <a:endParaRPr lang="el-GR" b="1" dirty="0">
              <a:solidFill>
                <a:srgbClr val="FFC000"/>
              </a:solidFill>
              <a:latin typeface="Arial Black" panose="020B0A04020102020204" pitchFamily="34" charset="0"/>
            </a:endParaRPr>
          </a:p>
        </p:txBody>
      </p:sp>
    </p:spTree>
    <p:extLst>
      <p:ext uri="{BB962C8B-B14F-4D97-AF65-F5344CB8AC3E}">
        <p14:creationId xmlns:p14="http://schemas.microsoft.com/office/powerpoint/2010/main" val="176598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dkHorz">
          <a:fgClr>
            <a:srgbClr val="FFFF00"/>
          </a:fgClr>
          <a:bgClr>
            <a:schemeClr val="bg1"/>
          </a:bgClr>
        </a:patt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59435"/>
          </a:xfrm>
        </p:spPr>
        <p:txBody>
          <a:bodyPr>
            <a:noAutofit/>
          </a:bodyPr>
          <a:lstStyle/>
          <a:p>
            <a:r>
              <a:rPr lang="el-GR" sz="3600" b="1" dirty="0" smtClean="0">
                <a:latin typeface="Arial Black" panose="020B0A04020102020204" pitchFamily="34" charset="0"/>
              </a:rPr>
              <a:t>ΚΑΤΗΓΟΡΙΕΣ ΦΡΟΥΤΩΝ- ΛΑΧΑΝΙΚΩΝ</a:t>
            </a:r>
            <a:endParaRPr lang="el-GR" sz="3600" b="1" dirty="0">
              <a:latin typeface="Arial Black" panose="020B0A04020102020204" pitchFamily="34" charset="0"/>
            </a:endParaRPr>
          </a:p>
        </p:txBody>
      </p:sp>
      <p:sp>
        <p:nvSpPr>
          <p:cNvPr id="3" name="Θέση περιεχομένου 2"/>
          <p:cNvSpPr>
            <a:spLocks noGrp="1"/>
          </p:cNvSpPr>
          <p:nvPr>
            <p:ph idx="1"/>
          </p:nvPr>
        </p:nvSpPr>
        <p:spPr>
          <a:xfrm>
            <a:off x="345440" y="853440"/>
            <a:ext cx="11206094" cy="5906175"/>
          </a:xfrm>
        </p:spPr>
        <p:txBody>
          <a:bodyPr>
            <a:normAutofit/>
          </a:bodyPr>
          <a:lstStyle/>
          <a:p>
            <a:pPr>
              <a:buFont typeface="Wingdings" panose="05000000000000000000" pitchFamily="2" charset="2"/>
              <a:buChar char="Ø"/>
            </a:pPr>
            <a:r>
              <a:rPr lang="el-GR" sz="1800" b="1" u="sng" dirty="0" err="1">
                <a:solidFill>
                  <a:srgbClr val="00B0F0"/>
                </a:solidFill>
                <a:latin typeface="Arial Black" panose="020B0A04020102020204" pitchFamily="34" charset="0"/>
              </a:rPr>
              <a:t>πυρηνόκαρπα</a:t>
            </a:r>
            <a:r>
              <a:rPr lang="el-GR" sz="1800" b="1" u="sng" dirty="0">
                <a:solidFill>
                  <a:schemeClr val="accent6">
                    <a:lumMod val="50000"/>
                  </a:schemeClr>
                </a:solidFill>
                <a:latin typeface="Arial Black" panose="020B0A04020102020204" pitchFamily="34" charset="0"/>
              </a:rPr>
              <a:t> </a:t>
            </a:r>
            <a:r>
              <a:rPr lang="el-GR" sz="1600" b="1" dirty="0">
                <a:latin typeface="Arial Black" panose="020B0A04020102020204" pitchFamily="34" charset="0"/>
              </a:rPr>
              <a:t>με ένα κουκούτσι στον πυρήνα τους, όπως τα κεράσια, τα βερίκοκα, τα ροδάκινα και τα </a:t>
            </a:r>
            <a:r>
              <a:rPr lang="el-GR" sz="1600" b="1" dirty="0" smtClean="0">
                <a:latin typeface="Arial Black" panose="020B0A04020102020204" pitchFamily="34" charset="0"/>
              </a:rPr>
              <a:t>δαμάσκηνα</a:t>
            </a:r>
          </a:p>
          <a:p>
            <a:pPr>
              <a:buFont typeface="Wingdings" panose="05000000000000000000" pitchFamily="2" charset="2"/>
              <a:buChar char="Ø"/>
            </a:pPr>
            <a:r>
              <a:rPr lang="el-GR" sz="1800" b="1" u="sng" dirty="0" err="1">
                <a:solidFill>
                  <a:schemeClr val="accent1">
                    <a:lumMod val="75000"/>
                  </a:schemeClr>
                </a:solidFill>
                <a:latin typeface="Arial Black" panose="020B0A04020102020204" pitchFamily="34" charset="0"/>
              </a:rPr>
              <a:t>γιγαρτόκαρπα</a:t>
            </a:r>
            <a:r>
              <a:rPr lang="el-GR" sz="1800" b="1" u="sng" dirty="0">
                <a:latin typeface="Arial Black" panose="020B0A04020102020204" pitchFamily="34" charset="0"/>
              </a:rPr>
              <a:t> </a:t>
            </a:r>
            <a:r>
              <a:rPr lang="el-GR" sz="1600" b="1" dirty="0">
                <a:latin typeface="Arial Black" panose="020B0A04020102020204" pitchFamily="34" charset="0"/>
              </a:rPr>
              <a:t>με θήκες με κουκούτσια στον πυρήνα τους, όπως τα μήλα και τα </a:t>
            </a:r>
            <a:r>
              <a:rPr lang="el-GR" sz="1600" b="1" dirty="0" smtClean="0">
                <a:latin typeface="Arial Black" panose="020B0A04020102020204" pitchFamily="34" charset="0"/>
              </a:rPr>
              <a:t>αχλάδια</a:t>
            </a:r>
          </a:p>
          <a:p>
            <a:pPr>
              <a:buFont typeface="Wingdings" panose="05000000000000000000" pitchFamily="2" charset="2"/>
              <a:buChar char="Ø"/>
            </a:pPr>
            <a:r>
              <a:rPr lang="el-GR" sz="1800" b="1" u="sng" dirty="0">
                <a:solidFill>
                  <a:srgbClr val="00B0F0"/>
                </a:solidFill>
                <a:latin typeface="Arial Black" panose="020B0A04020102020204" pitchFamily="34" charset="0"/>
              </a:rPr>
              <a:t>εσπεριδοειδή,</a:t>
            </a:r>
            <a:r>
              <a:rPr lang="el-GR" sz="1800" b="1" u="sng" dirty="0">
                <a:latin typeface="Arial Black" panose="020B0A04020102020204" pitchFamily="34" charset="0"/>
              </a:rPr>
              <a:t> </a:t>
            </a:r>
            <a:r>
              <a:rPr lang="el-GR" sz="1600" b="1" dirty="0">
                <a:latin typeface="Arial Black" panose="020B0A04020102020204" pitchFamily="34" charset="0"/>
              </a:rPr>
              <a:t>όπως τα πορτοκάλια, τα μανταρίνια, τα λεμόνια και τα </a:t>
            </a:r>
            <a:r>
              <a:rPr lang="el-GR" sz="1600" b="1" dirty="0" err="1">
                <a:latin typeface="Arial Black" panose="020B0A04020102020204" pitchFamily="34" charset="0"/>
              </a:rPr>
              <a:t>γκρέιπ</a:t>
            </a:r>
            <a:r>
              <a:rPr lang="el-GR" sz="1600" b="1" dirty="0">
                <a:latin typeface="Arial Black" panose="020B0A04020102020204" pitchFamily="34" charset="0"/>
              </a:rPr>
              <a:t> </a:t>
            </a:r>
            <a:r>
              <a:rPr lang="el-GR" sz="1600" b="1" dirty="0" err="1" smtClean="0">
                <a:latin typeface="Arial Black" panose="020B0A04020102020204" pitchFamily="34" charset="0"/>
              </a:rPr>
              <a:t>φρουτ</a:t>
            </a:r>
            <a:endParaRPr lang="el-GR" sz="1600" b="1" dirty="0" smtClean="0">
              <a:latin typeface="Arial Black" panose="020B0A04020102020204" pitchFamily="34" charset="0"/>
            </a:endParaRPr>
          </a:p>
          <a:p>
            <a:pPr>
              <a:buFont typeface="Wingdings" panose="05000000000000000000" pitchFamily="2" charset="2"/>
              <a:buChar char="Ø"/>
            </a:pPr>
            <a:r>
              <a:rPr lang="el-GR" sz="1800" b="1" u="sng" dirty="0">
                <a:solidFill>
                  <a:schemeClr val="accent1">
                    <a:lumMod val="75000"/>
                  </a:schemeClr>
                </a:solidFill>
                <a:latin typeface="Arial Black" panose="020B0A04020102020204" pitchFamily="34" charset="0"/>
              </a:rPr>
              <a:t>εξωτικά φρούτα </a:t>
            </a:r>
            <a:r>
              <a:rPr lang="el-GR" sz="1600" b="1" dirty="0">
                <a:latin typeface="Arial Black" panose="020B0A04020102020204" pitchFamily="34" charset="0"/>
              </a:rPr>
              <a:t>που έχουν φτάσει και στη χώρα μας, όπως οι μπανάνες και ο </a:t>
            </a:r>
            <a:r>
              <a:rPr lang="el-GR" sz="1600" b="1" dirty="0" smtClean="0">
                <a:latin typeface="Arial Black" panose="020B0A04020102020204" pitchFamily="34" charset="0"/>
              </a:rPr>
              <a:t>ανανάς</a:t>
            </a:r>
          </a:p>
          <a:p>
            <a:pPr>
              <a:buFont typeface="Wingdings" panose="05000000000000000000" pitchFamily="2" charset="2"/>
              <a:buChar char="Ø"/>
            </a:pPr>
            <a:r>
              <a:rPr lang="el-GR" sz="1800" b="1" u="sng" dirty="0">
                <a:solidFill>
                  <a:schemeClr val="accent1">
                    <a:lumMod val="75000"/>
                  </a:schemeClr>
                </a:solidFill>
                <a:latin typeface="Arial Black" panose="020B0A04020102020204" pitchFamily="34" charset="0"/>
              </a:rPr>
              <a:t>τα ξερά φρούτα </a:t>
            </a:r>
            <a:r>
              <a:rPr lang="el-GR" sz="1600" b="1" dirty="0">
                <a:latin typeface="Arial Black" panose="020B0A04020102020204" pitchFamily="34" charset="0"/>
              </a:rPr>
              <a:t>(σύκα, δαμάσκηνα, βερίκοκα κ.ά</a:t>
            </a:r>
            <a:r>
              <a:rPr lang="el-GR" sz="1600" b="1" dirty="0" smtClean="0">
                <a:latin typeface="Arial Black" panose="020B0A04020102020204" pitchFamily="34" charset="0"/>
              </a:rPr>
              <a:t>.)</a:t>
            </a:r>
          </a:p>
          <a:p>
            <a:pPr>
              <a:buFont typeface="Wingdings" panose="05000000000000000000" pitchFamily="2" charset="2"/>
              <a:buChar char="Ø"/>
            </a:pPr>
            <a:r>
              <a:rPr lang="el-GR" sz="1800" b="1" u="sng" dirty="0">
                <a:solidFill>
                  <a:srgbClr val="00B0F0"/>
                </a:solidFill>
                <a:latin typeface="Arial Black" panose="020B0A04020102020204" pitchFamily="34" charset="0"/>
              </a:rPr>
              <a:t>οι κομπόστες </a:t>
            </a:r>
            <a:r>
              <a:rPr lang="el-GR" sz="1600" b="1" dirty="0">
                <a:latin typeface="Arial Black" panose="020B0A04020102020204" pitchFamily="34" charset="0"/>
              </a:rPr>
              <a:t>(από ροδάκινο, βερίκοκο κ.ά</a:t>
            </a:r>
            <a:r>
              <a:rPr lang="el-GR" sz="1600" b="1" dirty="0" smtClean="0">
                <a:latin typeface="Arial Black" panose="020B0A04020102020204" pitchFamily="34" charset="0"/>
              </a:rPr>
              <a:t>.)</a:t>
            </a:r>
          </a:p>
          <a:p>
            <a:pPr>
              <a:buFont typeface="Wingdings" panose="05000000000000000000" pitchFamily="2" charset="2"/>
              <a:buChar char="Ø"/>
            </a:pPr>
            <a:r>
              <a:rPr lang="el-GR" sz="1800" b="1" u="sng" dirty="0">
                <a:latin typeface="Arial Black" panose="020B0A04020102020204" pitchFamily="34" charset="0"/>
              </a:rPr>
              <a:t>οι χυμοί </a:t>
            </a:r>
            <a:r>
              <a:rPr lang="el-GR" sz="1600" b="1" dirty="0">
                <a:latin typeface="Arial Black" panose="020B0A04020102020204" pitchFamily="34" charset="0"/>
              </a:rPr>
              <a:t>των παραπάνω </a:t>
            </a:r>
            <a:r>
              <a:rPr lang="el-GR" sz="1600" b="1" dirty="0" smtClean="0">
                <a:latin typeface="Arial Black" panose="020B0A04020102020204" pitchFamily="34" charset="0"/>
              </a:rPr>
              <a:t>φρούτων</a:t>
            </a:r>
          </a:p>
          <a:p>
            <a:pPr>
              <a:buFont typeface="Wingdings" panose="05000000000000000000" pitchFamily="2" charset="2"/>
              <a:buChar char="Ø"/>
            </a:pPr>
            <a:r>
              <a:rPr lang="el-GR" sz="1800" b="1" u="sng" dirty="0">
                <a:solidFill>
                  <a:srgbClr val="00B0F0"/>
                </a:solidFill>
                <a:latin typeface="Arial Black" panose="020B0A04020102020204" pitchFamily="34" charset="0"/>
              </a:rPr>
              <a:t>τα φυλλώδη πράσινα λαχανικά</a:t>
            </a:r>
            <a:r>
              <a:rPr lang="el-GR" sz="1600" b="1" dirty="0">
                <a:latin typeface="Arial Black" panose="020B0A04020102020204" pitchFamily="34" charset="0"/>
              </a:rPr>
              <a:t>, όπως τα είδη του μαρουλιού και τα πολύτιμα ελληνικά χόρτα (ραδίκια, αντίδια, βλίτα, σέσκουλα κ.ά</a:t>
            </a:r>
            <a:r>
              <a:rPr lang="el-GR" sz="1600" b="1" dirty="0" smtClean="0">
                <a:latin typeface="Arial Black" panose="020B0A04020102020204" pitchFamily="34" charset="0"/>
              </a:rPr>
              <a:t>.)</a:t>
            </a:r>
          </a:p>
          <a:p>
            <a:pPr>
              <a:buFont typeface="Wingdings" panose="05000000000000000000" pitchFamily="2" charset="2"/>
              <a:buChar char="Ø"/>
            </a:pPr>
            <a:r>
              <a:rPr lang="el-GR" sz="1800" b="1" u="sng" dirty="0">
                <a:solidFill>
                  <a:srgbClr val="00B0F0"/>
                </a:solidFill>
                <a:latin typeface="Arial Black" panose="020B0A04020102020204" pitchFamily="34" charset="0"/>
              </a:rPr>
              <a:t>τα </a:t>
            </a:r>
            <a:r>
              <a:rPr lang="el-GR" sz="1800" b="1" u="sng" dirty="0" err="1">
                <a:solidFill>
                  <a:srgbClr val="00B0F0"/>
                </a:solidFill>
                <a:latin typeface="Arial Black" panose="020B0A04020102020204" pitchFamily="34" charset="0"/>
              </a:rPr>
              <a:t>φρουτώδη</a:t>
            </a:r>
            <a:r>
              <a:rPr lang="el-GR" sz="1800" b="1" u="sng" dirty="0">
                <a:solidFill>
                  <a:srgbClr val="00B0F0"/>
                </a:solidFill>
                <a:latin typeface="Arial Black" panose="020B0A04020102020204" pitchFamily="34" charset="0"/>
              </a:rPr>
              <a:t> λαχανικά</a:t>
            </a:r>
            <a:r>
              <a:rPr lang="el-GR" sz="1600" b="1" dirty="0">
                <a:solidFill>
                  <a:srgbClr val="00B0F0"/>
                </a:solidFill>
                <a:latin typeface="Arial Black" panose="020B0A04020102020204" pitchFamily="34" charset="0"/>
              </a:rPr>
              <a:t>, </a:t>
            </a:r>
            <a:r>
              <a:rPr lang="el-GR" sz="1600" b="1" dirty="0">
                <a:latin typeface="Arial Black" panose="020B0A04020102020204" pitchFamily="34" charset="0"/>
              </a:rPr>
              <a:t>όπως η τομάτα, το αγγούρι και η </a:t>
            </a:r>
            <a:r>
              <a:rPr lang="el-GR" sz="1600" b="1" dirty="0" smtClean="0">
                <a:latin typeface="Arial Black" panose="020B0A04020102020204" pitchFamily="34" charset="0"/>
              </a:rPr>
              <a:t>πιπεριά</a:t>
            </a:r>
          </a:p>
          <a:p>
            <a:pPr>
              <a:buFont typeface="Wingdings" panose="05000000000000000000" pitchFamily="2" charset="2"/>
              <a:buChar char="Ø"/>
            </a:pPr>
            <a:r>
              <a:rPr lang="el-GR" sz="1800" b="1" u="sng" dirty="0">
                <a:solidFill>
                  <a:srgbClr val="00B0F0"/>
                </a:solidFill>
                <a:latin typeface="Arial Black" panose="020B0A04020102020204" pitchFamily="34" charset="0"/>
              </a:rPr>
              <a:t>ζαρζαβατικά, </a:t>
            </a:r>
            <a:r>
              <a:rPr lang="el-GR" sz="1600" b="1" dirty="0">
                <a:latin typeface="Arial Black" panose="020B0A04020102020204" pitchFamily="34" charset="0"/>
              </a:rPr>
              <a:t>όπως οι μελιτζάνες, τα κολοκυθάκια, το κουνουπίδι, το μπρόκολο και τα καρότα, τα οποία προέρχονται από καρπούς, ρίζες, βολβούς ή από άλλο μέρος του φυτού.</a:t>
            </a:r>
            <a:endParaRPr lang="el-GR" sz="1600" b="1" dirty="0" smtClean="0">
              <a:latin typeface="Arial Black" panose="020B0A04020102020204" pitchFamily="34" charset="0"/>
            </a:endParaRPr>
          </a:p>
          <a:p>
            <a:pPr>
              <a:buFont typeface="Wingdings" panose="05000000000000000000" pitchFamily="2" charset="2"/>
              <a:buChar char="Ø"/>
            </a:pPr>
            <a:endParaRPr lang="el-GR" dirty="0"/>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218667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dashDnDiag">
          <a:fgClr>
            <a:srgbClr val="CD63CA"/>
          </a:fgClr>
          <a:bgClr>
            <a:schemeClr val="bg1"/>
          </a:bgClr>
        </a:patt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365125"/>
            <a:ext cx="12192000" cy="1325563"/>
          </a:xfrm>
        </p:spPr>
        <p:txBody>
          <a:bodyPr>
            <a:noAutofit/>
          </a:bodyPr>
          <a:lstStyle/>
          <a:p>
            <a:r>
              <a:rPr lang="el-GR" sz="3600" b="1" u="sng" dirty="0">
                <a:latin typeface="Arial Black" panose="020B0A04020102020204" pitchFamily="34" charset="0"/>
              </a:rPr>
              <a:t>Θρεπτικά συστατικά και χαρακτηριστικά αυτής της ομάδας</a:t>
            </a:r>
            <a:r>
              <a:rPr lang="el-GR" sz="3600" dirty="0"/>
              <a:t/>
            </a:r>
            <a:br>
              <a:rPr lang="el-GR" sz="3600" dirty="0"/>
            </a:br>
            <a:endParaRPr lang="el-GR" sz="3600" dirty="0"/>
          </a:p>
        </p:txBody>
      </p:sp>
      <p:sp>
        <p:nvSpPr>
          <p:cNvPr id="3" name="Θέση περιεχομένου 2"/>
          <p:cNvSpPr>
            <a:spLocks noGrp="1"/>
          </p:cNvSpPr>
          <p:nvPr>
            <p:ph idx="1"/>
          </p:nvPr>
        </p:nvSpPr>
        <p:spPr>
          <a:xfrm>
            <a:off x="567159" y="1825625"/>
            <a:ext cx="10786641" cy="5478000"/>
          </a:xfrm>
        </p:spPr>
        <p:txBody>
          <a:bodyPr>
            <a:normAutofit fontScale="55000" lnSpcReduction="20000"/>
          </a:bodyPr>
          <a:lstStyle/>
          <a:p>
            <a:r>
              <a:rPr lang="el-GR" sz="3600" b="1" u="sng" dirty="0">
                <a:solidFill>
                  <a:srgbClr val="FF0000"/>
                </a:solidFill>
                <a:latin typeface="Arial Black" panose="020B0A04020102020204" pitchFamily="34" charset="0"/>
              </a:rPr>
              <a:t>δεν περιέχουν καθόλου λιπαρά</a:t>
            </a:r>
            <a:r>
              <a:rPr lang="el-GR" sz="3600" b="1" u="sng" dirty="0">
                <a:latin typeface="Arial Black" panose="020B0A04020102020204" pitchFamily="34" charset="0"/>
              </a:rPr>
              <a:t> </a:t>
            </a:r>
            <a:r>
              <a:rPr lang="el-GR" sz="3600" b="1" dirty="0">
                <a:latin typeface="Arial Black" panose="020B0A04020102020204" pitchFamily="34" charset="0"/>
              </a:rPr>
              <a:t>(εκτός από το φρούτο αβοκάντο, το οποίο ανήκει στην ομάδα λίπους), άρα δεν επιβαρύνουν τον οργανισμό με ανεπιθύμητα λιπίδια</a:t>
            </a:r>
          </a:p>
          <a:p>
            <a:r>
              <a:rPr lang="el-GR" sz="3600" b="1" dirty="0">
                <a:latin typeface="Arial Black" panose="020B0A04020102020204" pitchFamily="34" charset="0"/>
              </a:rPr>
              <a:t>παρέχουν ελάχιστη ενέργεια, δηλαδή </a:t>
            </a:r>
            <a:r>
              <a:rPr lang="el-GR" sz="3600" b="1" u="sng" dirty="0">
                <a:solidFill>
                  <a:srgbClr val="FF0000"/>
                </a:solidFill>
                <a:latin typeface="Arial Black" panose="020B0A04020102020204" pitchFamily="34" charset="0"/>
              </a:rPr>
              <a:t>λίγες θερμίδες, </a:t>
            </a:r>
            <a:r>
              <a:rPr lang="el-GR" sz="3600" b="1" dirty="0">
                <a:latin typeface="Arial Black" panose="020B0A04020102020204" pitchFamily="34" charset="0"/>
              </a:rPr>
              <a:t>συνεπώς βοηθούν στη διατήρηση των κιλών μας και γενικότερα στον έλεγχο του σωματικού μας βάρους</a:t>
            </a:r>
          </a:p>
          <a:p>
            <a:r>
              <a:rPr lang="el-GR" sz="3600" b="1" dirty="0">
                <a:latin typeface="Arial Black" panose="020B0A04020102020204" pitchFamily="34" charset="0"/>
              </a:rPr>
              <a:t>αποτελούν σημαντική πηγή </a:t>
            </a:r>
            <a:r>
              <a:rPr lang="el-GR" sz="3600" b="1" u="sng" dirty="0">
                <a:solidFill>
                  <a:srgbClr val="FF0000"/>
                </a:solidFill>
                <a:latin typeface="Arial Black" panose="020B0A04020102020204" pitchFamily="34" charset="0"/>
              </a:rPr>
              <a:t>φυτικών ινών </a:t>
            </a:r>
            <a:r>
              <a:rPr lang="el-GR" sz="3600" b="1" dirty="0">
                <a:latin typeface="Arial Black" panose="020B0A04020102020204" pitchFamily="34" charset="0"/>
              </a:rPr>
              <a:t>(ή διαιτητικών ινών) οι οποίες συντελούν στη φυσιολογική λειτουργία του εντέρου και συγχρόνως βοηθούν στην καταπολέμηση της δυσκοιλιότητας</a:t>
            </a:r>
          </a:p>
          <a:p>
            <a:r>
              <a:rPr lang="el-GR" sz="3600" b="1" u="sng" dirty="0">
                <a:solidFill>
                  <a:srgbClr val="FF0000"/>
                </a:solidFill>
                <a:latin typeface="Arial Black" panose="020B0A04020102020204" pitchFamily="34" charset="0"/>
              </a:rPr>
              <a:t>είναι σημαντική πηγή βιταμινών (όπως βιταμίνη C, </a:t>
            </a:r>
            <a:r>
              <a:rPr lang="el-GR" sz="3600" b="1" dirty="0">
                <a:latin typeface="Arial Black" panose="020B0A04020102020204" pitchFamily="34" charset="0"/>
              </a:rPr>
              <a:t>ορισμένες βιταμίνες Β, </a:t>
            </a:r>
            <a:r>
              <a:rPr lang="el-GR" sz="3600" b="1" dirty="0" err="1">
                <a:latin typeface="Arial Black" panose="020B0A04020102020204" pitchFamily="34" charset="0"/>
              </a:rPr>
              <a:t>φυλλικό</a:t>
            </a:r>
            <a:r>
              <a:rPr lang="el-GR" sz="3600" b="1" dirty="0">
                <a:latin typeface="Arial Black" panose="020B0A04020102020204" pitchFamily="34" charset="0"/>
              </a:rPr>
              <a:t> οξύ κ.ά.) και </a:t>
            </a:r>
            <a:r>
              <a:rPr lang="el-GR" sz="3600" b="1" u="sng" dirty="0">
                <a:solidFill>
                  <a:srgbClr val="FF0000"/>
                </a:solidFill>
                <a:latin typeface="Arial Black" panose="020B0A04020102020204" pitchFamily="34" charset="0"/>
              </a:rPr>
              <a:t>μετάλλων (όπως κάλιο, ασβέστιο </a:t>
            </a:r>
            <a:r>
              <a:rPr lang="el-GR" sz="3600" b="1" dirty="0">
                <a:latin typeface="Arial Black" panose="020B0A04020102020204" pitchFamily="34" charset="0"/>
              </a:rPr>
              <a:t>κ.ά.) τα οποία ανήκουν στα απαραίτητα θρεπτικά συστατικά</a:t>
            </a:r>
          </a:p>
          <a:p>
            <a:r>
              <a:rPr lang="el-GR" sz="3600" b="1" dirty="0">
                <a:latin typeface="Arial Black" panose="020B0A04020102020204" pitchFamily="34" charset="0"/>
              </a:rPr>
              <a:t>είναι σημαντική </a:t>
            </a:r>
            <a:r>
              <a:rPr lang="el-GR" sz="3600" b="1" u="sng" dirty="0">
                <a:solidFill>
                  <a:srgbClr val="FF0000"/>
                </a:solidFill>
                <a:latin typeface="Arial Black" panose="020B0A04020102020204" pitchFamily="34" charset="0"/>
              </a:rPr>
              <a:t>πηγή αντιοξειδωτικών ουσιών</a:t>
            </a:r>
            <a:r>
              <a:rPr lang="el-GR" sz="3600" b="1" dirty="0">
                <a:latin typeface="Arial Black" panose="020B0A04020102020204" pitchFamily="34" charset="0"/>
              </a:rPr>
              <a:t>, οι οποίες προστατεύουν τον οργανισμό από τη φθορά (βλ. </a:t>
            </a:r>
            <a:r>
              <a:rPr lang="el-GR" sz="3600" b="1" dirty="0" err="1">
                <a:latin typeface="Arial Black" panose="020B0A04020102020204" pitchFamily="34" charset="0"/>
              </a:rPr>
              <a:t>υποενότητα</a:t>
            </a:r>
            <a:r>
              <a:rPr lang="el-GR" sz="3600" b="1" dirty="0">
                <a:latin typeface="Arial Black" panose="020B0A04020102020204" pitchFamily="34" charset="0"/>
              </a:rPr>
              <a:t> 3.2)</a:t>
            </a:r>
          </a:p>
          <a:p>
            <a:r>
              <a:rPr lang="el-GR" sz="3600" b="1" u="sng" dirty="0">
                <a:solidFill>
                  <a:srgbClr val="FF0000"/>
                </a:solidFill>
                <a:latin typeface="Arial Black" panose="020B0A04020102020204" pitchFamily="34" charset="0"/>
              </a:rPr>
              <a:t>έχουν υψηλό βαθμό κορεσμού, </a:t>
            </a:r>
            <a:r>
              <a:rPr lang="el-GR" sz="3600" b="1" dirty="0">
                <a:latin typeface="Arial Black" panose="020B0A04020102020204" pitchFamily="34" charset="0"/>
              </a:rPr>
              <a:t>δηλαδή νιώθεις άμεσα γεμάτο το στομάχι σου και το αίσθημα αυτό διαρκεί για αρκετό χρονικό διάστημα. </a:t>
            </a:r>
            <a:endParaRPr lang="en-US" sz="3600" b="1" dirty="0" smtClean="0">
              <a:latin typeface="Arial Black" panose="020B0A04020102020204" pitchFamily="34" charset="0"/>
            </a:endParaRPr>
          </a:p>
          <a:p>
            <a:pPr marL="0" indent="0">
              <a:buNone/>
            </a:pPr>
            <a:r>
              <a:rPr lang="el-GR" sz="3600" b="1" dirty="0" smtClean="0">
                <a:latin typeface="Arial Black" panose="020B0A04020102020204" pitchFamily="34" charset="0"/>
              </a:rPr>
              <a:t>Έτσι </a:t>
            </a:r>
            <a:r>
              <a:rPr lang="el-GR" sz="3600" b="1" dirty="0">
                <a:latin typeface="Arial Black" panose="020B0A04020102020204" pitchFamily="34" charset="0"/>
              </a:rPr>
              <a:t>δεν αναζητάς σύντομα τροφή, καθυστερεί δηλαδή η λήψη του επόμενου γεύματος, με αποτέλεσμα να μην προσλαμβάνεις πολλές θερμίδες και να ελέγχεις καλύτερα το σωματικό βάρος σου.</a:t>
            </a:r>
          </a:p>
          <a:p>
            <a:pPr marL="0" indent="0">
              <a:buNone/>
            </a:pPr>
            <a:endParaRPr lang="el-GR" dirty="0"/>
          </a:p>
        </p:txBody>
      </p:sp>
    </p:spTree>
    <p:extLst>
      <p:ext uri="{BB962C8B-B14F-4D97-AF65-F5344CB8AC3E}">
        <p14:creationId xmlns:p14="http://schemas.microsoft.com/office/powerpoint/2010/main" val="416374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2192000" cy="1737360"/>
          </a:xfrm>
          <a:pattFill prst="pct40">
            <a:fgClr>
              <a:schemeClr val="accent1"/>
            </a:fgClr>
            <a:bgClr>
              <a:schemeClr val="bg1"/>
            </a:bgClr>
          </a:pattFill>
        </p:spPr>
        <p:txBody>
          <a:bodyPr/>
          <a:lstStyle/>
          <a:p>
            <a:pPr algn="ctr"/>
            <a:r>
              <a:rPr lang="el-GR" dirty="0" smtClean="0"/>
              <a:t>ΚΑΤΩ ΑΠΌ ΠΟΙΕΣ ΣΥΝΘΗΚΕΣ ΚΑΤΑΣΤΡΕΦΟΝΤΑΙ ΟΙ ΒΙΤΑΜΙΝΕΣ</a:t>
            </a:r>
            <a:endParaRPr lang="el-GR" dirty="0"/>
          </a:p>
        </p:txBody>
      </p:sp>
      <p:sp>
        <p:nvSpPr>
          <p:cNvPr id="3" name="Θέση περιεχομένου 2"/>
          <p:cNvSpPr>
            <a:spLocks noGrp="1"/>
          </p:cNvSpPr>
          <p:nvPr>
            <p:ph idx="1"/>
          </p:nvPr>
        </p:nvSpPr>
        <p:spPr>
          <a:xfrm>
            <a:off x="-1" y="1845733"/>
            <a:ext cx="12043727" cy="4947285"/>
          </a:xfrm>
          <a:pattFill prst="dashVert">
            <a:fgClr>
              <a:schemeClr val="accent1"/>
            </a:fgClr>
            <a:bgClr>
              <a:schemeClr val="bg1"/>
            </a:bgClr>
          </a:pattFill>
        </p:spPr>
        <p:txBody>
          <a:bodyPr>
            <a:normAutofit/>
          </a:bodyPr>
          <a:lstStyle/>
          <a:p>
            <a:pPr>
              <a:buFont typeface="Wingdings" panose="05000000000000000000" pitchFamily="2" charset="2"/>
              <a:buChar char="Ø"/>
            </a:pPr>
            <a:r>
              <a:rPr lang="el-GR" dirty="0" smtClean="0">
                <a:solidFill>
                  <a:srgbClr val="7030A0"/>
                </a:solidFill>
              </a:rPr>
              <a:t>ΤΑ ΦΡΟΥΤΑ ΠΟΥ Η ΣΑΡΚΑ ΤΟΥΣ ΕΊΝΑΙ ΑΣΠΡΗ ΠΡΕΠΕΙ ΝΑ ΤΡΩΓΟΝΤΑΙ ΑΜΕΣΩΣ ΓΙΑΤΙ ΜΑΥΡΙΖΟΥΝ ΚΑΙ ΔΗΜΙΟΥΡΓΟΥΝΤΑΙ ΕΝΖΥΜΑ</a:t>
            </a:r>
          </a:p>
          <a:p>
            <a:pPr>
              <a:buFont typeface="Wingdings" panose="05000000000000000000" pitchFamily="2" charset="2"/>
              <a:buChar char="Ø"/>
            </a:pPr>
            <a:r>
              <a:rPr lang="el-GR" dirty="0" smtClean="0">
                <a:solidFill>
                  <a:srgbClr val="7030A0"/>
                </a:solidFill>
              </a:rPr>
              <a:t>ΣΤΙΣ ΣΑΛΑΤΕΣ ΠΡΕΠΕΙ ΝΑ ΚΟΒΟΥΜΕ ΤΑ ΦΥΛΛΩΔΗ ΛΑΧΑΝΙΚΑ ΣΕ ΜΕΓΑΛΑ ΚΟΜΜΑΤΙΑ</a:t>
            </a:r>
          </a:p>
          <a:p>
            <a:pPr>
              <a:buFont typeface="Wingdings" panose="05000000000000000000" pitchFamily="2" charset="2"/>
              <a:buChar char="Ø"/>
            </a:pPr>
            <a:r>
              <a:rPr lang="el-GR" dirty="0" smtClean="0">
                <a:solidFill>
                  <a:srgbClr val="7030A0"/>
                </a:solidFill>
              </a:rPr>
              <a:t>ΝΑ ΜΑΓΕΙΡΕΥΟΥΜΕ ΣΕ ΣΙΓΑΝΗ ΦΩΤΙΑ ΓΙΑ ΝΑ ΜΕΙΝΟΥΝ ΟΙ ΒΙΤΑΜΙΝΕΣ</a:t>
            </a:r>
          </a:p>
          <a:p>
            <a:pPr>
              <a:buFont typeface="Wingdings" panose="05000000000000000000" pitchFamily="2" charset="2"/>
              <a:buChar char="Ø"/>
            </a:pPr>
            <a:r>
              <a:rPr lang="el-GR" dirty="0" smtClean="0">
                <a:solidFill>
                  <a:srgbClr val="7030A0"/>
                </a:solidFill>
              </a:rPr>
              <a:t>ΝΑ ΠΡΟΤΙΜΟΥΜΕ ΣΥΣΚΕΥΕΣ ΑΤΜΟΥ Ή ΧΥΤΡΕΣ ΧΩΡΙΣ ΝΑ ΑΝΟΙΓΟΥΜΕ ΤΗ ΒΑΛΒΙΔΑ ΓΙΑ ΝΑ ΑΝΑΚΥΚΛΩΝΕΤΑΙ ΤΟ ΝΕΡΟ ΚΑΙ ΝΑ ΜΗ ΦΕΥΓΟΥΝ ΟΙ ΒΙΤΑΜΙΝΕΣ .</a:t>
            </a:r>
            <a:endParaRPr lang="el-GR" dirty="0">
              <a:solidFill>
                <a:srgbClr val="7030A0"/>
              </a:solidFill>
            </a:endParaRPr>
          </a:p>
        </p:txBody>
      </p:sp>
      <p:pic>
        <p:nvPicPr>
          <p:cNvPr id="4" name="Εικόνα 3"/>
          <p:cNvPicPr>
            <a:picLocks noChangeAspect="1"/>
          </p:cNvPicPr>
          <p:nvPr/>
        </p:nvPicPr>
        <p:blipFill>
          <a:blip r:embed="rId2"/>
          <a:stretch>
            <a:fillRect/>
          </a:stretch>
        </p:blipFill>
        <p:spPr>
          <a:xfrm>
            <a:off x="213042" y="5021368"/>
            <a:ext cx="2581275" cy="1771650"/>
          </a:xfrm>
          <a:prstGeom prst="rect">
            <a:avLst/>
          </a:prstGeom>
        </p:spPr>
      </p:pic>
      <p:pic>
        <p:nvPicPr>
          <p:cNvPr id="5" name="Εικόνα 4"/>
          <p:cNvPicPr>
            <a:picLocks noChangeAspect="1"/>
          </p:cNvPicPr>
          <p:nvPr/>
        </p:nvPicPr>
        <p:blipFill>
          <a:blip r:embed="rId3"/>
          <a:stretch>
            <a:fillRect/>
          </a:stretch>
        </p:blipFill>
        <p:spPr>
          <a:xfrm>
            <a:off x="9576752" y="4945169"/>
            <a:ext cx="2466975" cy="1847850"/>
          </a:xfrm>
          <a:prstGeom prst="rect">
            <a:avLst/>
          </a:prstGeom>
        </p:spPr>
      </p:pic>
      <p:pic>
        <p:nvPicPr>
          <p:cNvPr id="6" name="Εικόνα 5"/>
          <p:cNvPicPr>
            <a:picLocks noChangeAspect="1"/>
          </p:cNvPicPr>
          <p:nvPr/>
        </p:nvPicPr>
        <p:blipFill>
          <a:blip r:embed="rId4"/>
          <a:stretch>
            <a:fillRect/>
          </a:stretch>
        </p:blipFill>
        <p:spPr>
          <a:xfrm>
            <a:off x="4732178" y="4984326"/>
            <a:ext cx="2727643" cy="1845734"/>
          </a:xfrm>
          <a:prstGeom prst="rect">
            <a:avLst/>
          </a:prstGeom>
        </p:spPr>
      </p:pic>
    </p:spTree>
    <p:extLst>
      <p:ext uri="{BB962C8B-B14F-4D97-AF65-F5344CB8AC3E}">
        <p14:creationId xmlns:p14="http://schemas.microsoft.com/office/powerpoint/2010/main" val="2488878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58815" y="1"/>
            <a:ext cx="10994985" cy="1690688"/>
          </a:xfrm>
          <a:pattFill prst="dashVert">
            <a:fgClr>
              <a:srgbClr val="FFFF00"/>
            </a:fgClr>
            <a:bgClr>
              <a:schemeClr val="bg1"/>
            </a:bgClr>
          </a:pattFill>
        </p:spPr>
        <p:txBody>
          <a:bodyPr>
            <a:normAutofit fontScale="90000"/>
          </a:bodyPr>
          <a:lstStyle/>
          <a:p>
            <a:r>
              <a:rPr lang="el-GR" sz="4000" b="1" dirty="0" smtClean="0">
                <a:solidFill>
                  <a:srgbClr val="7030A0"/>
                </a:solidFill>
                <a:latin typeface="Arial Black" panose="020B0A04020102020204" pitchFamily="34" charset="0"/>
              </a:rPr>
              <a:t> ΟΙ ΧΥΜΟΙ ΠΡΕΠΕΙ ΝΑ ΠΙΝΟΝΤΑΙ ΑΜΕΣΩΣ ΑΛΛΙΩΣ ΟΞΕΙΔΩΝΟΝΤΑΙ ΟΙ ΒΙΤΑΜΙΝΕΣ</a:t>
            </a:r>
            <a:r>
              <a:rPr lang="el-GR" dirty="0" smtClean="0">
                <a:solidFill>
                  <a:srgbClr val="7030A0"/>
                </a:solidFill>
              </a:rPr>
              <a:t/>
            </a:r>
            <a:br>
              <a:rPr lang="el-GR" dirty="0" smtClean="0">
                <a:solidFill>
                  <a:srgbClr val="7030A0"/>
                </a:solidFill>
              </a:rPr>
            </a:br>
            <a:endParaRPr lang="el-GR" dirty="0"/>
          </a:p>
        </p:txBody>
      </p:sp>
      <p:pic>
        <p:nvPicPr>
          <p:cNvPr id="4" name="Θέση περιεχομένου 3"/>
          <p:cNvPicPr>
            <a:picLocks noGrp="1" noChangeAspect="1"/>
          </p:cNvPicPr>
          <p:nvPr>
            <p:ph idx="1"/>
          </p:nvPr>
        </p:nvPicPr>
        <p:blipFill>
          <a:blip r:embed="rId3"/>
          <a:stretch>
            <a:fillRect/>
          </a:stretch>
        </p:blipFill>
        <p:spPr>
          <a:xfrm>
            <a:off x="343213" y="1690690"/>
            <a:ext cx="3534306" cy="1857204"/>
          </a:xfrm>
          <a:prstGeom prst="rect">
            <a:avLst/>
          </a:prstGeom>
        </p:spPr>
      </p:pic>
      <p:pic>
        <p:nvPicPr>
          <p:cNvPr id="5" name="Εικόνα 4"/>
          <p:cNvPicPr>
            <a:picLocks noChangeAspect="1"/>
          </p:cNvPicPr>
          <p:nvPr/>
        </p:nvPicPr>
        <p:blipFill>
          <a:blip r:embed="rId4"/>
          <a:stretch>
            <a:fillRect/>
          </a:stretch>
        </p:blipFill>
        <p:spPr>
          <a:xfrm>
            <a:off x="6180881" y="1475530"/>
            <a:ext cx="5081077" cy="1901084"/>
          </a:xfrm>
          <a:prstGeom prst="rect">
            <a:avLst/>
          </a:prstGeom>
        </p:spPr>
      </p:pic>
      <p:sp>
        <p:nvSpPr>
          <p:cNvPr id="6" name="Καρδιά 5"/>
          <p:cNvSpPr/>
          <p:nvPr/>
        </p:nvSpPr>
        <p:spPr>
          <a:xfrm>
            <a:off x="3148314" y="3547893"/>
            <a:ext cx="6065134" cy="342006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u="sng" dirty="0" smtClean="0">
                <a:latin typeface="Arial Black" panose="020B0A04020102020204" pitchFamily="34" charset="0"/>
              </a:rPr>
              <a:t>ΝΑ ΠΡΟΤΙΜΟΥΜΕ ΤΟΥΣ ΦΥΣΙΚΟΥΣ ΧΥΜΟΥΣ ΑΠΌ ΑΥΤΟΥΣ ΤΟΥ ΕΜΠΟΡΙΟΥ ΓΙΑΤΙ ΔΕΝ ΠΕΡΙΕΧΟΥΝ ΣΥΝΤΗΡΗΤΙΚΑ</a:t>
            </a:r>
            <a:endParaRPr lang="el-GR" sz="2000" b="1" u="sng" dirty="0">
              <a:latin typeface="Arial Black" panose="020B0A04020102020204" pitchFamily="34" charset="0"/>
            </a:endParaRPr>
          </a:p>
        </p:txBody>
      </p:sp>
    </p:spTree>
    <p:extLst>
      <p:ext uri="{BB962C8B-B14F-4D97-AF65-F5344CB8AC3E}">
        <p14:creationId xmlns:p14="http://schemas.microsoft.com/office/powerpoint/2010/main" val="317007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32080" y="121921"/>
            <a:ext cx="11023600" cy="1615440"/>
          </a:xfrm>
        </p:spPr>
        <p:txBody>
          <a:bodyPr>
            <a:normAutofit fontScale="90000"/>
          </a:bodyPr>
          <a:lstStyle/>
          <a:p>
            <a:r>
              <a:rPr lang="el-GR" dirty="0">
                <a:solidFill>
                  <a:srgbClr val="7030A0"/>
                </a:solidFill>
              </a:rPr>
              <a:t> </a:t>
            </a:r>
            <a:r>
              <a:rPr lang="el-GR" dirty="0" smtClean="0">
                <a:solidFill>
                  <a:srgbClr val="7030A0"/>
                </a:solidFill>
              </a:rPr>
              <a:t/>
            </a:r>
            <a:br>
              <a:rPr lang="el-GR" dirty="0" smtClean="0">
                <a:solidFill>
                  <a:srgbClr val="7030A0"/>
                </a:solidFill>
              </a:rPr>
            </a:br>
            <a:r>
              <a:rPr lang="el-GR" dirty="0">
                <a:solidFill>
                  <a:srgbClr val="7030A0"/>
                </a:solidFill>
              </a:rPr>
              <a:t/>
            </a:r>
            <a:br>
              <a:rPr lang="el-GR" dirty="0">
                <a:solidFill>
                  <a:srgbClr val="7030A0"/>
                </a:solidFill>
              </a:rPr>
            </a:br>
            <a:r>
              <a:rPr lang="el-GR" sz="3100" dirty="0" smtClean="0">
                <a:solidFill>
                  <a:srgbClr val="7030A0"/>
                </a:solidFill>
                <a:latin typeface="Arial Black" panose="020B0A04020102020204" pitchFamily="34" charset="0"/>
              </a:rPr>
              <a:t>ΝΑ </a:t>
            </a:r>
            <a:r>
              <a:rPr lang="el-GR" sz="3100" dirty="0">
                <a:solidFill>
                  <a:srgbClr val="7030A0"/>
                </a:solidFill>
                <a:latin typeface="Arial Black" panose="020B0A04020102020204" pitchFamily="34" charset="0"/>
              </a:rPr>
              <a:t>ΧΡΗΣΙΜΟΠΟΙΟΥΜΕ ΚΕΡΑΜΙΚΟ ΜΑΧΑΙΡΙ ΚΙ ΌΧΙ ΜΕΤΑΛΛΙΚΟ ΓΙΑΤΙ ΤΟ ΜΕΤΑΛΛΟ ΟΞΕΙΔΩΝΕΙ ΤΙΣ ΒΙΤΑΜΙΝΕΣ</a:t>
            </a:r>
            <a:r>
              <a:rPr lang="el-GR" dirty="0">
                <a:solidFill>
                  <a:srgbClr val="7030A0"/>
                </a:solidFill>
              </a:rPr>
              <a:t/>
            </a:r>
            <a:br>
              <a:rPr lang="el-GR" dirty="0">
                <a:solidFill>
                  <a:srgbClr val="7030A0"/>
                </a:solidFill>
              </a:rPr>
            </a:br>
            <a:endParaRPr lang="el-GR" dirty="0"/>
          </a:p>
        </p:txBody>
      </p:sp>
      <p:pic>
        <p:nvPicPr>
          <p:cNvPr id="4" name="Θέση περιεχομένου 3"/>
          <p:cNvPicPr>
            <a:picLocks noGrp="1" noChangeAspect="1"/>
          </p:cNvPicPr>
          <p:nvPr>
            <p:ph idx="1"/>
          </p:nvPr>
        </p:nvPicPr>
        <p:blipFill>
          <a:blip r:embed="rId2"/>
          <a:stretch>
            <a:fillRect/>
          </a:stretch>
        </p:blipFill>
        <p:spPr>
          <a:xfrm>
            <a:off x="963713" y="2603650"/>
            <a:ext cx="3180024" cy="3634313"/>
          </a:xfrm>
          <a:prstGeom prst="rect">
            <a:avLst/>
          </a:prstGeom>
        </p:spPr>
      </p:pic>
      <p:pic>
        <p:nvPicPr>
          <p:cNvPr id="5" name="Εικόνα 4"/>
          <p:cNvPicPr>
            <a:picLocks noChangeAspect="1"/>
          </p:cNvPicPr>
          <p:nvPr/>
        </p:nvPicPr>
        <p:blipFill>
          <a:blip r:embed="rId3"/>
          <a:stretch>
            <a:fillRect/>
          </a:stretch>
        </p:blipFill>
        <p:spPr>
          <a:xfrm>
            <a:off x="5643880" y="2708477"/>
            <a:ext cx="4171452" cy="3298784"/>
          </a:xfrm>
          <a:prstGeom prst="rect">
            <a:avLst/>
          </a:prstGeom>
        </p:spPr>
      </p:pic>
    </p:spTree>
    <p:extLst>
      <p:ext uri="{BB962C8B-B14F-4D97-AF65-F5344CB8AC3E}">
        <p14:creationId xmlns:p14="http://schemas.microsoft.com/office/powerpoint/2010/main" val="3691643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7357028" y="1690688"/>
            <a:ext cx="4834972" cy="3494752"/>
          </a:xfrm>
          <a:prstGeom prst="rect">
            <a:avLst/>
          </a:prstGeom>
        </p:spPr>
      </p:pic>
      <p:sp>
        <p:nvSpPr>
          <p:cNvPr id="5" name="Rectangle 1"/>
          <p:cNvSpPr>
            <a:spLocks noChangeArrowheads="1"/>
          </p:cNvSpPr>
          <p:nvPr/>
        </p:nvSpPr>
        <p:spPr bwMode="auto">
          <a:xfrm>
            <a:off x="0" y="-267060"/>
            <a:ext cx="7338349" cy="71096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i="0" u="sng" strike="noStrike" cap="none" normalizeH="0" baseline="0" dirty="0" smtClean="0">
                <a:ln>
                  <a:noFill/>
                </a:ln>
                <a:solidFill>
                  <a:srgbClr val="252525"/>
                </a:solidFill>
                <a:effectLst/>
                <a:latin typeface="Arial Black" panose="020B0A04020102020204" pitchFamily="34" charset="0"/>
              </a:rPr>
              <a:t>5 μικρά «μυστικά» αποθήκευσης</a:t>
            </a:r>
            <a:endParaRPr kumimoji="0" lang="el-GR" altLang="el-GR" sz="1600" i="0" u="sng" strike="noStrike" cap="none" normalizeH="0" baseline="0" dirty="0" smtClean="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smtClean="0">
                <a:ln>
                  <a:noFill/>
                </a:ln>
                <a:solidFill>
                  <a:srgbClr val="212529"/>
                </a:solidFill>
                <a:effectLst/>
                <a:latin typeface="Arial Black" panose="020B0A04020102020204" pitchFamily="34" charset="0"/>
              </a:rPr>
              <a:t/>
            </a:r>
            <a:br>
              <a:rPr kumimoji="0" lang="el-GR" altLang="el-GR" sz="1200" b="0" i="0" u="none" strike="noStrike" cap="none" normalizeH="0" baseline="0" dirty="0" smtClean="0">
                <a:ln>
                  <a:noFill/>
                </a:ln>
                <a:solidFill>
                  <a:srgbClr val="212529"/>
                </a:solidFill>
                <a:effectLst/>
                <a:latin typeface="Arial Black" panose="020B0A04020102020204" pitchFamily="34" charset="0"/>
              </a:rPr>
            </a:br>
            <a:endParaRPr kumimoji="0" lang="el-GR" altLang="el-GR" sz="1200" b="0" i="0" u="none" strike="noStrike" cap="none" normalizeH="0" baseline="0" dirty="0" smtClean="0">
              <a:ln>
                <a:noFill/>
              </a:ln>
              <a:solidFill>
                <a:schemeClr val="tx1"/>
              </a:solidFill>
              <a:effectLst/>
              <a:latin typeface="Arial Black" panose="020B0A040201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b="1" i="0" u="none" strike="noStrike" cap="none" normalizeH="0" baseline="0" dirty="0" smtClean="0">
                <a:ln>
                  <a:noFill/>
                </a:ln>
                <a:solidFill>
                  <a:srgbClr val="252525"/>
                </a:solidFill>
                <a:effectLst/>
                <a:latin typeface="Arial Black" panose="020B0A04020102020204" pitchFamily="34" charset="0"/>
              </a:rPr>
              <a:t>·        </a:t>
            </a:r>
            <a:r>
              <a:rPr kumimoji="0" lang="el-GR" altLang="el-GR" sz="1600" b="1" i="0" u="none" strike="noStrike" cap="none" normalizeH="0" baseline="0" dirty="0" smtClean="0">
                <a:ln>
                  <a:noFill/>
                </a:ln>
                <a:solidFill>
                  <a:srgbClr val="252525"/>
                </a:solidFill>
                <a:effectLst/>
                <a:latin typeface="Arial Black" panose="020B0A04020102020204" pitchFamily="34" charset="0"/>
              </a:rPr>
              <a:t> Οι μπανάνες μπορεί να μαυρίζουν μέσα στο ψυγείο, αλλά στην ουσία το εσωτερικό τους παραμένει υγιές. Αν θέλετε να τις τοποθετήσετε στο ψυγείο, χωρίς να μαυρίζουν, δοκιμάστε να τις βάλετε σε ένα πλαστικό σακουλάκι.</a:t>
            </a:r>
            <a:endParaRPr kumimoji="0" lang="el-GR" altLang="el-GR" sz="1600" b="1" i="0" u="none" strike="noStrike" cap="none" normalizeH="0" baseline="0" dirty="0" smtClean="0">
              <a:ln>
                <a:noFill/>
              </a:ln>
              <a:solidFill>
                <a:schemeClr val="tx1"/>
              </a:solidFill>
              <a:effectLst/>
              <a:latin typeface="Arial Black" panose="020B0A040201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600" b="1" i="0" u="none" strike="noStrike" cap="none" normalizeH="0" baseline="0" dirty="0" smtClean="0">
                <a:ln>
                  <a:noFill/>
                </a:ln>
                <a:solidFill>
                  <a:srgbClr val="252525"/>
                </a:solidFill>
                <a:effectLst/>
                <a:latin typeface="Arial Black" panose="020B0A04020102020204" pitchFamily="34" charset="0"/>
              </a:rPr>
              <a:t>·         Αφήστε τις ντομάτες εκτός ψυγείου, καθώς οι χαμηλές θερμοκρασίες αλλοιώνουν τη γεύση τους. Προτιμήστε να τις βάλετε σε ένα μπολ σε θερμοκρασία δωματίου, μακριά από φως, με το μίσχο προς τα πάνω και να τους αλλάζετε συχνά θέση μέσα στο μπολ για να αποφύγετε «τραυματισμούς». Έτσι θα τις διατηρήσετε για περισσότερο από 1 εβδομάδα.</a:t>
            </a:r>
            <a:endParaRPr kumimoji="0" lang="el-GR" altLang="el-GR" sz="1600" b="1" i="0" u="none" strike="noStrike" cap="none" normalizeH="0" baseline="0" dirty="0" smtClean="0">
              <a:ln>
                <a:noFill/>
              </a:ln>
              <a:solidFill>
                <a:schemeClr val="tx1"/>
              </a:solidFill>
              <a:effectLst/>
              <a:latin typeface="Arial Black" panose="020B0A040201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600" b="1" i="0" u="none" strike="noStrike" cap="none" normalizeH="0" baseline="0" dirty="0" smtClean="0">
                <a:ln>
                  <a:noFill/>
                </a:ln>
                <a:solidFill>
                  <a:srgbClr val="252525"/>
                </a:solidFill>
                <a:effectLst/>
                <a:latin typeface="Arial Black" panose="020B0A04020102020204" pitchFamily="34" charset="0"/>
              </a:rPr>
              <a:t>·         Δώστε πνοή… ζωής στα μαραμένα λαχανικά του ψυγείου, με ένα παγωμένο μπάνιο. Βάλτε τα μαρούλια και τα μυρωδικά σας σε ένα μπολ με παγωμένο νερό και κουνήστε τα για 1-2 λεπτά.</a:t>
            </a:r>
            <a:endParaRPr kumimoji="0" lang="el-GR" altLang="el-GR" sz="1600" b="1" i="0" u="none" strike="noStrike" cap="none" normalizeH="0" baseline="0" dirty="0" smtClean="0">
              <a:ln>
                <a:noFill/>
              </a:ln>
              <a:solidFill>
                <a:schemeClr val="tx1"/>
              </a:solidFill>
              <a:effectLst/>
              <a:latin typeface="Arial Black" panose="020B0A040201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600" b="1" i="0" u="none" strike="noStrike" cap="none" normalizeH="0" baseline="0" dirty="0" smtClean="0">
                <a:ln>
                  <a:noFill/>
                </a:ln>
                <a:solidFill>
                  <a:srgbClr val="252525"/>
                </a:solidFill>
                <a:effectLst/>
                <a:latin typeface="Arial Black" panose="020B0A04020102020204" pitchFamily="34" charset="0"/>
              </a:rPr>
              <a:t>·         Κρατήστε τις πατάτες σας μακριά από φως. Ο καλύτερος τρόπος αποθήκευσής τους είναι σε μια χαρτοσακούλα στο πιο δροσερό και σκοτεινό μέρος της κουζίνας. Αποφύγετε το ψυγείο, καθώς το κρύο μετατρέπει γρηγορότερα το άμυλο σε ζάχαρη, όπως και το πλύσιμο που θα τις κάνει να σαπίσουν γρηγορότερα.</a:t>
            </a:r>
            <a:endParaRPr kumimoji="0" lang="el-GR" altLang="el-GR" sz="1600" b="1" i="0" u="none" strike="noStrike" cap="none" normalizeH="0" baseline="0" dirty="0" smtClean="0">
              <a:ln>
                <a:noFill/>
              </a:ln>
              <a:solidFill>
                <a:schemeClr val="tx1"/>
              </a:solidFill>
              <a:effectLst/>
              <a:latin typeface="Arial Black" panose="020B0A040201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600" b="1" i="0" u="none" strike="noStrike" cap="none" normalizeH="0" baseline="0" dirty="0" smtClean="0">
                <a:ln>
                  <a:noFill/>
                </a:ln>
                <a:solidFill>
                  <a:srgbClr val="252525"/>
                </a:solidFill>
                <a:effectLst/>
                <a:latin typeface="Arial Black" panose="020B0A04020102020204" pitchFamily="34" charset="0"/>
              </a:rPr>
              <a:t>·         Τα κρεμμύδια και τα σκόρδα χρειάζονται ένα ξηρό και σκοτεινό μέρος που αερίζεται για να διατηρηθούν. Κρατήστε τα μακριά από τις πατάτες, οι οποίες εκλύουν υγρασία και αέρια που θα προκαλέσουν την καταστροφή τους και αν τα ξεφλουδίσετε, μπορείτε να τα συντηρήσετε σε ένα κλειστό </a:t>
            </a:r>
            <a:r>
              <a:rPr kumimoji="0" lang="el-GR" altLang="el-GR" sz="1600" b="1" i="0" u="none" strike="noStrike" cap="none" normalizeH="0" baseline="0" dirty="0" err="1" smtClean="0">
                <a:ln>
                  <a:noFill/>
                </a:ln>
                <a:solidFill>
                  <a:srgbClr val="252525"/>
                </a:solidFill>
                <a:effectLst/>
                <a:latin typeface="Arial Black" panose="020B0A04020102020204" pitchFamily="34" charset="0"/>
              </a:rPr>
              <a:t>τάπερ</a:t>
            </a:r>
            <a:r>
              <a:rPr kumimoji="0" lang="el-GR" altLang="el-GR" sz="1600" b="1" i="0" u="none" strike="noStrike" cap="none" normalizeH="0" baseline="0" dirty="0" smtClean="0">
                <a:ln>
                  <a:noFill/>
                </a:ln>
                <a:solidFill>
                  <a:srgbClr val="252525"/>
                </a:solidFill>
                <a:effectLst/>
                <a:latin typeface="Arial Black" panose="020B0A04020102020204" pitchFamily="34" charset="0"/>
              </a:rPr>
              <a:t> στο ψυγείο.</a:t>
            </a:r>
            <a:endParaRPr kumimoji="0" lang="el-GR" altLang="el-GR" sz="1600" b="1" i="0" u="none" strike="noStrike" cap="none" normalizeH="0" baseline="0" dirty="0" smtClean="0">
              <a:ln>
                <a:noFill/>
              </a:ln>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68428420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TotalTime>
  <Words>317</Words>
  <Application>Microsoft Office PowerPoint</Application>
  <PresentationFormat>Ευρεία οθόνη</PresentationFormat>
  <Paragraphs>36</Paragraphs>
  <Slides>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vt:i4>
      </vt:variant>
    </vt:vector>
  </HeadingPairs>
  <TitlesOfParts>
    <vt:vector size="13" baseType="lpstr">
      <vt:lpstr>Arial</vt:lpstr>
      <vt:lpstr>Arial Black</vt:lpstr>
      <vt:lpstr>Calibri</vt:lpstr>
      <vt:lpstr>Calibri Light</vt:lpstr>
      <vt:lpstr>Wingdings</vt:lpstr>
      <vt:lpstr>Θέμα του Office</vt:lpstr>
      <vt:lpstr>ΦΡΟΥΤΑ -ΛΑΧΑΝΙΚΑ</vt:lpstr>
      <vt:lpstr>ΚΑΤΗΓΟΡΙΕΣ ΦΡΟΥΤΩΝ- ΛΑΧΑΝΙΚΩΝ</vt:lpstr>
      <vt:lpstr>Θρεπτικά συστατικά και χαρακτηριστικά αυτής της ομάδας </vt:lpstr>
      <vt:lpstr>ΚΑΤΩ ΑΠΌ ΠΟΙΕΣ ΣΥΝΘΗΚΕΣ ΚΑΤΑΣΤΡΕΦΟΝΤΑΙ ΟΙ ΒΙΤΑΜΙΝΕΣ</vt:lpstr>
      <vt:lpstr> ΟΙ ΧΥΜΟΙ ΠΡΕΠΕΙ ΝΑ ΠΙΝΟΝΤΑΙ ΑΜΕΣΩΣ ΑΛΛΙΩΣ ΟΞΕΙΔΩΝΟΝΤΑΙ ΟΙ ΒΙΤΑΜΙΝΕΣ </vt:lpstr>
      <vt:lpstr>   ΝΑ ΧΡΗΣΙΜΟΠΟΙΟΥΜΕ ΚΕΡΑΜΙΚΟ ΜΑΧΑΙΡΙ ΚΙ ΌΧΙ ΜΕΤΑΛΛΙΚΟ ΓΙΑΤΙ ΤΟ ΜΕΤΑΛΛΟ ΟΞΕΙΔΩΝΕΙ ΤΙΣ ΒΙΤΑΜΙΝΕΣ </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ΦΡΟΥΤΑ -ΛΑΧΑΝΙΚΑ</dc:title>
  <dc:creator>Στέλλα Κολοβού</dc:creator>
  <cp:lastModifiedBy>Στέλλα Κολοβού</cp:lastModifiedBy>
  <cp:revision>13</cp:revision>
  <dcterms:created xsi:type="dcterms:W3CDTF">2021-03-16T07:16:44Z</dcterms:created>
  <dcterms:modified xsi:type="dcterms:W3CDTF">2021-03-21T11:33:07Z</dcterms:modified>
</cp:coreProperties>
</file>