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3C0F"/>
    <a:srgbClr val="D5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5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097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49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66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50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23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620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865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551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07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48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30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87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80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65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157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409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7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0B64-8457-4C21-BCB5-6D45DBB61776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236E-F816-4824-9233-59458667A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851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chemeClr val="tx1">
                    <a:lumMod val="95000"/>
                  </a:schemeClr>
                </a:solidFill>
              </a:rPr>
              <a:t>ΔΙΑΛΟΓΟΣ ΚΑΙ ΕΠΙΛΥΣΗ ΠΡΟΒΛΗΜΑΤΩΝ</a:t>
            </a:r>
            <a:endParaRPr lang="el-GR" b="1" u="sng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86" y="1923807"/>
            <a:ext cx="3526682" cy="2187665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48" y="2056256"/>
            <a:ext cx="4282529" cy="201240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86" y="4111472"/>
            <a:ext cx="3526682" cy="270372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68666"/>
            <a:ext cx="4343154" cy="2789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96" y="2056256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Ο ΑΝΘΡΩΠΟΣ ΛΟΓΩ ΤΟΥ ΣΥΓΧΡΟΝΟΥ ΤΡΟΠΟΥ ΖΩΗΣ ΑΙΣΘΑΝΕΤΑΙ ΜΟΝΑΞΙΑ ΚΑΙ ΚΑΤΑΦΕΥΓΕΙ ΣΕ ΑΔΙΕΞΟΔΟ ΣΤΗ ΖΩΗ ΤΟΥ </a:t>
            </a:r>
          </a:p>
          <a:p>
            <a:r>
              <a:rPr lang="el-GR" b="1" dirty="0" smtClean="0">
                <a:latin typeface="Comic Sans MS" panose="030F0702030302020204" pitchFamily="66" charset="0"/>
              </a:rPr>
              <a:t>ΚΑΙ ΣΕ ΕΙΔΙΚΑ ΚΟΙΝΩΝΙΚΑ ΠΡΟΒΛΗΜΑΤΑ ΌΠΩΣ: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2" name="Οδοντωτό δεξιό βέλος 11"/>
          <p:cNvSpPr/>
          <p:nvPr/>
        </p:nvSpPr>
        <p:spPr>
          <a:xfrm>
            <a:off x="1170432" y="5024520"/>
            <a:ext cx="1527048" cy="530352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19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1" y="698384"/>
            <a:ext cx="10184454" cy="1139222"/>
          </a:xfrm>
        </p:spPr>
        <p:txBody>
          <a:bodyPr/>
          <a:lstStyle/>
          <a:p>
            <a:r>
              <a:rPr lang="el-GR" b="1" dirty="0" smtClean="0"/>
              <a:t>  </a:t>
            </a:r>
            <a:r>
              <a:rPr lang="el-GR" b="1" u="sng" dirty="0" smtClean="0"/>
              <a:t>ΔΙΑΛΟΓΟΣ</a:t>
            </a:r>
            <a:endParaRPr lang="el-GR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75104"/>
            <a:ext cx="11750039" cy="488289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   </a:t>
            </a:r>
            <a:r>
              <a:rPr lang="el-GR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ΜΕ ΤΟ ΔΙΑΛΟΓΟ ΤΟ ΑΤΟΜΟ: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ΕΚΦΡΑΖΕΙ </a:t>
            </a:r>
            <a:r>
              <a:rPr lang="el-GR" dirty="0"/>
              <a:t>ΤΑ ΣΥΝΑΙΣΘΗΜΑΤΑ </a:t>
            </a:r>
            <a:r>
              <a:rPr lang="el-GR" dirty="0" smtClean="0"/>
              <a:t>ΤΟΥ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ΒΡΙΣΚΕΙ ΕΥΚΟΛΑ ΛΥΣΗ </a:t>
            </a:r>
          </a:p>
          <a:p>
            <a:pPr marL="0" indent="0">
              <a:buNone/>
            </a:pPr>
            <a:r>
              <a:rPr lang="el-GR" dirty="0" smtClean="0"/>
              <a:t>ΣΤΑ ΠΡΟΒΛΗΜΑΤΑ ΤΟΥ</a:t>
            </a:r>
          </a:p>
          <a:p>
            <a:pPr marL="0" indent="0">
              <a:buNone/>
            </a:pP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ΜΟΙΡΑΖΕΤΑΙ ΤΟΝ ΠΟΝΟ ΤΟΥ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ΣΥΜΠΑΡΑΣΤΑΣΗ ΤΟΥ ΣΥΝΟΜΙΛΗΤΗ ΤΟΥ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211" y="3790950"/>
            <a:ext cx="5629789" cy="30670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11" y="0"/>
            <a:ext cx="5629789" cy="37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7785" y="283464"/>
            <a:ext cx="9736398" cy="1280160"/>
          </a:xfrm>
        </p:spPr>
        <p:txBody>
          <a:bodyPr/>
          <a:lstStyle/>
          <a:p>
            <a:pPr algn="ctr"/>
            <a:r>
              <a:rPr lang="el-GR" dirty="0" smtClean="0"/>
              <a:t>ΜΕΣΑ ΜΑΖΙΚΗΣ ΕΠΙΚΟΙΝΩΝΙΑΣ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859967"/>
              </p:ext>
            </p:extLst>
          </p:nvPr>
        </p:nvGraphicFramePr>
        <p:xfrm>
          <a:off x="0" y="1499616"/>
          <a:ext cx="12192000" cy="191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668884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           </a:t>
                      </a:r>
                      <a:r>
                        <a:rPr lang="el-GR" u="sng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ΕΝΤΥΠΑ</a:t>
                      </a:r>
                    </a:p>
                    <a:p>
                      <a:pPr algn="l"/>
                      <a:endParaRPr lang="el-GR" u="sng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                </a:t>
                      </a:r>
                      <a:r>
                        <a:rPr lang="el-GR" u="sng" dirty="0" smtClean="0"/>
                        <a:t>ΗΛΕΚΤΡΟΝΙΚΑ</a:t>
                      </a:r>
                      <a:endParaRPr lang="el-GR" u="sng" dirty="0"/>
                    </a:p>
                  </a:txBody>
                  <a:tcPr/>
                </a:tc>
              </a:tr>
              <a:tr h="1242212">
                <a:tc>
                  <a:txBody>
                    <a:bodyPr/>
                    <a:lstStyle/>
                    <a:p>
                      <a:r>
                        <a:rPr lang="el-GR" dirty="0" smtClean="0"/>
                        <a:t>          ΠΕΡΙΟΔΙΚΑ</a:t>
                      </a:r>
                    </a:p>
                    <a:p>
                      <a:r>
                        <a:rPr lang="el-GR" dirty="0" smtClean="0"/>
                        <a:t>          ΒΙΒΛΙΑ</a:t>
                      </a:r>
                    </a:p>
                    <a:p>
                      <a:r>
                        <a:rPr lang="el-GR" dirty="0" smtClean="0"/>
                        <a:t>          ΕΦΗΜΕΡΙΔΕΣ</a:t>
                      </a:r>
                    </a:p>
                    <a:p>
                      <a:r>
                        <a:rPr lang="el-GR" dirty="0" smtClean="0"/>
                        <a:t>          ΑΦΙΣΕΣ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             ΤΗΛΕΟΡΑΣΗ</a:t>
                      </a:r>
                    </a:p>
                    <a:p>
                      <a:pPr algn="l"/>
                      <a:r>
                        <a:rPr lang="el-GR" dirty="0" smtClean="0"/>
                        <a:t>         </a:t>
                      </a:r>
                      <a:r>
                        <a:rPr lang="el-GR" baseline="0" dirty="0" smtClean="0"/>
                        <a:t>    </a:t>
                      </a:r>
                      <a:r>
                        <a:rPr lang="el-GR" dirty="0" smtClean="0"/>
                        <a:t>ΡΑΔΙΟΦΩΝΟ</a:t>
                      </a:r>
                    </a:p>
                    <a:p>
                      <a:pPr algn="l"/>
                      <a:r>
                        <a:rPr lang="el-GR" dirty="0" smtClean="0"/>
                        <a:t>             ΚΙΝΗΤΟ</a:t>
                      </a:r>
                      <a:r>
                        <a:rPr lang="el-GR" baseline="0" dirty="0" smtClean="0"/>
                        <a:t> ΤΗΛΕΦΩΝΟ</a:t>
                      </a:r>
                    </a:p>
                    <a:p>
                      <a:r>
                        <a:rPr lang="el-GR" dirty="0" smtClean="0"/>
                        <a:t>             ΔΙΑΔΙΚΤΥΟ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1" y="5063554"/>
            <a:ext cx="2691349" cy="179444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14" y="3404997"/>
            <a:ext cx="2619375" cy="164249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42" y="3404997"/>
            <a:ext cx="2416998" cy="16424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97" y="5094416"/>
            <a:ext cx="2512225" cy="179444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70" y="5055428"/>
            <a:ext cx="2190750" cy="180257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4997"/>
            <a:ext cx="2158240" cy="16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753228"/>
            <a:ext cx="11932919" cy="1080938"/>
          </a:xfrm>
        </p:spPr>
        <p:txBody>
          <a:bodyPr>
            <a:normAutofit/>
          </a:bodyPr>
          <a:lstStyle/>
          <a:p>
            <a:r>
              <a:rPr lang="el-GR" sz="2700" b="1" dirty="0" smtClean="0">
                <a:latin typeface="Comic Sans MS" panose="030F0702030302020204" pitchFamily="66" charset="0"/>
              </a:rPr>
              <a:t>       </a:t>
            </a:r>
            <a:r>
              <a:rPr lang="el-GR" sz="2700" b="1" u="sng" dirty="0" smtClean="0">
                <a:latin typeface="Comic Sans MS" panose="030F0702030302020204" pitchFamily="66" charset="0"/>
              </a:rPr>
              <a:t>ΠΛΕΟΝΕΚΤΗΜΑΤΑ</a:t>
            </a:r>
            <a:r>
              <a:rPr lang="el-GR" sz="2700" b="1" dirty="0" smtClean="0">
                <a:latin typeface="Comic Sans MS" panose="030F0702030302020204" pitchFamily="66" charset="0"/>
              </a:rPr>
              <a:t>          -            </a:t>
            </a:r>
            <a:r>
              <a:rPr lang="el-GR" sz="2700" b="1" u="sng" dirty="0" smtClean="0">
                <a:latin typeface="Comic Sans MS" panose="030F0702030302020204" pitchFamily="66" charset="0"/>
              </a:rPr>
              <a:t>ΜΕΙΟΝΕΚΤΗΜΑΤΑ</a:t>
            </a:r>
            <a:br>
              <a:rPr lang="el-GR" sz="2700" b="1" u="sng" dirty="0" smtClean="0">
                <a:latin typeface="Comic Sans MS" panose="030F0702030302020204" pitchFamily="66" charset="0"/>
              </a:rPr>
            </a:br>
            <a:r>
              <a:rPr lang="el-GR" dirty="0" smtClean="0"/>
              <a:t>                                       </a:t>
            </a:r>
            <a:r>
              <a:rPr lang="el-GR" b="1" u="sng" dirty="0" smtClean="0"/>
              <a:t>ΜΜΕ</a:t>
            </a:r>
            <a:endParaRPr lang="el-GR" b="1" u="sng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71278"/>
              </p:ext>
            </p:extLst>
          </p:nvPr>
        </p:nvGraphicFramePr>
        <p:xfrm>
          <a:off x="0" y="2002536"/>
          <a:ext cx="12115800" cy="485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0"/>
                <a:gridCol w="6057900"/>
              </a:tblGrid>
              <a:tr h="485546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Βέλος προς τα επάνω 5"/>
          <p:cNvSpPr/>
          <p:nvPr/>
        </p:nvSpPr>
        <p:spPr>
          <a:xfrm>
            <a:off x="-420624" y="1581912"/>
            <a:ext cx="6473952" cy="5276088"/>
          </a:xfrm>
          <a:prstGeom prst="upArrow">
            <a:avLst>
              <a:gd name="adj1" fmla="val 50000"/>
              <a:gd name="adj2" fmla="val 49619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l-GR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Πληροφορούν.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Προβληματίζουν, καλλιεργούν τη σκέψη και τη φαντασία.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Κάνουν πιο εύκολη και γρήγορη την επικοινωνία.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Διαμορφώνουν αξίες και τρόπους ζωής.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Μειώνουν τις αποστάσεις, μεταφέροντας τα νέα του κόσμου ακόμα και στις πιο απομακρυσμένες περιοχές.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ψυχαγωγούν και διασκεδάζουν </a:t>
            </a:r>
            <a:endParaRPr lang="el-G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Βέλος προς τα κάτω 6"/>
          <p:cNvSpPr/>
          <p:nvPr/>
        </p:nvSpPr>
        <p:spPr>
          <a:xfrm>
            <a:off x="6117336" y="1901952"/>
            <a:ext cx="6894576" cy="4956048"/>
          </a:xfrm>
          <a:prstGeom prst="downArrow">
            <a:avLst/>
          </a:prstGeom>
          <a:solidFill>
            <a:srgbClr val="D53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anose="020B0604020202020204" pitchFamily="34" charset="0"/>
              <a:buChar char="•"/>
            </a:pPr>
            <a:endParaRPr lang="el-GR" sz="1400" b="0" i="0" dirty="0" smtClean="0">
              <a:solidFill>
                <a:srgbClr val="000000"/>
              </a:solidFill>
              <a:effectLst/>
              <a:latin typeface="Arial Black" panose="020B0A04020102020204" pitchFamily="34" charset="0"/>
              <a:ea typeface="Segoe UI Black" panose="020B0A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l-GR" sz="1400" dirty="0">
              <a:solidFill>
                <a:srgbClr val="000000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l-GR" sz="1400" b="0" i="0" dirty="0" smtClean="0">
              <a:solidFill>
                <a:srgbClr val="000000"/>
              </a:solidFill>
              <a:effectLst/>
              <a:latin typeface="Arial Black" panose="020B0A04020102020204" pitchFamily="34" charset="0"/>
              <a:ea typeface="Segoe UI Black" panose="020B0A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l-GR" sz="1400" dirty="0">
              <a:solidFill>
                <a:srgbClr val="000000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0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</a:rPr>
              <a:t>Προβάλλουν ασήμαντα γεγονότα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0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</a:rPr>
              <a:t>Προβάλλουν αρκετές φορές γεγονότα και πρότυπα </a:t>
            </a:r>
            <a:r>
              <a:rPr lang="el-GR" sz="1400" b="0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</a:rPr>
              <a:t>παραβατικής</a:t>
            </a:r>
            <a:r>
              <a:rPr lang="el-GR" sz="1400" b="0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</a:rPr>
              <a:t> συμπεριφοράς.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0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</a:rPr>
              <a:t>Μειώνουν το χρόνο που τα μέλη της οικογένειας περνούν μαζί και θα  μπορούσαν να τον αφιερώσουν σε άλλες κοινές δραστηριότητες.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0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</a:rPr>
              <a:t>Yποκαθιστούν</a:t>
            </a:r>
            <a:r>
              <a:rPr lang="el-GR" sz="1400" b="0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</a:rPr>
              <a:t>  τη ζεστή και στοργική επικοινωνία των γονέων με τα παιδιά.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400" b="0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</a:rPr>
              <a:t>Eχουν</a:t>
            </a:r>
            <a:r>
              <a:rPr lang="el-GR" sz="1400" b="0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</a:rPr>
              <a:t> οικονομικό κόστος και αυξάνουν τις υλικές ανάγκες και τις απαιτήσεις των μελών της οικογένειας (καταναλωτισμός).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400" dirty="0" err="1">
                <a:solidFill>
                  <a:srgbClr val="000000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Β</a:t>
            </a:r>
            <a:r>
              <a:rPr lang="el-GR" sz="1400" b="0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</a:rPr>
              <a:t>λάτουν</a:t>
            </a:r>
            <a:r>
              <a:rPr lang="el-GR" sz="1400" b="0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</a:rPr>
              <a:t> την υγεία όταν το άτομο κάνει υπερβολική χρήση αυτών (π.χ. ηλεκτρονικός υπολογιστής, κινητό τηλέφωνο).</a:t>
            </a:r>
            <a:endParaRPr lang="el-GR" sz="1400" b="0" i="0" dirty="0">
              <a:solidFill>
                <a:srgbClr val="000000"/>
              </a:solidFill>
              <a:effectLst/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874404"/>
          </a:xfrm>
        </p:spPr>
        <p:txBody>
          <a:bodyPr/>
          <a:lstStyle/>
          <a:p>
            <a:pPr algn="ctr"/>
            <a:r>
              <a:rPr lang="el-GR" b="1" u="sng" dirty="0"/>
              <a:t>ΔΙΑΦΗΜΙΣΗ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8016" y="1975104"/>
            <a:ext cx="11896343" cy="3961085"/>
          </a:xfrm>
        </p:spPr>
        <p:txBody>
          <a:bodyPr/>
          <a:lstStyle/>
          <a:p>
            <a:pPr marL="0" indent="0">
              <a:buNone/>
            </a:pPr>
            <a:endParaRPr lang="el-GR" b="1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l-GR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ΟΡΙΣΜΟΣ</a:t>
            </a:r>
            <a:r>
              <a:rPr lang="el-GR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r>
              <a:rPr lang="el-G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el-GR" b="1" dirty="0">
                <a:solidFill>
                  <a:srgbClr val="AD3C0F"/>
                </a:solidFill>
                <a:latin typeface="Arial Black" panose="020B0A04020102020204" pitchFamily="34" charset="0"/>
              </a:rPr>
              <a:t>ΟΠΟΙΑΔΗΠΟΤΕ ΠΛΗΡΩΜΕΝΗ ΑΠΟ ΑΝΑΓΝΩΡΙΣΙΜΟ ΦΟΡΕΑ ΠΡΟΒΟΛΗ ΕΝΌΣ ΠΡΟΙΟΝΤΟΣ,ΥΠΗΡΕΣΙΑΣ, ΙΔΕΑΣ, ΟΡΓΑΝΙΣΜΟΥ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5646"/>
            <a:ext cx="3818092" cy="287609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934" y="3955646"/>
            <a:ext cx="4065441" cy="290235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202" y="3981909"/>
            <a:ext cx="3566622" cy="28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/>
              <a:t>ΒΑΣΙΚΟΙ </a:t>
            </a:r>
            <a:r>
              <a:rPr lang="el-GR" b="1" u="sng" dirty="0"/>
              <a:t>ΣΤΟΧΟΙ ΔΙΑΦΗΜΙΣΗΣ</a:t>
            </a:r>
            <a:endParaRPr lang="el-GR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Να </a:t>
            </a:r>
            <a:r>
              <a:rPr lang="el-GR" dirty="0" smtClean="0"/>
              <a:t>πληροφορήσει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διαφοροποιήσει 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προσελκύσει την προσοχή 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πείσει 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παρακινήσει 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Να </a:t>
            </a:r>
            <a:r>
              <a:rPr lang="el-GR" dirty="0"/>
              <a:t>υπενθυμίσει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15" y="2240280"/>
            <a:ext cx="4289813" cy="221697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16" y="4623434"/>
            <a:ext cx="4289813" cy="22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0584" y="753228"/>
            <a:ext cx="11932919" cy="1080938"/>
          </a:xfrm>
        </p:spPr>
        <p:txBody>
          <a:bodyPr>
            <a:normAutofit fontScale="90000"/>
          </a:bodyPr>
          <a:lstStyle/>
          <a:p>
            <a:r>
              <a:rPr lang="el-GR" b="1" u="sng" dirty="0" smtClean="0"/>
              <a:t/>
            </a:r>
            <a:br>
              <a:rPr lang="el-GR" b="1" u="sng" dirty="0" smtClean="0"/>
            </a:br>
            <a:r>
              <a:rPr lang="el-GR" b="1" dirty="0"/>
              <a:t> </a:t>
            </a:r>
            <a:r>
              <a:rPr lang="el-GR" b="1" u="sng" dirty="0" smtClean="0"/>
              <a:t>ΠΛΕΟΝΕΚΤΗΜΑΤΑ</a:t>
            </a:r>
            <a:r>
              <a:rPr lang="el-GR" b="1" dirty="0" smtClean="0"/>
              <a:t>                           </a:t>
            </a:r>
            <a:r>
              <a:rPr lang="el-GR" b="1" u="sng" dirty="0" smtClean="0"/>
              <a:t>ΜΕΙΟΝΕΚΤΗΜΑΤΑ</a:t>
            </a:r>
            <a:r>
              <a:rPr lang="el-GR" b="1" u="sng" dirty="0"/>
              <a:t/>
            </a:r>
            <a:br>
              <a:rPr lang="el-GR" b="1" u="sng" dirty="0"/>
            </a:br>
            <a:r>
              <a:rPr lang="el-GR" b="1" u="sng" dirty="0"/>
              <a:t/>
            </a:r>
            <a:br>
              <a:rPr lang="el-GR" b="1" u="sng" dirty="0"/>
            </a:br>
            <a:endParaRPr lang="el-GR" b="1" u="sng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026633"/>
              </p:ext>
            </p:extLst>
          </p:nvPr>
        </p:nvGraphicFramePr>
        <p:xfrm>
          <a:off x="82293" y="1939636"/>
          <a:ext cx="11951210" cy="4802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5605"/>
                <a:gridCol w="5975605"/>
              </a:tblGrid>
              <a:tr h="4802909">
                <a:tc>
                  <a:txBody>
                    <a:bodyPr/>
                    <a:lstStyle/>
                    <a:p>
                      <a:pPr algn="ctr"/>
                      <a:endParaRPr lang="el-GR" sz="1800" b="1" i="0" u="sng" kern="120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800" dirty="0" smtClean="0"/>
                        <a:t>1</a:t>
                      </a:r>
                      <a:r>
                        <a:rPr lang="el-GR" sz="1800" dirty="0" smtClean="0">
                          <a:latin typeface="Comic Sans MS" panose="030F0702030302020204" pitchFamily="66" charset="0"/>
                        </a:rPr>
                        <a:t>.ΠΑΓΚΟΣΜΙΑ ΠΡΟΣΒΑΣΗ(Η ΔΙΑΦΗΜΙΣΗ  ΑΠΕΥΘΥΝΕΤΑΙ ΣΕ ΜΕΓΑΛΟ ΑΡΙΘΜΟ ΑΝΘΡΩΠΩΝ ΚΑΙ ΛΟΓΩ ΤΗΣ ΕΠΑΝΑΛΗΨΗΣ ΑΠΌ</a:t>
                      </a:r>
                      <a:r>
                        <a:rPr lang="el-GR" sz="1800" baseline="0" dirty="0" smtClean="0">
                          <a:latin typeface="Comic Sans MS" panose="030F0702030302020204" pitchFamily="66" charset="0"/>
                        </a:rPr>
                        <a:t> ΔΙΑΦΟΡΕΣ ΠΗΓΕΣ(Π.Χ. ΤΗΛΕΟΡΑΣΗ,ΔΙΑΔΙΚΤΥΟ,ΑΦΙΣΕΣ )ΑΠΟΚΤΑ ΔΙΕΙΣΔΥΤΙΚΟΤΗΤΑ ΜΕΣΩ ΤΗΣ ΕΠΑΝΑΛΗΨΗΣ</a:t>
                      </a:r>
                    </a:p>
                    <a:p>
                      <a:endParaRPr lang="el-GR" sz="18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l-GR" sz="1800" baseline="0" dirty="0" smtClean="0">
                          <a:latin typeface="Comic Sans MS" panose="030F0702030302020204" pitchFamily="66" charset="0"/>
                        </a:rPr>
                        <a:t>2.ΕΥΚΟΛΙΑ ΕΡΕΥΝΑΣ ΚΑΙ ΑΓΟΡΑΣ ΠΡΟΙΟΝΤΩΝ</a:t>
                      </a:r>
                    </a:p>
                    <a:p>
                      <a:endParaRPr lang="el-GR" sz="18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l-GR" sz="1800" baseline="0" dirty="0" smtClean="0">
                          <a:latin typeface="Comic Sans MS" panose="030F0702030302020204" pitchFamily="66" charset="0"/>
                        </a:rPr>
                        <a:t>3.ΧΑΜΗΛΟ ΚΟΣΤΟΣ</a:t>
                      </a:r>
                    </a:p>
                    <a:p>
                      <a:endParaRPr lang="el-GR" sz="1800" baseline="0" dirty="0" smtClean="0"/>
                    </a:p>
                    <a:p>
                      <a:r>
                        <a:rPr lang="el-GR" sz="1800" dirty="0" smtClean="0"/>
                        <a:t/>
                      </a:r>
                      <a:br>
                        <a:rPr lang="el-GR" sz="1800" dirty="0" smtClean="0"/>
                      </a:b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l-GR" sz="18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l-GR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1.ΔΗΜΙΟΥΡΓΕΙ ΨΕΥΤΙΚΕΣ ΑΝΑΓΚΕΣ</a:t>
                      </a:r>
                    </a:p>
                    <a:p>
                      <a:pPr algn="l"/>
                      <a:endParaRPr lang="el-GR" sz="1800" b="1" i="0" kern="1200" dirty="0" smtClean="0">
                        <a:solidFill>
                          <a:schemeClr val="lt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l-GR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2.ΑΥΞΑΝΕΙ ΤΟΝ ΥΠΕΡΚΑΤΑΝΑΛΩΤΙΣΜΟ</a:t>
                      </a:r>
                    </a:p>
                    <a:p>
                      <a:pPr algn="l"/>
                      <a:endParaRPr lang="el-GR" sz="1800" b="1" i="0" kern="1200" dirty="0" smtClean="0">
                        <a:solidFill>
                          <a:schemeClr val="lt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l-GR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3.ΔΗΜΙΟΥΡΓΕΙ</a:t>
                      </a:r>
                      <a:r>
                        <a:rPr lang="el-GR" sz="18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ΠΛΑΣΜΑΤΙΚΕΣ ΕΠΙΘΥΜΙΕΣ ΠΟΥ ΟΔΗΓΟΥΝ ΣΕ ΕΞΑΡΤΗΣΗ</a:t>
                      </a:r>
                    </a:p>
                    <a:p>
                      <a:pPr algn="l"/>
                      <a:endParaRPr lang="el-GR" sz="1800" b="1" i="0" kern="1200" baseline="0" dirty="0" smtClean="0">
                        <a:solidFill>
                          <a:schemeClr val="lt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l-GR" sz="18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4. ΠΟΛΛΕΣ ΔΙΑΦΗΜΙΣΤΙΚΕΣ ΑΦΙΣΕΣ ΡΥΠΑΙΝΟΥΝ ΤΟ ΠΕΡΙΒΑΛΛΟΝ</a:t>
                      </a:r>
                      <a:endParaRPr lang="el-G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7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Βερολίνο">
  <a:themeElements>
    <a:clrScheme name="Βερολίνο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Βερολίνο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ερολίν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159</TotalTime>
  <Words>270</Words>
  <Application>Microsoft Office PowerPoint</Application>
  <PresentationFormat>Ευρεία οθόνη</PresentationFormat>
  <Paragraphs>68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Comic Sans MS</vt:lpstr>
      <vt:lpstr>Segoe UI Black</vt:lpstr>
      <vt:lpstr>Times New Roman</vt:lpstr>
      <vt:lpstr>Trebuchet MS</vt:lpstr>
      <vt:lpstr>Wingdings</vt:lpstr>
      <vt:lpstr>Βερολίνο</vt:lpstr>
      <vt:lpstr>ΔΙΑΛΟΓΟΣ ΚΑΙ ΕΠΙΛΥΣΗ ΠΡΟΒΛΗΜΑΤΩΝ</vt:lpstr>
      <vt:lpstr>  ΔΙΑΛΟΓΟΣ</vt:lpstr>
      <vt:lpstr>ΜΕΣΑ ΜΑΖΙΚΗΣ ΕΠΙΚΟΙΝΩΝΙΑΣ</vt:lpstr>
      <vt:lpstr>       ΠΛΕΟΝΕΚΤΗΜΑΤΑ          -            ΜΕΙΟΝΕΚΤΗΜΑΤΑ                                        ΜΜΕ</vt:lpstr>
      <vt:lpstr>ΔΙΑΦΗΜΙΣΗ</vt:lpstr>
      <vt:lpstr>ΒΑΣΙΚΟΙ ΣΤΟΧΟΙ ΔΙΑΦΗΜΙΣΗΣ</vt:lpstr>
      <vt:lpstr>  ΠΛΕΟΝΕΚΤΗΜΑΤΑ                           ΜΕΙΟΝΕΚΤΗΜΑΤΑ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ΔΙΑΛΟΓΟΣ ΚΑΙ ΕΠΙΛΥΣΗ ΠΡΟΒΛΗΜΑΤΩΝ</dc:title>
  <dc:creator>Στέλλα Κολοβού</dc:creator>
  <cp:lastModifiedBy>Στέλλα Κολοβού</cp:lastModifiedBy>
  <cp:revision>22</cp:revision>
  <dcterms:created xsi:type="dcterms:W3CDTF">2020-11-14T16:05:44Z</dcterms:created>
  <dcterms:modified xsi:type="dcterms:W3CDTF">2020-11-14T18:44:49Z</dcterms:modified>
</cp:coreProperties>
</file>