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5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FD1C8C7-4378-45DD-817E-50326D82C4D8}" type="datetimeFigureOut">
              <a:rPr lang="el-GR" smtClean="0"/>
              <a:t>14/2/2021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314768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FD1C8C7-4378-45DD-817E-50326D82C4D8}" type="datetimeFigureOut">
              <a:rPr lang="el-GR" smtClean="0"/>
              <a:t>14/2/2021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233268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FD1C8C7-4378-45DD-817E-50326D82C4D8}" type="datetimeFigureOut">
              <a:rPr lang="el-GR" smtClean="0"/>
              <a:t>14/2/2021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293650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FD1C8C7-4378-45DD-817E-50326D82C4D8}" type="datetimeFigureOut">
              <a:rPr lang="el-GR" smtClean="0"/>
              <a:t>14/2/2021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125551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FD1C8C7-4378-45DD-817E-50326D82C4D8}" type="datetimeFigureOut">
              <a:rPr lang="el-GR" smtClean="0"/>
              <a:t>14/2/2021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96770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FD1C8C7-4378-45DD-817E-50326D82C4D8}" type="datetimeFigureOut">
              <a:rPr lang="el-GR" smtClean="0"/>
              <a:t>14/2/2021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47927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FD1C8C7-4378-45DD-817E-50326D82C4D8}" type="datetimeFigureOut">
              <a:rPr lang="el-GR" smtClean="0"/>
              <a:t>14/2/2021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305257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FD1C8C7-4378-45DD-817E-50326D82C4D8}" type="datetimeFigureOut">
              <a:rPr lang="el-GR" smtClean="0"/>
              <a:t>14/2/2021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246716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FD1C8C7-4378-45DD-817E-50326D82C4D8}" type="datetimeFigureOut">
              <a:rPr lang="el-GR" smtClean="0"/>
              <a:t>14/2/2021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277365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FD1C8C7-4378-45DD-817E-50326D82C4D8}" type="datetimeFigureOut">
              <a:rPr lang="el-GR" smtClean="0"/>
              <a:t>14/2/2021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324793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FD1C8C7-4378-45DD-817E-50326D82C4D8}" type="datetimeFigureOut">
              <a:rPr lang="el-GR" smtClean="0"/>
              <a:t>14/2/2021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FC60D0E-112A-495D-BF18-5BC472DE550D}" type="slidenum">
              <a:rPr lang="el-GR" smtClean="0"/>
              <a:t>‹#›</a:t>
            </a:fld>
            <a:endParaRPr lang="el-GR"/>
          </a:p>
        </p:txBody>
      </p:sp>
    </p:spTree>
    <p:extLst>
      <p:ext uri="{BB962C8B-B14F-4D97-AF65-F5344CB8AC3E}">
        <p14:creationId xmlns:p14="http://schemas.microsoft.com/office/powerpoint/2010/main" val="85989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1C8C7-4378-45DD-817E-50326D82C4D8}" type="datetimeFigureOut">
              <a:rPr lang="el-GR" smtClean="0"/>
              <a:t>14/2/2021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60D0E-112A-495D-BF18-5BC472DE550D}" type="slidenum">
              <a:rPr lang="el-GR" smtClean="0"/>
              <a:t>‹#›</a:t>
            </a:fld>
            <a:endParaRPr lang="el-GR"/>
          </a:p>
        </p:txBody>
      </p:sp>
    </p:spTree>
    <p:extLst>
      <p:ext uri="{BB962C8B-B14F-4D97-AF65-F5344CB8AC3E}">
        <p14:creationId xmlns:p14="http://schemas.microsoft.com/office/powerpoint/2010/main" val="2672532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0"/>
            <a:ext cx="12192000" cy="1690688"/>
          </a:xfrm>
          <a:solidFill>
            <a:schemeClr val="accent1">
              <a:lumMod val="40000"/>
              <a:lumOff val="60000"/>
            </a:schemeClr>
          </a:solidFill>
        </p:spPr>
        <p:txBody>
          <a:bodyPr/>
          <a:lstStyle/>
          <a:p>
            <a:pPr algn="ctr"/>
            <a:r>
              <a:rPr lang="el-GR" b="1" u="sng" dirty="0" smtClean="0"/>
              <a:t>ΤΡΟΦΙΜΟ -ΟΡΙΣΜΟΣ</a:t>
            </a:r>
            <a:endParaRPr lang="el-GR" b="1" u="sng" dirty="0"/>
          </a:p>
        </p:txBody>
      </p:sp>
      <p:sp>
        <p:nvSpPr>
          <p:cNvPr id="5" name="Θέση περιεχομένου 4"/>
          <p:cNvSpPr>
            <a:spLocks noGrp="1"/>
          </p:cNvSpPr>
          <p:nvPr>
            <p:ph idx="1"/>
          </p:nvPr>
        </p:nvSpPr>
        <p:spPr>
          <a:xfrm>
            <a:off x="0" y="1690688"/>
            <a:ext cx="12192000" cy="5167311"/>
          </a:xfrm>
          <a:solidFill>
            <a:schemeClr val="accent1">
              <a:lumMod val="20000"/>
              <a:lumOff val="80000"/>
            </a:schemeClr>
          </a:solidFill>
        </p:spPr>
        <p:txBody>
          <a:bodyPr/>
          <a:lstStyle/>
          <a:p>
            <a:pPr marL="0" indent="0">
              <a:buNone/>
            </a:pPr>
            <a:endParaRPr lang="el-GR" dirty="0" smtClean="0"/>
          </a:p>
          <a:p>
            <a:pPr marL="0" indent="0">
              <a:buNone/>
            </a:pPr>
            <a:r>
              <a:rPr lang="el-GR" dirty="0" smtClean="0"/>
              <a:t>Τρόφιμο </a:t>
            </a:r>
            <a:r>
              <a:rPr lang="el-GR" dirty="0"/>
              <a:t>ονομάζουμε κάθε ουσία, φυσική, επεξεργασμένη ή </a:t>
            </a:r>
            <a:r>
              <a:rPr lang="el-GR" dirty="0" err="1"/>
              <a:t>ημιεπεξεργασμένη</a:t>
            </a:r>
            <a:r>
              <a:rPr lang="el-GR" dirty="0"/>
              <a:t>, η οποία προορίζεται για κατανάλωση από τον άνθρωπο. Στα τρόφιμα ανήκουν συνεπώς και τα ποτά, οι καραμέλες, καθώς και συστατικά που χρησιμοποιούνται για την παραγωγή της τροφής (π.χ. μαγιά για το ψωμί</a:t>
            </a:r>
            <a:r>
              <a:rPr lang="el-GR" dirty="0" smtClean="0"/>
              <a:t>)</a:t>
            </a:r>
            <a:endParaRPr lang="el-GR" dirty="0"/>
          </a:p>
        </p:txBody>
      </p:sp>
      <p:pic>
        <p:nvPicPr>
          <p:cNvPr id="6" name="Εικόνα 5"/>
          <p:cNvPicPr>
            <a:picLocks noChangeAspect="1"/>
          </p:cNvPicPr>
          <p:nvPr/>
        </p:nvPicPr>
        <p:blipFill>
          <a:blip r:embed="rId2"/>
          <a:stretch>
            <a:fillRect/>
          </a:stretch>
        </p:blipFill>
        <p:spPr>
          <a:xfrm>
            <a:off x="4088447" y="4131050"/>
            <a:ext cx="4015105" cy="2045913"/>
          </a:xfrm>
          <a:prstGeom prst="rect">
            <a:avLst/>
          </a:prstGeom>
          <a:solidFill>
            <a:schemeClr val="accent4">
              <a:lumMod val="60000"/>
              <a:lumOff val="40000"/>
            </a:schemeClr>
          </a:solidFill>
        </p:spPr>
      </p:pic>
    </p:spTree>
    <p:extLst>
      <p:ext uri="{BB962C8B-B14F-4D97-AF65-F5344CB8AC3E}">
        <p14:creationId xmlns:p14="http://schemas.microsoft.com/office/powerpoint/2010/main" val="1843978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120" y="1"/>
            <a:ext cx="12120880" cy="1690688"/>
          </a:xfrm>
          <a:solidFill>
            <a:schemeClr val="accent4">
              <a:lumMod val="75000"/>
            </a:schemeClr>
          </a:solidFill>
        </p:spPr>
        <p:txBody>
          <a:bodyPr>
            <a:normAutofit/>
          </a:bodyPr>
          <a:lstStyle/>
          <a:p>
            <a:r>
              <a:rPr lang="el-GR" sz="4000" b="1" u="sng" dirty="0" smtClean="0"/>
              <a:t>ΔΙΑΤΡΟΦΙΚΗ ΣΥΜΠΕΡΙΦΟΡΑ ΚΑΙ ΔΙΑΙΤΗΤΙΚΕΣ ΣΥΝΗΘΕΙΕΣ</a:t>
            </a:r>
            <a:endParaRPr lang="el-GR" sz="4000" b="1" u="sng" dirty="0"/>
          </a:p>
        </p:txBody>
      </p:sp>
      <p:sp>
        <p:nvSpPr>
          <p:cNvPr id="3" name="Θέση περιεχομένου 2"/>
          <p:cNvSpPr>
            <a:spLocks noGrp="1"/>
          </p:cNvSpPr>
          <p:nvPr>
            <p:ph idx="1"/>
          </p:nvPr>
        </p:nvSpPr>
        <p:spPr>
          <a:xfrm>
            <a:off x="0" y="1584960"/>
            <a:ext cx="12192000" cy="5273039"/>
          </a:xfrm>
          <a:solidFill>
            <a:schemeClr val="accent2">
              <a:lumMod val="40000"/>
              <a:lumOff val="60000"/>
            </a:schemeClr>
          </a:solidFill>
        </p:spPr>
        <p:txBody>
          <a:bodyPr/>
          <a:lstStyle/>
          <a:p>
            <a:pPr marL="0" indent="0">
              <a:buNone/>
            </a:pPr>
            <a:r>
              <a:rPr lang="el-GR" dirty="0" smtClean="0"/>
              <a:t>  Αυτοί </a:t>
            </a:r>
            <a:r>
              <a:rPr lang="el-GR" dirty="0"/>
              <a:t>που μας επηρεάζουν διατροφικά είναι η οικογένειά μας, οι φίλοι, το σχολείο, τα μέσα μαζικής επικοινωνίας καθώς και τα πρότυπα της κάθε εποχής. Κυρίως όμως τρώμε ό,τι προτιμάμε γευστικά, δηλαδή ό,τι μας φαίνεται νόστιμο. Επίσης, δεν αρκεί η ρύθμιση του αισθήματος της πείνας ή του κορεσμού από τον εγκέφαλο, γιατί τρώμε όχι μόνο όταν πεινάμε αλλά και όταν είμαστε κακοδιάθετοι (ψυχολογικοί παράγοντες), όταν τρώει η παρέα μας (κοινωνικοί παράγοντες), όταν έχουμε κληρονομική προδιάθεση για παχυσαρκία (βιολογικοί παράγοντες) και για άλλους υποκειμενικούς λόγους</a:t>
            </a:r>
          </a:p>
        </p:txBody>
      </p:sp>
      <p:pic>
        <p:nvPicPr>
          <p:cNvPr id="4" name="Εικόνα 3"/>
          <p:cNvPicPr>
            <a:picLocks noChangeAspect="1"/>
          </p:cNvPicPr>
          <p:nvPr/>
        </p:nvPicPr>
        <p:blipFill>
          <a:blip r:embed="rId2"/>
          <a:stretch>
            <a:fillRect/>
          </a:stretch>
        </p:blipFill>
        <p:spPr>
          <a:xfrm>
            <a:off x="5049520" y="4502149"/>
            <a:ext cx="7010400" cy="2355850"/>
          </a:xfrm>
          <a:prstGeom prst="rect">
            <a:avLst/>
          </a:prstGeom>
        </p:spPr>
      </p:pic>
    </p:spTree>
    <p:extLst>
      <p:ext uri="{BB962C8B-B14F-4D97-AF65-F5344CB8AC3E}">
        <p14:creationId xmlns:p14="http://schemas.microsoft.com/office/powerpoint/2010/main" val="134798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0" y="0"/>
            <a:ext cx="12192000" cy="2246769"/>
          </a:xfrm>
          <a:prstGeom prst="rect">
            <a:avLst/>
          </a:prstGeom>
        </p:spPr>
        <p:txBody>
          <a:bodyPr wrap="square">
            <a:spAutoFit/>
          </a:bodyPr>
          <a:lstStyle/>
          <a:p>
            <a:r>
              <a:rPr lang="el-GR" sz="2000" b="0" i="0" dirty="0" smtClean="0">
                <a:solidFill>
                  <a:srgbClr val="000000"/>
                </a:solidFill>
                <a:effectLst/>
                <a:latin typeface="Times New Roman" panose="02020603050405020304" pitchFamily="18" charset="0"/>
              </a:rPr>
              <a:t>Από την άλλη πλευρά όμως πρέπει να απολαμβάνουμε το φαγητό, δηλαδή ό,τι τρώμε να είναι νόστιμο και να μη μας προκαλεί ούτε αίσθημα στέρησης (π.χ. η δίαιτα στο περιοδικό μου απαγορεύει να φάω μακαρονάδα) ούτε όμως και αίσθημα υπερβολής (π.χ. «φούσκωσα» από το πολύ φαγητό). Γι’ αυτό τρώμε απ’ όλα και σε λογικές ποσότητες, «ακούγοντας» συγχρόνως και τα μηνύματα που μας στέλνει το σώμα μας (π.χ. μη συνεχίσεις να τρως γλυκό όταν αυτό σου φέρνει λιγούρα ή πατάτες τηγανητές ενώ νιώθεις ότι χόρτασες). Καλύτερα να σταματήσουμε μόλις νιώσουμε κορεσμό και να φάμε μια άλλη ημέρα πάλι το τρόφιμο που μας άρεσε. Δε θα μας λείψει γιατί συνήθως εύκολα θα το ξαναβρούμε. Μην ξεχνάμε ότι οι Έλληνες ανήκουμε στους «τυχερούς», έχουμε  επάρκεια τροφίμων.</a:t>
            </a:r>
            <a:endParaRPr lang="el-GR" sz="2000" dirty="0"/>
          </a:p>
        </p:txBody>
      </p:sp>
      <p:pic>
        <p:nvPicPr>
          <p:cNvPr id="5" name="Εικόνα 4"/>
          <p:cNvPicPr>
            <a:picLocks noChangeAspect="1"/>
          </p:cNvPicPr>
          <p:nvPr/>
        </p:nvPicPr>
        <p:blipFill>
          <a:blip r:embed="rId2"/>
          <a:stretch>
            <a:fillRect/>
          </a:stretch>
        </p:blipFill>
        <p:spPr>
          <a:xfrm>
            <a:off x="769937" y="3316605"/>
            <a:ext cx="3961548" cy="2840355"/>
          </a:xfrm>
          <a:prstGeom prst="rect">
            <a:avLst/>
          </a:prstGeom>
          <a:ln>
            <a:solidFill>
              <a:schemeClr val="accent1">
                <a:lumMod val="40000"/>
                <a:lumOff val="60000"/>
              </a:schemeClr>
            </a:solidFill>
          </a:ln>
        </p:spPr>
      </p:pic>
      <p:pic>
        <p:nvPicPr>
          <p:cNvPr id="6" name="Εικόνα 5"/>
          <p:cNvPicPr>
            <a:picLocks noChangeAspect="1"/>
          </p:cNvPicPr>
          <p:nvPr/>
        </p:nvPicPr>
        <p:blipFill>
          <a:blip r:embed="rId3"/>
          <a:stretch>
            <a:fillRect/>
          </a:stretch>
        </p:blipFill>
        <p:spPr>
          <a:xfrm>
            <a:off x="6424930" y="3316604"/>
            <a:ext cx="4757964" cy="2840355"/>
          </a:xfrm>
          <a:prstGeom prst="rect">
            <a:avLst/>
          </a:prstGeom>
          <a:solidFill>
            <a:schemeClr val="tx2">
              <a:lumMod val="60000"/>
              <a:lumOff val="40000"/>
            </a:schemeClr>
          </a:solidFill>
        </p:spPr>
      </p:pic>
    </p:spTree>
    <p:extLst>
      <p:ext uri="{BB962C8B-B14F-4D97-AF65-F5344CB8AC3E}">
        <p14:creationId xmlns:p14="http://schemas.microsoft.com/office/powerpoint/2010/main" val="303304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1690688"/>
          </a:xfrm>
          <a:solidFill>
            <a:schemeClr val="accent4">
              <a:lumMod val="20000"/>
              <a:lumOff val="80000"/>
            </a:schemeClr>
          </a:solidFill>
        </p:spPr>
        <p:txBody>
          <a:bodyPr/>
          <a:lstStyle/>
          <a:p>
            <a:pPr algn="ctr"/>
            <a:r>
              <a:rPr lang="el-GR" dirty="0" smtClean="0"/>
              <a:t> </a:t>
            </a:r>
            <a:r>
              <a:rPr lang="el-GR" b="1" u="sng" dirty="0" smtClean="0"/>
              <a:t>Ο ΡΟΛΟΣ ΤΗΣ ΔΙΑΤΡΟΦΗΣ</a:t>
            </a:r>
            <a:endParaRPr lang="el-GR" b="1" u="sng" dirty="0"/>
          </a:p>
        </p:txBody>
      </p:sp>
      <p:sp>
        <p:nvSpPr>
          <p:cNvPr id="3" name="Θέση περιεχομένου 2"/>
          <p:cNvSpPr>
            <a:spLocks noGrp="1"/>
          </p:cNvSpPr>
          <p:nvPr>
            <p:ph idx="1"/>
          </p:nvPr>
        </p:nvSpPr>
        <p:spPr>
          <a:xfrm>
            <a:off x="0" y="1690690"/>
            <a:ext cx="12283440" cy="5167310"/>
          </a:xfrm>
          <a:solidFill>
            <a:schemeClr val="accent4">
              <a:lumMod val="60000"/>
              <a:lumOff val="40000"/>
            </a:schemeClr>
          </a:solidFill>
        </p:spPr>
        <p:txBody>
          <a:bodyPr/>
          <a:lstStyle/>
          <a:p>
            <a:r>
              <a:rPr lang="el-GR" dirty="0"/>
              <a:t>να αναπτυχθεί, δηλαδή να μεγαλώσει φυσιολογικά από τη γέννηση μέχρι την ενηλικίωση</a:t>
            </a:r>
          </a:p>
          <a:p>
            <a:r>
              <a:rPr lang="el-GR" dirty="0"/>
              <a:t>να μπορεί να είναι δραστήριος στο σπίτι, στην εργασία, στο σχολείο, στο παιχνίδι αλλά και όπου αλλού χρειαστεί</a:t>
            </a:r>
          </a:p>
          <a:p>
            <a:r>
              <a:rPr lang="el-GR" dirty="0"/>
              <a:t>να προλάβει τις ασθένειες ή να τις αντιμετωπίσει σε περίπτωση που αρρωστήσει</a:t>
            </a:r>
          </a:p>
          <a:p>
            <a:r>
              <a:rPr lang="el-GR" dirty="0"/>
              <a:t>να επουλώσει πληγές (π.χ. μια γρατσουνιά) ή να επανορθώσει βλάβες (π.χ. σπασμένο κόκαλο).</a:t>
            </a:r>
          </a:p>
          <a:p>
            <a:endParaRPr lang="el-GR" dirty="0"/>
          </a:p>
        </p:txBody>
      </p:sp>
    </p:spTree>
    <p:extLst>
      <p:ext uri="{BB962C8B-B14F-4D97-AF65-F5344CB8AC3E}">
        <p14:creationId xmlns:p14="http://schemas.microsoft.com/office/powerpoint/2010/main" val="27643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2192000" cy="1825623"/>
          </a:xfrm>
          <a:solidFill>
            <a:schemeClr val="accent6">
              <a:lumMod val="20000"/>
              <a:lumOff val="80000"/>
            </a:schemeClr>
          </a:solidFill>
        </p:spPr>
        <p:txBody>
          <a:bodyPr/>
          <a:lstStyle/>
          <a:p>
            <a:pPr algn="ctr"/>
            <a:r>
              <a:rPr lang="el-GR" b="1" u="sng" dirty="0" smtClean="0"/>
              <a:t>ΣΤΟΧΟΙ ΤΗΣ ΥΓΙΕΙΝΗΣ ΔΙΑΤΡΟΦΗΣ</a:t>
            </a:r>
            <a:endParaRPr lang="el-GR" b="1" u="sng" dirty="0"/>
          </a:p>
        </p:txBody>
      </p:sp>
      <p:sp>
        <p:nvSpPr>
          <p:cNvPr id="3" name="Θέση περιεχομένου 2"/>
          <p:cNvSpPr>
            <a:spLocks noGrp="1"/>
          </p:cNvSpPr>
          <p:nvPr>
            <p:ph idx="1"/>
          </p:nvPr>
        </p:nvSpPr>
        <p:spPr>
          <a:xfrm>
            <a:off x="0" y="1825624"/>
            <a:ext cx="12192000" cy="5194935"/>
          </a:xfrm>
          <a:solidFill>
            <a:schemeClr val="accent6">
              <a:lumMod val="60000"/>
              <a:lumOff val="40000"/>
            </a:schemeClr>
          </a:solidFill>
        </p:spPr>
        <p:txBody>
          <a:bodyPr/>
          <a:lstStyle/>
          <a:p>
            <a:r>
              <a:rPr lang="el-GR" dirty="0"/>
              <a:t>1. η κάλυψη των αναγκών του κάθε οργανισμού ως προς τα απαραίτητα θρεπτικά συστατικά</a:t>
            </a:r>
          </a:p>
          <a:p>
            <a:r>
              <a:rPr lang="el-GR" dirty="0"/>
              <a:t>2. η πρόληψη ασθένειας.</a:t>
            </a:r>
          </a:p>
          <a:p>
            <a:pPr marL="0" indent="0">
              <a:buNone/>
            </a:pPr>
            <a:endParaRPr lang="el-GR" dirty="0"/>
          </a:p>
        </p:txBody>
      </p:sp>
      <p:pic>
        <p:nvPicPr>
          <p:cNvPr id="4" name="Εικόνα 3"/>
          <p:cNvPicPr>
            <a:picLocks noChangeAspect="1"/>
          </p:cNvPicPr>
          <p:nvPr/>
        </p:nvPicPr>
        <p:blipFill>
          <a:blip r:embed="rId2"/>
          <a:stretch>
            <a:fillRect/>
          </a:stretch>
        </p:blipFill>
        <p:spPr>
          <a:xfrm>
            <a:off x="4217987" y="3832224"/>
            <a:ext cx="4011613" cy="2635789"/>
          </a:xfrm>
          <a:prstGeom prst="rect">
            <a:avLst/>
          </a:prstGeom>
        </p:spPr>
      </p:pic>
    </p:spTree>
    <p:extLst>
      <p:ext uri="{BB962C8B-B14F-4D97-AF65-F5344CB8AC3E}">
        <p14:creationId xmlns:p14="http://schemas.microsoft.com/office/powerpoint/2010/main" val="310921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1825624"/>
          </a:xfrm>
          <a:solidFill>
            <a:schemeClr val="bg1">
              <a:lumMod val="65000"/>
            </a:schemeClr>
          </a:solidFill>
        </p:spPr>
        <p:txBody>
          <a:bodyPr/>
          <a:lstStyle/>
          <a:p>
            <a:pPr algn="ctr"/>
            <a:r>
              <a:rPr lang="el-GR" b="1" u="sng" dirty="0" smtClean="0"/>
              <a:t>ΥΠΟΣΙΤΙΣΜΟΣ</a:t>
            </a:r>
            <a:endParaRPr lang="el-GR" b="1" u="sng" dirty="0"/>
          </a:p>
        </p:txBody>
      </p:sp>
      <p:sp>
        <p:nvSpPr>
          <p:cNvPr id="3" name="Θέση περιεχομένου 2"/>
          <p:cNvSpPr>
            <a:spLocks noGrp="1"/>
          </p:cNvSpPr>
          <p:nvPr>
            <p:ph idx="1"/>
          </p:nvPr>
        </p:nvSpPr>
        <p:spPr>
          <a:xfrm>
            <a:off x="0" y="1825624"/>
            <a:ext cx="12192000" cy="5032375"/>
          </a:xfrm>
          <a:solidFill>
            <a:schemeClr val="bg2">
              <a:lumMod val="90000"/>
            </a:schemeClr>
          </a:solidFill>
        </p:spPr>
        <p:txBody>
          <a:bodyPr/>
          <a:lstStyle/>
          <a:p>
            <a:pPr marL="0" indent="0">
              <a:buNone/>
            </a:pPr>
            <a:r>
              <a:rPr lang="el-GR" dirty="0" smtClean="0"/>
              <a:t>    Στις </a:t>
            </a:r>
            <a:r>
              <a:rPr lang="el-GR" dirty="0"/>
              <a:t>φτωχές χώρες, ακόμα και σήμερα, δεν επαρκούν οι τροφές, δε χορταίνει όλος ο πληθυσμός και υποσιτίζεται, δηλαδή ο οργανισμός δεν προσλαμβάνει όλα τα απαραίτητα θρεπτικά συστατικά και την ενέργεια που χρειάζεται.</a:t>
            </a:r>
          </a:p>
        </p:txBody>
      </p:sp>
      <p:pic>
        <p:nvPicPr>
          <p:cNvPr id="4" name="Εικόνα 3"/>
          <p:cNvPicPr>
            <a:picLocks noChangeAspect="1"/>
          </p:cNvPicPr>
          <p:nvPr/>
        </p:nvPicPr>
        <p:blipFill>
          <a:blip r:embed="rId2"/>
          <a:stretch>
            <a:fillRect/>
          </a:stretch>
        </p:blipFill>
        <p:spPr>
          <a:xfrm>
            <a:off x="3425824" y="3793172"/>
            <a:ext cx="4559935" cy="2652207"/>
          </a:xfrm>
          <a:prstGeom prst="rect">
            <a:avLst/>
          </a:prstGeom>
        </p:spPr>
      </p:pic>
    </p:spTree>
    <p:extLst>
      <p:ext uri="{BB962C8B-B14F-4D97-AF65-F5344CB8AC3E}">
        <p14:creationId xmlns:p14="http://schemas.microsoft.com/office/powerpoint/2010/main" val="237108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1690688"/>
          </a:xfrm>
          <a:solidFill>
            <a:srgbClr val="FF0066"/>
          </a:solidFill>
        </p:spPr>
        <p:txBody>
          <a:bodyPr/>
          <a:lstStyle/>
          <a:p>
            <a:pPr algn="ctr"/>
            <a:r>
              <a:rPr lang="el-GR" b="1" u="sng" dirty="0" smtClean="0"/>
              <a:t>ΘΡΕΠΤΙΚΑ ΣΥΣΤΑΤΙΚΑ</a:t>
            </a:r>
            <a:endParaRPr lang="el-GR" b="1" u="sng" dirty="0"/>
          </a:p>
        </p:txBody>
      </p:sp>
      <p:pic>
        <p:nvPicPr>
          <p:cNvPr id="4" name="Θέση περιεχομένου 3"/>
          <p:cNvPicPr>
            <a:picLocks noGrp="1" noChangeAspect="1"/>
          </p:cNvPicPr>
          <p:nvPr>
            <p:ph idx="1"/>
          </p:nvPr>
        </p:nvPicPr>
        <p:blipFill>
          <a:blip r:embed="rId2"/>
          <a:stretch>
            <a:fillRect/>
          </a:stretch>
        </p:blipFill>
        <p:spPr>
          <a:xfrm>
            <a:off x="0" y="1690689"/>
            <a:ext cx="12192000" cy="5167311"/>
          </a:xfrm>
          <a:prstGeom prst="rect">
            <a:avLst/>
          </a:prstGeom>
          <a:solidFill>
            <a:srgbClr val="FF00FF"/>
          </a:solidFill>
        </p:spPr>
      </p:pic>
    </p:spTree>
    <p:extLst>
      <p:ext uri="{BB962C8B-B14F-4D97-AF65-F5344CB8AC3E}">
        <p14:creationId xmlns:p14="http://schemas.microsoft.com/office/powerpoint/2010/main" val="422589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1269999"/>
          </a:xfrm>
          <a:solidFill>
            <a:srgbClr val="7030A0"/>
          </a:solidFill>
        </p:spPr>
        <p:txBody>
          <a:bodyPr/>
          <a:lstStyle/>
          <a:p>
            <a:pPr algn="ctr"/>
            <a:r>
              <a:rPr lang="el-GR" dirty="0" smtClean="0"/>
              <a:t>ΑΝΘΥΓΙΕΙΝΕΣ ΣΥΝΗΘΕΙΕΣ</a:t>
            </a:r>
            <a:endParaRPr lang="el-GR" dirty="0"/>
          </a:p>
        </p:txBody>
      </p:sp>
      <p:sp>
        <p:nvSpPr>
          <p:cNvPr id="3" name="Θέση περιεχομένου 2"/>
          <p:cNvSpPr>
            <a:spLocks noGrp="1"/>
          </p:cNvSpPr>
          <p:nvPr>
            <p:ph idx="1"/>
          </p:nvPr>
        </p:nvSpPr>
        <p:spPr>
          <a:xfrm>
            <a:off x="0" y="1270000"/>
            <a:ext cx="12192000" cy="5588000"/>
          </a:xfrm>
        </p:spPr>
        <p:txBody>
          <a:bodyPr>
            <a:normAutofit/>
          </a:bodyPr>
          <a:lstStyle/>
          <a:p>
            <a:pPr marL="0" indent="0">
              <a:buNone/>
            </a:pPr>
            <a:r>
              <a:rPr lang="el-GR" dirty="0" smtClean="0"/>
              <a:t>   Στις </a:t>
            </a:r>
            <a:r>
              <a:rPr lang="el-GR" dirty="0"/>
              <a:t>αναπτυγμένες χώρες -όπως είναι και η Ελλάδα- υπάρχει διαθεσιμότητα τροφής. Αν και υπάρχουν άφθονα τρόφιμα στην αγορά, δεν τρεφόμαστε πάντα υγιεινά. </a:t>
            </a:r>
            <a:r>
              <a:rPr lang="el-GR" dirty="0" err="1"/>
              <a:t>Oι</a:t>
            </a:r>
            <a:r>
              <a:rPr lang="el-GR" dirty="0"/>
              <a:t> ανθυγιεινές διατροφικές συνήθειες μπορούν να οδηγήσουν </a:t>
            </a:r>
            <a:r>
              <a:rPr lang="el-GR" dirty="0" smtClean="0"/>
              <a:t>σε βλάβες τον </a:t>
            </a:r>
            <a:r>
              <a:rPr lang="el-GR" dirty="0"/>
              <a:t>οργανισμό </a:t>
            </a:r>
            <a:r>
              <a:rPr lang="el-GR" dirty="0" smtClean="0"/>
              <a:t>μας, ιδιαίτερα </a:t>
            </a:r>
            <a:r>
              <a:rPr lang="el-GR" dirty="0"/>
              <a:t>τα παιδιά και οι έφηβοι που βρίσκονται στην ανάπτυξη, όταν υποσιτίζονται μπορεί να υποστούν ανεπανόρθωτες βλάβες στον οργανισμό τους. </a:t>
            </a:r>
            <a:r>
              <a:rPr lang="el-GR" b="1" u="sng" dirty="0"/>
              <a:t>Αυτό μπορεί να </a:t>
            </a:r>
            <a:r>
              <a:rPr lang="el-GR" b="1" u="sng" dirty="0" smtClean="0"/>
              <a:t>συμβεί:</a:t>
            </a:r>
          </a:p>
          <a:p>
            <a:pPr>
              <a:buFont typeface="Wingdings" panose="05000000000000000000" pitchFamily="2" charset="2"/>
              <a:buChar char="Ø"/>
            </a:pPr>
            <a:r>
              <a:rPr lang="el-GR" dirty="0" smtClean="0">
                <a:solidFill>
                  <a:schemeClr val="accent5">
                    <a:lumMod val="75000"/>
                  </a:schemeClr>
                </a:solidFill>
              </a:rPr>
              <a:t>είτε </a:t>
            </a:r>
            <a:r>
              <a:rPr lang="el-GR" dirty="0">
                <a:solidFill>
                  <a:schemeClr val="accent5">
                    <a:lumMod val="75000"/>
                  </a:schemeClr>
                </a:solidFill>
              </a:rPr>
              <a:t>γιατί δεν τρώνε απ’ όλες τις ομάδες τροφίμων, δηλαδή δεν υπάρχει ποικιλία στη διατροφή τους, π.χ. δεν τρώνε καθημερινά γαλακτοκομικά προϊόντα, φρούτα, λαχανικά κ.ά.</a:t>
            </a:r>
          </a:p>
          <a:p>
            <a:pPr>
              <a:buFont typeface="Wingdings" panose="05000000000000000000" pitchFamily="2" charset="2"/>
              <a:buChar char="Ø"/>
            </a:pPr>
            <a:r>
              <a:rPr lang="el-GR" dirty="0">
                <a:solidFill>
                  <a:schemeClr val="accent5">
                    <a:lumMod val="75000"/>
                  </a:schemeClr>
                </a:solidFill>
              </a:rPr>
              <a:t>είτε γιατί προτιμούν να χορταίνουν με τροφές που δεν περιέχουν τα απαραίτητα θρεπτικά συστατικά, όπως γλυκά, </a:t>
            </a:r>
            <a:r>
              <a:rPr lang="el-GR" dirty="0" err="1">
                <a:solidFill>
                  <a:schemeClr val="accent5">
                    <a:lumMod val="75000"/>
                  </a:schemeClr>
                </a:solidFill>
              </a:rPr>
              <a:t>σνακς</a:t>
            </a:r>
            <a:r>
              <a:rPr lang="el-GR" dirty="0">
                <a:solidFill>
                  <a:schemeClr val="accent5">
                    <a:lumMod val="75000"/>
                  </a:schemeClr>
                </a:solidFill>
              </a:rPr>
              <a:t>, αναψυκτικά.</a:t>
            </a:r>
          </a:p>
          <a:p>
            <a:pPr>
              <a:buFont typeface="Wingdings" panose="05000000000000000000" pitchFamily="2" charset="2"/>
              <a:buChar char="Ø"/>
            </a:pPr>
            <a:r>
              <a:rPr lang="el-GR" dirty="0">
                <a:solidFill>
                  <a:schemeClr val="accent5"/>
                </a:solidFill>
              </a:rPr>
              <a:t>είτε γιατί ακολουθούν μια ανθυγιεινή δίαιτα, για να είναι πολύ λεπτά, ιδιαίτερα τα κορίτσια, επηρεαζόμενα από τα πρότυπα ομορφιάς.</a:t>
            </a:r>
          </a:p>
          <a:p>
            <a:endParaRPr lang="el-GR" dirty="0"/>
          </a:p>
        </p:txBody>
      </p:sp>
    </p:spTree>
    <p:extLst>
      <p:ext uri="{BB962C8B-B14F-4D97-AF65-F5344CB8AC3E}">
        <p14:creationId xmlns:p14="http://schemas.microsoft.com/office/powerpoint/2010/main" val="235329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1690688"/>
          </a:xfrm>
          <a:solidFill>
            <a:srgbClr val="FF00FF"/>
          </a:solidFill>
        </p:spPr>
        <p:txBody>
          <a:bodyPr/>
          <a:lstStyle/>
          <a:p>
            <a:pPr algn="ctr"/>
            <a:r>
              <a:rPr lang="el-GR" b="1" u="sng" dirty="0" smtClean="0"/>
              <a:t>ΥΠΕΡΦΑΓΙΑ ΚΑΙ ΝΟΣΟΙ ΦΘΟΡΑΣ</a:t>
            </a:r>
            <a:r>
              <a:rPr lang="el-GR" dirty="0" smtClean="0"/>
              <a:t/>
            </a:r>
            <a:br>
              <a:rPr lang="el-GR" dirty="0" smtClean="0"/>
            </a:br>
            <a:endParaRPr lang="el-GR" dirty="0"/>
          </a:p>
        </p:txBody>
      </p:sp>
      <p:sp>
        <p:nvSpPr>
          <p:cNvPr id="3" name="Θέση περιεχομένου 2"/>
          <p:cNvSpPr>
            <a:spLocks noGrp="1"/>
          </p:cNvSpPr>
          <p:nvPr>
            <p:ph idx="1"/>
          </p:nvPr>
        </p:nvSpPr>
        <p:spPr/>
        <p:txBody>
          <a:bodyPr/>
          <a:lstStyle/>
          <a:p>
            <a:pPr marL="0" indent="0">
              <a:buNone/>
            </a:pPr>
            <a:r>
              <a:rPr lang="el-GR" dirty="0" smtClean="0"/>
              <a:t>ΠΛΗΡΟΦΟΡΙΕΣ ΓΙΑ ΤΗΝ ΑΝΑΙΜΙΑ</a:t>
            </a:r>
          </a:p>
          <a:p>
            <a:pPr marL="0" indent="0">
              <a:buNone/>
            </a:pPr>
            <a:endParaRPr lang="el-GR" dirty="0"/>
          </a:p>
        </p:txBody>
      </p:sp>
      <p:pic>
        <p:nvPicPr>
          <p:cNvPr id="4" name="Εικόνα 3"/>
          <p:cNvPicPr>
            <a:picLocks noChangeAspect="1"/>
          </p:cNvPicPr>
          <p:nvPr/>
        </p:nvPicPr>
        <p:blipFill>
          <a:blip r:embed="rId2"/>
          <a:stretch>
            <a:fillRect/>
          </a:stretch>
        </p:blipFill>
        <p:spPr>
          <a:xfrm>
            <a:off x="2865120" y="3180397"/>
            <a:ext cx="4876800" cy="2752725"/>
          </a:xfrm>
          <a:prstGeom prst="rect">
            <a:avLst/>
          </a:prstGeom>
        </p:spPr>
      </p:pic>
    </p:spTree>
    <p:extLst>
      <p:ext uri="{BB962C8B-B14F-4D97-AF65-F5344CB8AC3E}">
        <p14:creationId xmlns:p14="http://schemas.microsoft.com/office/powerpoint/2010/main" val="132747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513840" y="-71120"/>
            <a:ext cx="9144000" cy="6858000"/>
          </a:xfrm>
          <a:prstGeom prst="rect">
            <a:avLst/>
          </a:prstGeom>
        </p:spPr>
      </p:pic>
    </p:spTree>
    <p:extLst>
      <p:ext uri="{BB962C8B-B14F-4D97-AF65-F5344CB8AC3E}">
        <p14:creationId xmlns:p14="http://schemas.microsoft.com/office/powerpoint/2010/main" val="372186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1690688"/>
          </a:xfrm>
          <a:solidFill>
            <a:schemeClr val="accent4">
              <a:lumMod val="50000"/>
            </a:schemeClr>
          </a:solidFill>
        </p:spPr>
        <p:txBody>
          <a:bodyPr/>
          <a:lstStyle/>
          <a:p>
            <a:pPr algn="ctr"/>
            <a:r>
              <a:rPr lang="el-GR" b="1" u="sng" dirty="0" smtClean="0"/>
              <a:t>ΝΟΣΟΙ ΠΟΛΙΤΙΣΜΟΥ</a:t>
            </a:r>
            <a:endParaRPr lang="el-GR" b="1" u="sng" dirty="0"/>
          </a:p>
        </p:txBody>
      </p:sp>
      <p:sp>
        <p:nvSpPr>
          <p:cNvPr id="3" name="Θέση περιεχομένου 2"/>
          <p:cNvSpPr>
            <a:spLocks noGrp="1"/>
          </p:cNvSpPr>
          <p:nvPr>
            <p:ph idx="1"/>
          </p:nvPr>
        </p:nvSpPr>
        <p:spPr>
          <a:xfrm>
            <a:off x="0" y="1825624"/>
            <a:ext cx="12192000" cy="4961255"/>
          </a:xfrm>
          <a:solidFill>
            <a:schemeClr val="accent4">
              <a:lumMod val="40000"/>
              <a:lumOff val="60000"/>
            </a:schemeClr>
          </a:solidFill>
        </p:spPr>
        <p:txBody>
          <a:bodyPr/>
          <a:lstStyle/>
          <a:p>
            <a:pPr marL="0" indent="0">
              <a:buNone/>
            </a:pPr>
            <a:r>
              <a:rPr lang="el-GR" dirty="0" smtClean="0"/>
              <a:t>ΠΑΧΥΣΑΡΚΙΑ</a:t>
            </a:r>
          </a:p>
          <a:p>
            <a:pPr marL="0" indent="0">
              <a:buNone/>
            </a:pPr>
            <a:r>
              <a:rPr lang="el-GR" dirty="0" smtClean="0"/>
              <a:t>ΣΑΚΧΑΡΩΔΗ ΔΙΑΒΗΤΗ</a:t>
            </a:r>
          </a:p>
          <a:p>
            <a:pPr marL="0" indent="0">
              <a:buNone/>
            </a:pPr>
            <a:r>
              <a:rPr lang="el-GR" dirty="0" smtClean="0"/>
              <a:t>ΥΠΕΡΤΑΣΗ</a:t>
            </a:r>
          </a:p>
          <a:p>
            <a:pPr marL="0" indent="0">
              <a:buNone/>
            </a:pPr>
            <a:r>
              <a:rPr lang="el-GR" dirty="0" smtClean="0"/>
              <a:t>ΧΟΛΗΣΤΕΡΙΝΗ – ΤΡΙΓΛΥΚΕΡΙΔΙΑ</a:t>
            </a:r>
          </a:p>
          <a:p>
            <a:pPr marL="0" indent="0">
              <a:buNone/>
            </a:pPr>
            <a:r>
              <a:rPr lang="el-GR" dirty="0" smtClean="0"/>
              <a:t>ΚΑΡΚΙΝΟΣ</a:t>
            </a:r>
          </a:p>
          <a:p>
            <a:pPr marL="0" indent="0">
              <a:buNone/>
            </a:pPr>
            <a:r>
              <a:rPr lang="el-GR" dirty="0" smtClean="0"/>
              <a:t>ΟΥΡΙΚΟ ΟΞΥ</a:t>
            </a:r>
          </a:p>
          <a:p>
            <a:pPr marL="0" indent="0">
              <a:buNone/>
            </a:pPr>
            <a:r>
              <a:rPr lang="el-GR" dirty="0" smtClean="0"/>
              <a:t>ΠΕΠΤΙΚΕΣ ΔΙΑΤΑΡΑΧΕΣ ( ΕΛΚΟΣ, ΚΟΛΙΤΙΔΑ)</a:t>
            </a:r>
          </a:p>
          <a:p>
            <a:pPr marL="0" indent="0">
              <a:buNone/>
            </a:pPr>
            <a:r>
              <a:rPr lang="el-GR" dirty="0" smtClean="0"/>
              <a:t>ΗΜΙΚΡΑΝΙΕΣ</a:t>
            </a:r>
          </a:p>
          <a:p>
            <a:pPr marL="0" indent="0">
              <a:buNone/>
            </a:pPr>
            <a:r>
              <a:rPr lang="el-GR" dirty="0" smtClean="0"/>
              <a:t>ΟΣΤΕΟΠΕΝΙΑ- ΟΣΤΕΟΠΟΡΩΣΗ</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160657054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611</Words>
  <Application>Microsoft Office PowerPoint</Application>
  <PresentationFormat>Ευρεία οθόνη</PresentationFormat>
  <Paragraphs>34</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Calibri</vt:lpstr>
      <vt:lpstr>Calibri Light</vt:lpstr>
      <vt:lpstr>Times New Roman</vt:lpstr>
      <vt:lpstr>Wingdings</vt:lpstr>
      <vt:lpstr>Θέμα του Office</vt:lpstr>
      <vt:lpstr>ΤΡΟΦΙΜΟ -ΟΡΙΣΜΟΣ</vt:lpstr>
      <vt:lpstr> Ο ΡΟΛΟΣ ΤΗΣ ΔΙΑΤΡΟΦΗΣ</vt:lpstr>
      <vt:lpstr>ΣΤΟΧΟΙ ΤΗΣ ΥΓΙΕΙΝΗΣ ΔΙΑΤΡΟΦΗΣ</vt:lpstr>
      <vt:lpstr>ΥΠΟΣΙΤΙΣΜΟΣ</vt:lpstr>
      <vt:lpstr>ΘΡΕΠΤΙΚΑ ΣΥΣΤΑΤΙΚΑ</vt:lpstr>
      <vt:lpstr>ΑΝΘΥΓΙΕΙΝΕΣ ΣΥΝΗΘΕΙΕΣ</vt:lpstr>
      <vt:lpstr>ΥΠΕΡΦΑΓΙΑ ΚΑΙ ΝΟΣΟΙ ΦΘΟΡΑΣ </vt:lpstr>
      <vt:lpstr>Παρουσίαση του PowerPoint</vt:lpstr>
      <vt:lpstr>ΝΟΣΟΙ ΠΟΛΙΤΙΣΜΟΥ</vt:lpstr>
      <vt:lpstr>ΔΙΑΤΡΟΦΙΚΗ ΣΥΜΠΕΡΙΦΟΡΑ ΚΑΙ ΔΙΑΙΤΗΤΙΚΕΣ ΣΥΝΗΘΕΙΕΣ</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ΤΡΟΦΙΜΟ -ΟΡΙΣΜΟΣ</dc:title>
  <dc:creator>Στέλλα Κολοβού</dc:creator>
  <cp:lastModifiedBy>Στέλλα Κολοβού</cp:lastModifiedBy>
  <cp:revision>11</cp:revision>
  <dcterms:created xsi:type="dcterms:W3CDTF">2021-02-14T12:57:30Z</dcterms:created>
  <dcterms:modified xsi:type="dcterms:W3CDTF">2021-02-14T13:41:30Z</dcterms:modified>
</cp:coreProperties>
</file>