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84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65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20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471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0991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328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09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9574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7918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53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1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602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381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4510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844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475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79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397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822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3664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062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341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49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203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858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92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4470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799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405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387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935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509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8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1385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9197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444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1179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4329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492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8606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20108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940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535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17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516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1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1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4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01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9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112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EAD211-1BB0-4BCC-9961-0EE92D588CED}" type="datetimeFigureOut">
              <a:rPr lang="el-GR" smtClean="0"/>
              <a:t>2/3/2021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448EED8-164B-4DED-95D7-1CDF196075C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336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807720" y="100965"/>
            <a:ext cx="10515600" cy="1325563"/>
          </a:xfrm>
        </p:spPr>
        <p:txBody>
          <a:bodyPr/>
          <a:lstStyle/>
          <a:p>
            <a:pPr algn="ctr"/>
            <a:r>
              <a:rPr lang="el-GR" b="1" u="sng" dirty="0" smtClean="0"/>
              <a:t>ΘΡΕΠΤΙΚΑ ΣΥΣΤΑΤΙΚΑ</a:t>
            </a:r>
            <a:endParaRPr lang="el-GR" b="1" u="sng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920" y="1426528"/>
            <a:ext cx="6695439" cy="49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3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Βέλος επάνω-κάτω 3"/>
          <p:cNvSpPr/>
          <p:nvPr/>
        </p:nvSpPr>
        <p:spPr>
          <a:xfrm>
            <a:off x="1026160" y="233680"/>
            <a:ext cx="9570720" cy="6207760"/>
          </a:xfrm>
          <a:prstGeom prst="up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1.ΠΡΩΤΕΪΝΕΣ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2.ΥΔΑΤΑΝΘΡΑΚΕΣ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3. ΛΙΠΗ-ΛΑΔΙΑ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4.ΒΙΤΑΜΙΝΕΣ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5. ΜΕΤΑΛΛΑ-ΙΧΝΟΣΤΟΙΧΕΙΑ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6. ΝΕΡΟ</a:t>
            </a:r>
          </a:p>
          <a:p>
            <a:pPr algn="ctr"/>
            <a:r>
              <a:rPr lang="el-G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7.ΦΥΤΙΚΕΣ ΙΝΕΣ</a:t>
            </a:r>
            <a:endParaRPr lang="el-GR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5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εξιό βέλος 1"/>
          <p:cNvSpPr/>
          <p:nvPr/>
        </p:nvSpPr>
        <p:spPr>
          <a:xfrm>
            <a:off x="2489200" y="589280"/>
            <a:ext cx="8107680" cy="2479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>
                <a:solidFill>
                  <a:schemeClr val="accent6"/>
                </a:solidFill>
              </a:rPr>
              <a:t>ΜΑΚΡΟΘΡΕΠΤΙΚΑ ΣΥΣΤΑΤΙΚΑ</a:t>
            </a:r>
          </a:p>
          <a:p>
            <a:pPr algn="ctr"/>
            <a:r>
              <a:rPr lang="el-GR" sz="2000" dirty="0" smtClean="0">
                <a:latin typeface="Arial Black" panose="020B0A04020102020204" pitchFamily="34" charset="0"/>
              </a:rPr>
              <a:t>(ΠΡΩΤΕΊΝΕΣ,ΥΔΑΤΑΝΘΡΑΚΕΣ, ΛΙΠΑΡΑ)</a:t>
            </a:r>
            <a:endParaRPr lang="el-GR" sz="2000" dirty="0">
              <a:latin typeface="Arial Black" panose="020B0A04020102020204" pitchFamily="34" charset="0"/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1158240" y="3495040"/>
            <a:ext cx="9438640" cy="25095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>
                <a:solidFill>
                  <a:schemeClr val="accent6"/>
                </a:solidFill>
              </a:rPr>
              <a:t>ΜΙΚΡΟΘΡΕΠΤΙΚΑ ΣΥΣΤΑΤΙΚΑ </a:t>
            </a:r>
          </a:p>
          <a:p>
            <a:pPr algn="ctr"/>
            <a:r>
              <a:rPr lang="el-GR" dirty="0" smtClean="0"/>
              <a:t>(</a:t>
            </a:r>
            <a:r>
              <a:rPr lang="el-GR" dirty="0" smtClean="0">
                <a:latin typeface="Arial Black" panose="020B0A04020102020204" pitchFamily="34" charset="0"/>
              </a:rPr>
              <a:t>ΒΙΤΑΜΙΝΕΣ, ΜΕΤΑΛΛΑ- ΙΧΝΟΣΤΟΙΧΕΙΑ,ΦΥΤΙΚΕΣ </a:t>
            </a:r>
            <a:r>
              <a:rPr lang="el-GR" dirty="0" smtClean="0">
                <a:latin typeface="Arial Black" panose="020B0A04020102020204" pitchFamily="34" charset="0"/>
              </a:rPr>
              <a:t>ΙΝΕΣ)</a:t>
            </a:r>
            <a:endParaRPr lang="el-G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6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bg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/>
              <a:t>ΘΡΕΠΤΙΚΑ ΣΥΣΤΑΤΙΚΑ ΠΟΥ ΔΙΝΟΥΝ ΕΝΕΡΓΕΙΑ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u="sng" dirty="0" smtClean="0">
                <a:solidFill>
                  <a:schemeClr val="accent1">
                    <a:lumMod val="75000"/>
                  </a:schemeClr>
                </a:solidFill>
              </a:rPr>
              <a:t>ΜΟΝΑΔΕΣ ΜΕΤΡΗΣΗΣ ΕΝΕΡΓΕΙΑΣ ΤΩΝ ΤΡΟΦΙΜΩΝ ΕΊΝΑΙ</a:t>
            </a:r>
            <a:r>
              <a:rPr lang="el-GR" dirty="0" smtClean="0"/>
              <a:t>:</a:t>
            </a:r>
          </a:p>
          <a:p>
            <a:pPr marL="514350" indent="-514350">
              <a:buAutoNum type="arabicPeriod"/>
            </a:pPr>
            <a:r>
              <a:rPr lang="el-GR" sz="2400" b="1" dirty="0" smtClean="0">
                <a:solidFill>
                  <a:schemeClr val="accent5">
                    <a:lumMod val="50000"/>
                  </a:schemeClr>
                </a:solidFill>
              </a:rPr>
              <a:t>ΘΕΡΜΙΔΕΣ</a:t>
            </a:r>
            <a:r>
              <a:rPr lang="el-GR" sz="2400" dirty="0" smtClean="0">
                <a:solidFill>
                  <a:schemeClr val="accent5">
                    <a:lumMod val="50000"/>
                  </a:schemeClr>
                </a:solidFill>
              </a:rPr>
              <a:t> Ή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</a:rPr>
              <a:t>CALORES </a:t>
            </a:r>
            <a:r>
              <a:rPr lang="en-US" sz="2400" b="1" dirty="0" smtClean="0"/>
              <a:t>( </a:t>
            </a:r>
            <a:r>
              <a:rPr lang="en-US" sz="2400" b="1" dirty="0" smtClean="0">
                <a:solidFill>
                  <a:srgbClr val="C00000"/>
                </a:solidFill>
              </a:rPr>
              <a:t>Kcal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l-GR" sz="2400" b="1" dirty="0" smtClean="0">
                <a:solidFill>
                  <a:schemeClr val="accent6">
                    <a:lumMod val="75000"/>
                  </a:schemeClr>
                </a:solidFill>
              </a:rPr>
              <a:t>ΤΖΑΟΥΛ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 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JOULE </a:t>
            </a:r>
            <a:r>
              <a:rPr lang="en-US" sz="2400" dirty="0" smtClean="0"/>
              <a:t>( </a:t>
            </a:r>
            <a:r>
              <a:rPr lang="en-US" sz="2400" dirty="0" err="1" smtClean="0">
                <a:solidFill>
                  <a:srgbClr val="C00000"/>
                </a:solidFill>
              </a:rPr>
              <a:t>K</a:t>
            </a:r>
            <a:r>
              <a:rPr lang="en-US" dirty="0" err="1" smtClean="0">
                <a:solidFill>
                  <a:srgbClr val="C00000"/>
                </a:solidFill>
              </a:rPr>
              <a:t>j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2834639" y="3758883"/>
            <a:ext cx="6332509" cy="2827112"/>
          </a:xfrm>
          <a:prstGeom prst="roundRect">
            <a:avLst/>
          </a:prstGeom>
          <a:pattFill prst="pct80">
            <a:fgClr>
              <a:srgbClr val="FFFF00"/>
            </a:fgClr>
            <a:bgClr>
              <a:schemeClr val="bg1"/>
            </a:bgClr>
          </a:patt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u="sng" dirty="0" smtClean="0"/>
              <a:t>ΠΡΩΤΕΪΝΕΣ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4 Κ</a:t>
            </a:r>
            <a:r>
              <a:rPr lang="en-US" sz="2400" dirty="0" err="1" smtClean="0">
                <a:solidFill>
                  <a:srgbClr val="C00000"/>
                </a:solidFill>
              </a:rPr>
              <a:t>cal</a:t>
            </a:r>
            <a:r>
              <a:rPr lang="en-US" sz="2400" dirty="0" smtClean="0">
                <a:solidFill>
                  <a:srgbClr val="C00000"/>
                </a:solidFill>
              </a:rPr>
              <a:t>/gr</a:t>
            </a:r>
          </a:p>
          <a:p>
            <a:pPr algn="ctr"/>
            <a:r>
              <a:rPr lang="el-GR" sz="2400" b="1" u="sng" dirty="0" smtClean="0"/>
              <a:t>ΥΔΑΤΑΝΘΡΑΚΕΣ</a:t>
            </a:r>
            <a:r>
              <a:rPr lang="el-GR" sz="2400" dirty="0" smtClean="0"/>
              <a:t> </a:t>
            </a:r>
            <a:r>
              <a:rPr lang="el-GR" sz="2400" dirty="0" smtClean="0">
                <a:solidFill>
                  <a:srgbClr val="C00000"/>
                </a:solidFill>
              </a:rPr>
              <a:t>4 Κ</a:t>
            </a:r>
            <a:r>
              <a:rPr lang="en-US" sz="2400" dirty="0" err="1" smtClean="0">
                <a:solidFill>
                  <a:srgbClr val="C00000"/>
                </a:solidFill>
              </a:rPr>
              <a:t>cal</a:t>
            </a:r>
            <a:r>
              <a:rPr lang="en-US" sz="2400" dirty="0" smtClean="0">
                <a:solidFill>
                  <a:srgbClr val="C00000"/>
                </a:solidFill>
              </a:rPr>
              <a:t>/gr</a:t>
            </a:r>
          </a:p>
          <a:p>
            <a:pPr algn="ctr"/>
            <a:r>
              <a:rPr lang="el-GR" sz="2400" b="1" u="sng" dirty="0" smtClean="0"/>
              <a:t>ΛΙΠΑΡΑ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rgbClr val="C00000"/>
                </a:solidFill>
              </a:rPr>
              <a:t>9</a:t>
            </a:r>
            <a:r>
              <a:rPr lang="el-GR" sz="2400" dirty="0" smtClean="0">
                <a:solidFill>
                  <a:srgbClr val="C00000"/>
                </a:solidFill>
              </a:rPr>
              <a:t> Κ</a:t>
            </a:r>
            <a:r>
              <a:rPr lang="en-US" sz="2400" dirty="0" err="1" smtClean="0">
                <a:solidFill>
                  <a:srgbClr val="C00000"/>
                </a:solidFill>
              </a:rPr>
              <a:t>cal</a:t>
            </a:r>
            <a:r>
              <a:rPr lang="en-US" sz="2400" dirty="0" smtClean="0">
                <a:solidFill>
                  <a:srgbClr val="C00000"/>
                </a:solidFill>
              </a:rPr>
              <a:t>/gr</a:t>
            </a:r>
            <a:endParaRPr lang="el-GR" sz="2400" dirty="0" smtClean="0">
              <a:solidFill>
                <a:srgbClr val="C00000"/>
              </a:solidFill>
            </a:endParaRPr>
          </a:p>
          <a:p>
            <a:pPr algn="ctr"/>
            <a:r>
              <a:rPr lang="el-GR" sz="2400" b="1" u="sng" dirty="0" smtClean="0"/>
              <a:t>ΟΙΝΟΠΝΕΥΜΑ</a:t>
            </a:r>
            <a:r>
              <a:rPr lang="el-GR" sz="2400" dirty="0" smtClean="0"/>
              <a:t> </a:t>
            </a:r>
            <a:r>
              <a:rPr lang="el-GR" sz="2400" dirty="0">
                <a:solidFill>
                  <a:srgbClr val="C00000"/>
                </a:solidFill>
              </a:rPr>
              <a:t>7</a:t>
            </a:r>
            <a:r>
              <a:rPr lang="el-GR" sz="2400" dirty="0" smtClean="0">
                <a:solidFill>
                  <a:srgbClr val="C00000"/>
                </a:solidFill>
              </a:rPr>
              <a:t> Κ</a:t>
            </a:r>
            <a:r>
              <a:rPr lang="en-US" sz="2400" dirty="0" err="1" smtClean="0">
                <a:solidFill>
                  <a:srgbClr val="C00000"/>
                </a:solidFill>
              </a:rPr>
              <a:t>cal</a:t>
            </a:r>
            <a:r>
              <a:rPr lang="en-US" sz="2400" smtClean="0">
                <a:solidFill>
                  <a:srgbClr val="C00000"/>
                </a:solidFill>
              </a:rPr>
              <a:t>/ml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8443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ΑΝΤΙΟΞΕΙΔΩΤΙΚΕΣ ΟΥΣΙΕΣ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2421" y="2231752"/>
            <a:ext cx="8785185" cy="43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0" y="335666"/>
            <a:ext cx="12192000" cy="5684134"/>
          </a:xfrm>
        </p:spPr>
        <p:txBody>
          <a:bodyPr>
            <a:normAutofit/>
          </a:bodyPr>
          <a:lstStyle/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endParaRPr lang="el-GR" sz="2000" b="1" dirty="0">
              <a:latin typeface="Arial Black" panose="020B0A04020102020204" pitchFamily="34" charset="0"/>
            </a:endParaRPr>
          </a:p>
          <a:p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Ο </a:t>
            </a:r>
            <a:r>
              <a:rPr lang="el-GR" sz="2000" b="1" dirty="0">
                <a:latin typeface="Arial Black" panose="020B0A04020102020204" pitchFamily="34" charset="0"/>
              </a:rPr>
              <a:t> ανθυγιεινός τρόπος ζωής, </a:t>
            </a:r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οι </a:t>
            </a:r>
            <a:r>
              <a:rPr lang="el-GR" sz="2000" b="1" dirty="0">
                <a:latin typeface="Arial Black" panose="020B0A04020102020204" pitchFamily="34" charset="0"/>
              </a:rPr>
              <a:t>λανθασμένες διατροφικές συνήθειες, αλλά </a:t>
            </a:r>
            <a:r>
              <a:rPr lang="el-GR" sz="2000" b="1" dirty="0" smtClean="0">
                <a:latin typeface="Arial Black" panose="020B0A04020102020204" pitchFamily="34" charset="0"/>
              </a:rPr>
              <a:t>και</a:t>
            </a:r>
          </a:p>
          <a:p>
            <a:r>
              <a:rPr lang="el-GR" sz="2000" b="1" dirty="0" smtClean="0">
                <a:latin typeface="Arial Black" panose="020B0A04020102020204" pitchFamily="34" charset="0"/>
              </a:rPr>
              <a:t> </a:t>
            </a:r>
            <a:r>
              <a:rPr lang="el-GR" sz="2000" b="1" dirty="0">
                <a:latin typeface="Arial Black" panose="020B0A04020102020204" pitchFamily="34" charset="0"/>
              </a:rPr>
              <a:t>ο οικολογικά βασανισμένος πλανήτης με την επιβαρυμένη ατμόσφαιρα μέσα στην οποία ζούμε </a:t>
            </a:r>
            <a:endParaRPr lang="el-GR" sz="2000" b="1" dirty="0" smtClean="0">
              <a:latin typeface="Arial Black" panose="020B0A04020102020204" pitchFamily="34" charset="0"/>
            </a:endParaRPr>
          </a:p>
          <a:p>
            <a:r>
              <a:rPr lang="el-GR" sz="2000" b="1" dirty="0" smtClean="0">
                <a:latin typeface="Arial Black" panose="020B0A04020102020204" pitchFamily="34" charset="0"/>
              </a:rPr>
              <a:t>ευθύνονται </a:t>
            </a:r>
            <a:r>
              <a:rPr lang="el-GR" sz="2000" b="1" dirty="0">
                <a:latin typeface="Arial Black" panose="020B0A04020102020204" pitchFamily="34" charset="0"/>
              </a:rPr>
              <a:t>ως επί το </a:t>
            </a:r>
            <a:r>
              <a:rPr lang="el-GR" sz="2000" b="1" dirty="0" err="1">
                <a:latin typeface="Arial Black" panose="020B0A04020102020204" pitchFamily="34" charset="0"/>
              </a:rPr>
              <a:t>πλείστον</a:t>
            </a:r>
            <a:r>
              <a:rPr lang="el-GR" sz="2000" b="1" dirty="0">
                <a:latin typeface="Arial Black" panose="020B0A04020102020204" pitchFamily="34" charset="0"/>
              </a:rPr>
              <a:t> για το λεγόμενο ‘</a:t>
            </a:r>
            <a:r>
              <a:rPr lang="el-GR" sz="2400" b="1" u="sng" dirty="0">
                <a:latin typeface="Arial Black" panose="020B0A04020102020204" pitchFamily="34" charset="0"/>
              </a:rPr>
              <a:t>οξειδωτικό στρες</a:t>
            </a:r>
            <a:r>
              <a:rPr lang="el-GR" sz="2000" b="1" dirty="0">
                <a:latin typeface="Arial Black" panose="020B0A04020102020204" pitchFamily="34" charset="0"/>
              </a:rPr>
              <a:t>’ στο οποίο υπόκεινται τα κύτταρα του οργανισμού μας, με αποτέλεσμα τη φθορά ή καταστροφή τους.</a:t>
            </a:r>
          </a:p>
        </p:txBody>
      </p:sp>
    </p:spTree>
    <p:extLst>
      <p:ext uri="{BB962C8B-B14F-4D97-AF65-F5344CB8AC3E}">
        <p14:creationId xmlns:p14="http://schemas.microsoft.com/office/powerpoint/2010/main" val="330610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b="1" dirty="0"/>
              <a:t>Τα αντιοξειδωτικά συμβάλλουν στην εξουδετέρωση των ελευθέρων ριζών του οξυγόνου, που επιτίθενται στα κύτταρα προκαλώντας ή επιταχύνοντας φυσικές διαδικασίες όπως η γήρανση, καθώς και την εκδήλωση χρόνιων βλαβών και νοσημάτων όπως οι καρδιοπάθειες και ο καρκίνος.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223" y="2773582"/>
            <a:ext cx="8158126" cy="37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352" y="2769243"/>
            <a:ext cx="3922563" cy="171016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07" y="2769243"/>
            <a:ext cx="3483258" cy="17101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351" y="180856"/>
            <a:ext cx="3922563" cy="237208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07" y="180857"/>
            <a:ext cx="3483258" cy="234056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97" y="4943956"/>
            <a:ext cx="3489168" cy="191404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352" y="4943956"/>
            <a:ext cx="3922564" cy="191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29" y="4212702"/>
            <a:ext cx="3410136" cy="2384868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73" y="4166111"/>
            <a:ext cx="3687267" cy="2431459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129" y="142273"/>
            <a:ext cx="8642352" cy="31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627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114</Words>
  <Application>Microsoft Office PowerPoint</Application>
  <PresentationFormat>Ευρεία οθόνη</PresentationFormat>
  <Paragraphs>29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Wisp</vt:lpstr>
      <vt:lpstr>Ιόν</vt:lpstr>
      <vt:lpstr>Αίθουσα συσκέψεων "Ιόν"</vt:lpstr>
      <vt:lpstr>ΘΡΕΠΤΙΚΑ ΣΥΣΤΑΤΙΚΑ</vt:lpstr>
      <vt:lpstr>Παρουσίαση του PowerPoint</vt:lpstr>
      <vt:lpstr>Παρουσίαση του PowerPoint</vt:lpstr>
      <vt:lpstr>ΘΡΕΠΤΙΚΑ ΣΥΣΤΑΤΙΚΑ ΠΟΥ ΔΙΝΟΥΝ ΕΝΕΡΓΕΙΑ</vt:lpstr>
      <vt:lpstr>ΑΝΤΙΟΞΕΙΔΩΤΙΚΕΣ ΟΥΣΙΕΣ</vt:lpstr>
      <vt:lpstr>Παρουσίαση του PowerPoint</vt:lpstr>
      <vt:lpstr>Τα αντιοξειδωτικά συμβάλλουν στην εξουδετέρωση των ελευθέρων ριζών του οξυγόνου, που επιτίθενται στα κύτταρα προκαλώντας ή επιταχύνοντας φυσικές διαδικασίες όπως η γήρανση, καθώς και την εκδήλωση χρόνιων βλαβών και νοσημάτων όπως οι καρδιοπάθειες και ο καρκίνος.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ΘΡΕΠΤΙΚΑ ΣΥΣΤΑΤΙΚΑ</dc:title>
  <dc:creator>Στέλλα Κολοβού</dc:creator>
  <cp:lastModifiedBy>Στέλλα Κολοβού</cp:lastModifiedBy>
  <cp:revision>17</cp:revision>
  <dcterms:created xsi:type="dcterms:W3CDTF">2021-02-21T05:35:07Z</dcterms:created>
  <dcterms:modified xsi:type="dcterms:W3CDTF">2021-03-02T06:35:23Z</dcterms:modified>
</cp:coreProperties>
</file>