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62" r:id="rId3"/>
    <p:sldId id="258" r:id="rId4"/>
    <p:sldId id="256" r:id="rId5"/>
    <p:sldId id="261" r:id="rId6"/>
    <p:sldId id="259" r:id="rId7"/>
    <p:sldId id="260"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3" autoAdjust="0"/>
    <p:restoredTop sz="94660"/>
  </p:normalViewPr>
  <p:slideViewPr>
    <p:cSldViewPr snapToGrid="0">
      <p:cViewPr varScale="1">
        <p:scale>
          <a:sx n="71" d="100"/>
          <a:sy n="71" d="100"/>
        </p:scale>
        <p:origin x="61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D36E2CF8-40BA-4E70-87B0-4DC60F77C896}" type="datetimeFigureOut">
              <a:rPr lang="el-GR" smtClean="0"/>
              <a:t>28/3/2021</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83595EB-A259-410F-A9E4-0C00C6C3064F}" type="slidenum">
              <a:rPr lang="el-GR" smtClean="0"/>
              <a:t>‹#›</a:t>
            </a:fld>
            <a:endParaRPr lang="el-GR"/>
          </a:p>
        </p:txBody>
      </p:sp>
    </p:spTree>
    <p:extLst>
      <p:ext uri="{BB962C8B-B14F-4D97-AF65-F5344CB8AC3E}">
        <p14:creationId xmlns:p14="http://schemas.microsoft.com/office/powerpoint/2010/main" val="235928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36E2CF8-40BA-4E70-87B0-4DC60F77C896}" type="datetimeFigureOut">
              <a:rPr lang="el-GR" smtClean="0"/>
              <a:t>28/3/2021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83595EB-A259-410F-A9E4-0C00C6C3064F}" type="slidenum">
              <a:rPr lang="el-GR" smtClean="0"/>
              <a:t>‹#›</a:t>
            </a:fld>
            <a:endParaRPr lang="el-GR"/>
          </a:p>
        </p:txBody>
      </p:sp>
    </p:spTree>
    <p:extLst>
      <p:ext uri="{BB962C8B-B14F-4D97-AF65-F5344CB8AC3E}">
        <p14:creationId xmlns:p14="http://schemas.microsoft.com/office/powerpoint/2010/main" val="358188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36E2CF8-40BA-4E70-87B0-4DC60F77C896}" type="datetimeFigureOut">
              <a:rPr lang="el-GR" smtClean="0"/>
              <a:t>28/3/2021</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83595EB-A259-410F-A9E4-0C00C6C3064F}"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161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D36E2CF8-40BA-4E70-87B0-4DC60F77C896}" type="datetimeFigureOut">
              <a:rPr lang="el-GR" smtClean="0"/>
              <a:t>28/3/2021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3595EB-A259-410F-A9E4-0C00C6C3064F}" type="slidenum">
              <a:rPr lang="el-GR" smtClean="0"/>
              <a:t>‹#›</a:t>
            </a:fld>
            <a:endParaRPr lang="el-GR"/>
          </a:p>
        </p:txBody>
      </p:sp>
    </p:spTree>
    <p:extLst>
      <p:ext uri="{BB962C8B-B14F-4D97-AF65-F5344CB8AC3E}">
        <p14:creationId xmlns:p14="http://schemas.microsoft.com/office/powerpoint/2010/main" val="4232759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D36E2CF8-40BA-4E70-87B0-4DC60F77C896}" type="datetimeFigureOut">
              <a:rPr lang="el-GR" smtClean="0"/>
              <a:t>28/3/2021</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3595EB-A259-410F-A9E4-0C00C6C3064F}"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0327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D36E2CF8-40BA-4E70-87B0-4DC60F77C896}" type="datetimeFigureOut">
              <a:rPr lang="el-GR" smtClean="0"/>
              <a:t>28/3/2021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3595EB-A259-410F-A9E4-0C00C6C3064F}" type="slidenum">
              <a:rPr lang="el-GR" smtClean="0"/>
              <a:t>‹#›</a:t>
            </a:fld>
            <a:endParaRPr lang="el-GR"/>
          </a:p>
        </p:txBody>
      </p:sp>
    </p:spTree>
    <p:extLst>
      <p:ext uri="{BB962C8B-B14F-4D97-AF65-F5344CB8AC3E}">
        <p14:creationId xmlns:p14="http://schemas.microsoft.com/office/powerpoint/2010/main" val="147080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36E2CF8-40BA-4E70-87B0-4DC60F77C896}" type="datetimeFigureOut">
              <a:rPr lang="el-GR" smtClean="0"/>
              <a:t>28/3/2021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3595EB-A259-410F-A9E4-0C00C6C3064F}" type="slidenum">
              <a:rPr lang="el-GR" smtClean="0"/>
              <a:t>‹#›</a:t>
            </a:fld>
            <a:endParaRPr lang="el-GR"/>
          </a:p>
        </p:txBody>
      </p:sp>
    </p:spTree>
    <p:extLst>
      <p:ext uri="{BB962C8B-B14F-4D97-AF65-F5344CB8AC3E}">
        <p14:creationId xmlns:p14="http://schemas.microsoft.com/office/powerpoint/2010/main" val="1964748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36E2CF8-40BA-4E70-87B0-4DC60F77C896}" type="datetimeFigureOut">
              <a:rPr lang="el-GR" smtClean="0"/>
              <a:t>28/3/2021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3595EB-A259-410F-A9E4-0C00C6C3064F}" type="slidenum">
              <a:rPr lang="el-GR" smtClean="0"/>
              <a:t>‹#›</a:t>
            </a:fld>
            <a:endParaRPr lang="el-GR"/>
          </a:p>
        </p:txBody>
      </p:sp>
    </p:spTree>
    <p:extLst>
      <p:ext uri="{BB962C8B-B14F-4D97-AF65-F5344CB8AC3E}">
        <p14:creationId xmlns:p14="http://schemas.microsoft.com/office/powerpoint/2010/main" val="226503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36E2CF8-40BA-4E70-87B0-4DC60F77C896}" type="datetimeFigureOut">
              <a:rPr lang="el-GR" smtClean="0"/>
              <a:t>28/3/2021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3595EB-A259-410F-A9E4-0C00C6C3064F}" type="slidenum">
              <a:rPr lang="el-GR" smtClean="0"/>
              <a:t>‹#›</a:t>
            </a:fld>
            <a:endParaRPr lang="el-GR"/>
          </a:p>
        </p:txBody>
      </p:sp>
    </p:spTree>
    <p:extLst>
      <p:ext uri="{BB962C8B-B14F-4D97-AF65-F5344CB8AC3E}">
        <p14:creationId xmlns:p14="http://schemas.microsoft.com/office/powerpoint/2010/main" val="202400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36E2CF8-40BA-4E70-87B0-4DC60F77C896}" type="datetimeFigureOut">
              <a:rPr lang="el-GR" smtClean="0"/>
              <a:t>28/3/2021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83595EB-A259-410F-A9E4-0C00C6C3064F}" type="slidenum">
              <a:rPr lang="el-GR" smtClean="0"/>
              <a:t>‹#›</a:t>
            </a:fld>
            <a:endParaRPr lang="el-GR"/>
          </a:p>
        </p:txBody>
      </p:sp>
    </p:spTree>
    <p:extLst>
      <p:ext uri="{BB962C8B-B14F-4D97-AF65-F5344CB8AC3E}">
        <p14:creationId xmlns:p14="http://schemas.microsoft.com/office/powerpoint/2010/main" val="401222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D36E2CF8-40BA-4E70-87B0-4DC60F77C896}" type="datetimeFigureOut">
              <a:rPr lang="el-GR" smtClean="0"/>
              <a:t>28/3/2021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83595EB-A259-410F-A9E4-0C00C6C3064F}" type="slidenum">
              <a:rPr lang="el-GR" smtClean="0"/>
              <a:t>‹#›</a:t>
            </a:fld>
            <a:endParaRPr lang="el-GR"/>
          </a:p>
        </p:txBody>
      </p:sp>
    </p:spTree>
    <p:extLst>
      <p:ext uri="{BB962C8B-B14F-4D97-AF65-F5344CB8AC3E}">
        <p14:creationId xmlns:p14="http://schemas.microsoft.com/office/powerpoint/2010/main" val="88297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36E2CF8-40BA-4E70-87B0-4DC60F77C896}" type="datetimeFigureOut">
              <a:rPr lang="el-GR" smtClean="0"/>
              <a:t>28/3/2021</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83595EB-A259-410F-A9E4-0C00C6C3064F}" type="slidenum">
              <a:rPr lang="el-GR" smtClean="0"/>
              <a:t>‹#›</a:t>
            </a:fld>
            <a:endParaRPr lang="el-GR"/>
          </a:p>
        </p:txBody>
      </p:sp>
    </p:spTree>
    <p:extLst>
      <p:ext uri="{BB962C8B-B14F-4D97-AF65-F5344CB8AC3E}">
        <p14:creationId xmlns:p14="http://schemas.microsoft.com/office/powerpoint/2010/main" val="409963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D36E2CF8-40BA-4E70-87B0-4DC60F77C896}" type="datetimeFigureOut">
              <a:rPr lang="el-GR" smtClean="0"/>
              <a:t>28/3/2021</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83595EB-A259-410F-A9E4-0C00C6C3064F}" type="slidenum">
              <a:rPr lang="el-GR" smtClean="0"/>
              <a:t>‹#›</a:t>
            </a:fld>
            <a:endParaRPr lang="el-GR"/>
          </a:p>
        </p:txBody>
      </p:sp>
    </p:spTree>
    <p:extLst>
      <p:ext uri="{BB962C8B-B14F-4D97-AF65-F5344CB8AC3E}">
        <p14:creationId xmlns:p14="http://schemas.microsoft.com/office/powerpoint/2010/main" val="414088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E2CF8-40BA-4E70-87B0-4DC60F77C896}" type="datetimeFigureOut">
              <a:rPr lang="el-GR" smtClean="0"/>
              <a:t>28/3/2021</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83595EB-A259-410F-A9E4-0C00C6C3064F}" type="slidenum">
              <a:rPr lang="el-GR" smtClean="0"/>
              <a:t>‹#›</a:t>
            </a:fld>
            <a:endParaRPr lang="el-GR"/>
          </a:p>
        </p:txBody>
      </p:sp>
    </p:spTree>
    <p:extLst>
      <p:ext uri="{BB962C8B-B14F-4D97-AF65-F5344CB8AC3E}">
        <p14:creationId xmlns:p14="http://schemas.microsoft.com/office/powerpoint/2010/main" val="26164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36E2CF8-40BA-4E70-87B0-4DC60F77C896}" type="datetimeFigureOut">
              <a:rPr lang="el-GR" smtClean="0"/>
              <a:t>28/3/2021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83595EB-A259-410F-A9E4-0C00C6C3064F}" type="slidenum">
              <a:rPr lang="el-GR" smtClean="0"/>
              <a:t>‹#›</a:t>
            </a:fld>
            <a:endParaRPr lang="el-GR"/>
          </a:p>
        </p:txBody>
      </p:sp>
    </p:spTree>
    <p:extLst>
      <p:ext uri="{BB962C8B-B14F-4D97-AF65-F5344CB8AC3E}">
        <p14:creationId xmlns:p14="http://schemas.microsoft.com/office/powerpoint/2010/main" val="177255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36E2CF8-40BA-4E70-87B0-4DC60F77C896}" type="datetimeFigureOut">
              <a:rPr lang="el-GR" smtClean="0"/>
              <a:t>28/3/2021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3595EB-A259-410F-A9E4-0C00C6C3064F}" type="slidenum">
              <a:rPr lang="el-GR" smtClean="0"/>
              <a:t>‹#›</a:t>
            </a:fld>
            <a:endParaRPr lang="el-GR"/>
          </a:p>
        </p:txBody>
      </p:sp>
    </p:spTree>
    <p:extLst>
      <p:ext uri="{BB962C8B-B14F-4D97-AF65-F5344CB8AC3E}">
        <p14:creationId xmlns:p14="http://schemas.microsoft.com/office/powerpoint/2010/main" val="237009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36E2CF8-40BA-4E70-87B0-4DC60F77C896}" type="datetimeFigureOut">
              <a:rPr lang="el-GR" smtClean="0"/>
              <a:t>28/3/2021</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83595EB-A259-410F-A9E4-0C00C6C3064F}" type="slidenum">
              <a:rPr lang="el-GR" smtClean="0"/>
              <a:t>‹#›</a:t>
            </a:fld>
            <a:endParaRPr lang="el-GR"/>
          </a:p>
        </p:txBody>
      </p:sp>
    </p:spTree>
    <p:extLst>
      <p:ext uri="{BB962C8B-B14F-4D97-AF65-F5344CB8AC3E}">
        <p14:creationId xmlns:p14="http://schemas.microsoft.com/office/powerpoint/2010/main" val="4853965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977217" y="3244334"/>
            <a:ext cx="237566" cy="369332"/>
          </a:xfrm>
          <a:prstGeom prst="rect">
            <a:avLst/>
          </a:prstGeom>
        </p:spPr>
        <p:txBody>
          <a:bodyPr wrap="none">
            <a:spAutoFit/>
          </a:bodyPr>
          <a:lstStyle/>
          <a:p>
            <a:r>
              <a:rPr lang="el-GR" b="0" dirty="0" smtClean="0">
                <a:effectLst/>
              </a:rPr>
              <a:t> </a:t>
            </a:r>
            <a:endParaRPr lang="el-GR" dirty="0"/>
          </a:p>
        </p:txBody>
      </p:sp>
      <p:sp>
        <p:nvSpPr>
          <p:cNvPr id="3" name="Τίτλος 2"/>
          <p:cNvSpPr>
            <a:spLocks noGrp="1"/>
          </p:cNvSpPr>
          <p:nvPr>
            <p:ph type="title"/>
          </p:nvPr>
        </p:nvSpPr>
        <p:spPr/>
        <p:txBody>
          <a:bodyPr/>
          <a:lstStyle/>
          <a:p>
            <a:r>
              <a:rPr lang="el-GR" b="1" u="sng" dirty="0" smtClean="0">
                <a:latin typeface="Arial Black" panose="020B0A04020102020204" pitchFamily="34" charset="0"/>
              </a:rPr>
              <a:t>ΔΗΜΗΤΡΙΑΚΑ</a:t>
            </a:r>
            <a:endParaRPr lang="el-GR" b="1" u="sng" dirty="0">
              <a:latin typeface="Arial Black" panose="020B0A04020102020204" pitchFamily="34" charset="0"/>
            </a:endParaRPr>
          </a:p>
        </p:txBody>
      </p:sp>
      <p:sp>
        <p:nvSpPr>
          <p:cNvPr id="4" name="Θέση περιεχομένου 3"/>
          <p:cNvSpPr>
            <a:spLocks noGrp="1"/>
          </p:cNvSpPr>
          <p:nvPr>
            <p:ph idx="1"/>
          </p:nvPr>
        </p:nvSpPr>
        <p:spPr/>
        <p:txBody>
          <a:bodyPr/>
          <a:lstStyle/>
          <a:p>
            <a:pPr marL="0" indent="0">
              <a:buNone/>
            </a:pPr>
            <a:r>
              <a:rPr lang="el-GR" b="0" dirty="0" smtClean="0">
                <a:effectLst/>
              </a:rPr>
              <a:t> </a:t>
            </a:r>
            <a:endParaRPr lang="el-GR" dirty="0"/>
          </a:p>
        </p:txBody>
      </p:sp>
      <p:sp>
        <p:nvSpPr>
          <p:cNvPr id="8" name="Ορθογώνιο 7"/>
          <p:cNvSpPr/>
          <p:nvPr/>
        </p:nvSpPr>
        <p:spPr>
          <a:xfrm>
            <a:off x="430307" y="1527586"/>
            <a:ext cx="7196866" cy="4530297"/>
          </a:xfrm>
          <a:prstGeom prst="rect">
            <a:avLst/>
          </a:prstGeom>
        </p:spPr>
        <p:txBody>
          <a:bodyPr wrap="square">
            <a:spAutoFit/>
          </a:bodyPr>
          <a:lstStyle/>
          <a:p>
            <a:r>
              <a:rPr lang="el-GR" sz="2800" b="1" u="sng" dirty="0" smtClean="0">
                <a:solidFill>
                  <a:srgbClr val="7030A0"/>
                </a:solidFill>
                <a:latin typeface="Arial Black" panose="020B0A04020102020204" pitchFamily="34" charset="0"/>
              </a:rPr>
              <a:t>Είδη:</a:t>
            </a:r>
          </a:p>
          <a:p>
            <a:r>
              <a:rPr lang="el-GR" sz="2800" b="1" dirty="0">
                <a:solidFill>
                  <a:srgbClr val="7030A0"/>
                </a:solidFill>
                <a:latin typeface="Arial Black" panose="020B0A04020102020204" pitchFamily="34" charset="0"/>
              </a:rPr>
              <a:t>Σ</a:t>
            </a:r>
            <a:r>
              <a:rPr lang="el-GR" sz="2800" b="1" dirty="0" smtClean="0">
                <a:solidFill>
                  <a:srgbClr val="7030A0"/>
                </a:solidFill>
                <a:latin typeface="Arial Black" panose="020B0A04020102020204" pitchFamily="34" charset="0"/>
              </a:rPr>
              <a:t>ιτάρι, </a:t>
            </a:r>
          </a:p>
          <a:p>
            <a:r>
              <a:rPr lang="el-GR" sz="2800" b="1" dirty="0">
                <a:solidFill>
                  <a:srgbClr val="7030A0"/>
                </a:solidFill>
                <a:latin typeface="Arial Black" panose="020B0A04020102020204" pitchFamily="34" charset="0"/>
              </a:rPr>
              <a:t>Κ</a:t>
            </a:r>
            <a:r>
              <a:rPr lang="el-GR" sz="2800" b="1" dirty="0" smtClean="0">
                <a:solidFill>
                  <a:srgbClr val="7030A0"/>
                </a:solidFill>
                <a:latin typeface="Arial Black" panose="020B0A04020102020204" pitchFamily="34" charset="0"/>
              </a:rPr>
              <a:t>αλαμπόκι, </a:t>
            </a:r>
          </a:p>
          <a:p>
            <a:r>
              <a:rPr lang="el-GR" sz="2800" b="1" dirty="0">
                <a:solidFill>
                  <a:srgbClr val="7030A0"/>
                </a:solidFill>
                <a:latin typeface="Arial Black" panose="020B0A04020102020204" pitchFamily="34" charset="0"/>
              </a:rPr>
              <a:t>Κ</a:t>
            </a:r>
            <a:r>
              <a:rPr lang="el-GR" sz="2800" b="1" dirty="0" smtClean="0">
                <a:solidFill>
                  <a:srgbClr val="7030A0"/>
                </a:solidFill>
                <a:latin typeface="Arial Black" panose="020B0A04020102020204" pitchFamily="34" charset="0"/>
              </a:rPr>
              <a:t>ριθάρι, </a:t>
            </a:r>
          </a:p>
          <a:p>
            <a:r>
              <a:rPr lang="el-GR" sz="2800" b="1" dirty="0" err="1">
                <a:solidFill>
                  <a:srgbClr val="7030A0"/>
                </a:solidFill>
                <a:latin typeface="Arial Black" panose="020B0A04020102020204" pitchFamily="34" charset="0"/>
              </a:rPr>
              <a:t>Β</a:t>
            </a:r>
            <a:r>
              <a:rPr lang="el-GR" sz="2800" b="1" dirty="0" err="1" smtClean="0">
                <a:solidFill>
                  <a:srgbClr val="7030A0"/>
                </a:solidFill>
                <a:latin typeface="Arial Black" panose="020B0A04020102020204" pitchFamily="34" charset="0"/>
              </a:rPr>
              <a:t>ρώμη</a:t>
            </a:r>
            <a:r>
              <a:rPr lang="el-GR" sz="2800" b="1" dirty="0" smtClean="0">
                <a:solidFill>
                  <a:srgbClr val="7030A0"/>
                </a:solidFill>
                <a:latin typeface="Arial Black" panose="020B0A04020102020204" pitchFamily="34" charset="0"/>
              </a:rPr>
              <a:t>, </a:t>
            </a:r>
          </a:p>
          <a:p>
            <a:r>
              <a:rPr lang="el-GR" sz="2800" b="1" dirty="0">
                <a:solidFill>
                  <a:srgbClr val="7030A0"/>
                </a:solidFill>
                <a:latin typeface="Arial Black" panose="020B0A04020102020204" pitchFamily="34" charset="0"/>
              </a:rPr>
              <a:t>Σ</a:t>
            </a:r>
            <a:r>
              <a:rPr lang="el-GR" sz="2800" b="1" dirty="0" smtClean="0">
                <a:solidFill>
                  <a:srgbClr val="7030A0"/>
                </a:solidFill>
                <a:latin typeface="Arial Black" panose="020B0A04020102020204" pitchFamily="34" charset="0"/>
              </a:rPr>
              <a:t>ίκαλη, </a:t>
            </a:r>
          </a:p>
          <a:p>
            <a:r>
              <a:rPr lang="el-GR" sz="2800" b="1" dirty="0" smtClean="0">
                <a:solidFill>
                  <a:srgbClr val="7030A0"/>
                </a:solidFill>
                <a:latin typeface="Arial Black" panose="020B0A04020102020204" pitchFamily="34" charset="0"/>
              </a:rPr>
              <a:t>Ρύζι,</a:t>
            </a:r>
          </a:p>
          <a:p>
            <a:r>
              <a:rPr lang="el-GR" sz="2800" b="1" dirty="0" smtClean="0">
                <a:solidFill>
                  <a:srgbClr val="7030A0"/>
                </a:solidFill>
                <a:latin typeface="Arial Black" panose="020B0A04020102020204" pitchFamily="34" charset="0"/>
              </a:rPr>
              <a:t>Πατάτα( αν και είναι λαχανικό κατατάσσεται στα δημητριακά λόγω υψηλής ποσότητας  υδατανθράκων)</a:t>
            </a:r>
            <a:endParaRPr lang="el-GR" sz="2800" b="1" dirty="0">
              <a:solidFill>
                <a:srgbClr val="7030A0"/>
              </a:solidFill>
              <a:latin typeface="Arial Black" panose="020B0A04020102020204" pitchFamily="34" charset="0"/>
            </a:endParaRPr>
          </a:p>
        </p:txBody>
      </p:sp>
      <p:pic>
        <p:nvPicPr>
          <p:cNvPr id="9" name="Εικόνα 8"/>
          <p:cNvPicPr>
            <a:picLocks noChangeAspect="1"/>
          </p:cNvPicPr>
          <p:nvPr/>
        </p:nvPicPr>
        <p:blipFill>
          <a:blip r:embed="rId2"/>
          <a:stretch>
            <a:fillRect/>
          </a:stretch>
        </p:blipFill>
        <p:spPr>
          <a:xfrm>
            <a:off x="6712772" y="122817"/>
            <a:ext cx="2420470" cy="2420470"/>
          </a:xfrm>
          <a:prstGeom prst="rect">
            <a:avLst/>
          </a:prstGeom>
        </p:spPr>
      </p:pic>
      <p:pic>
        <p:nvPicPr>
          <p:cNvPr id="10" name="Εικόνα 9"/>
          <p:cNvPicPr>
            <a:picLocks noChangeAspect="1"/>
          </p:cNvPicPr>
          <p:nvPr/>
        </p:nvPicPr>
        <p:blipFill>
          <a:blip r:embed="rId3"/>
          <a:stretch>
            <a:fillRect/>
          </a:stretch>
        </p:blipFill>
        <p:spPr>
          <a:xfrm>
            <a:off x="4135684" y="2762355"/>
            <a:ext cx="2093388" cy="1702622"/>
          </a:xfrm>
          <a:prstGeom prst="rect">
            <a:avLst/>
          </a:prstGeom>
        </p:spPr>
      </p:pic>
      <p:pic>
        <p:nvPicPr>
          <p:cNvPr id="11" name="Εικόνα 10"/>
          <p:cNvPicPr>
            <a:picLocks noChangeAspect="1"/>
          </p:cNvPicPr>
          <p:nvPr/>
        </p:nvPicPr>
        <p:blipFill>
          <a:blip r:embed="rId4"/>
          <a:stretch>
            <a:fillRect/>
          </a:stretch>
        </p:blipFill>
        <p:spPr>
          <a:xfrm>
            <a:off x="9521363" y="1038225"/>
            <a:ext cx="2381250" cy="2190750"/>
          </a:xfrm>
          <a:prstGeom prst="rect">
            <a:avLst/>
          </a:prstGeom>
        </p:spPr>
      </p:pic>
      <p:pic>
        <p:nvPicPr>
          <p:cNvPr id="12" name="Εικόνα 11"/>
          <p:cNvPicPr>
            <a:picLocks noChangeAspect="1"/>
          </p:cNvPicPr>
          <p:nvPr/>
        </p:nvPicPr>
        <p:blipFill>
          <a:blip r:embed="rId5"/>
          <a:stretch>
            <a:fillRect/>
          </a:stretch>
        </p:blipFill>
        <p:spPr>
          <a:xfrm>
            <a:off x="7500078" y="3615897"/>
            <a:ext cx="4572000" cy="3048000"/>
          </a:xfrm>
          <a:prstGeom prst="rect">
            <a:avLst/>
          </a:prstGeom>
        </p:spPr>
      </p:pic>
    </p:spTree>
    <p:extLst>
      <p:ext uri="{BB962C8B-B14F-4D97-AF65-F5344CB8AC3E}">
        <p14:creationId xmlns:p14="http://schemas.microsoft.com/office/powerpoint/2010/main" val="1395975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47887" y="322730"/>
            <a:ext cx="10256726" cy="1237130"/>
          </a:xfrm>
        </p:spPr>
        <p:txBody>
          <a:bodyPr/>
          <a:lstStyle/>
          <a:p>
            <a:r>
              <a:rPr lang="el-GR" b="1" u="sng" dirty="0" smtClean="0"/>
              <a:t>ΤΑ ΜΕΡΗ ΠΟΥ ΑΠΟΤΕΛΕΙΤΑΙ ΕΝΑΣ ΚΟΚΚΟΣ ΔΗΜΗΤΡΙΑΚΟΥ</a:t>
            </a:r>
            <a:endParaRPr lang="el-GR" b="1" u="sng" dirty="0"/>
          </a:p>
        </p:txBody>
      </p:sp>
      <p:pic>
        <p:nvPicPr>
          <p:cNvPr id="4" name="Θέση περιεχομένου 3"/>
          <p:cNvPicPr>
            <a:picLocks noGrp="1" noChangeAspect="1"/>
          </p:cNvPicPr>
          <p:nvPr>
            <p:ph idx="1"/>
          </p:nvPr>
        </p:nvPicPr>
        <p:blipFill>
          <a:blip r:embed="rId2"/>
          <a:stretch>
            <a:fillRect/>
          </a:stretch>
        </p:blipFill>
        <p:spPr>
          <a:xfrm>
            <a:off x="1366222" y="1681778"/>
            <a:ext cx="4817023" cy="5063266"/>
          </a:xfrm>
          <a:prstGeom prst="rect">
            <a:avLst/>
          </a:prstGeom>
        </p:spPr>
      </p:pic>
      <p:pic>
        <p:nvPicPr>
          <p:cNvPr id="5" name="Εικόνα 4"/>
          <p:cNvPicPr>
            <a:picLocks noChangeAspect="1"/>
          </p:cNvPicPr>
          <p:nvPr/>
        </p:nvPicPr>
        <p:blipFill>
          <a:blip r:embed="rId3"/>
          <a:stretch>
            <a:fillRect/>
          </a:stretch>
        </p:blipFill>
        <p:spPr>
          <a:xfrm>
            <a:off x="8585218" y="3131987"/>
            <a:ext cx="2913811" cy="2913811"/>
          </a:xfrm>
          <a:prstGeom prst="rect">
            <a:avLst/>
          </a:prstGeom>
        </p:spPr>
      </p:pic>
    </p:spTree>
    <p:extLst>
      <p:ext uri="{BB962C8B-B14F-4D97-AF65-F5344CB8AC3E}">
        <p14:creationId xmlns:p14="http://schemas.microsoft.com/office/powerpoint/2010/main" val="3150497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smtClean="0"/>
              <a:t> </a:t>
            </a:r>
            <a:r>
              <a:rPr lang="el-GR" sz="1800" u="sng" dirty="0" smtClean="0">
                <a:solidFill>
                  <a:schemeClr val="accent2">
                    <a:lumMod val="75000"/>
                  </a:schemeClr>
                </a:solidFill>
                <a:latin typeface="Arial Black" panose="020B0A04020102020204" pitchFamily="34" charset="0"/>
              </a:rPr>
              <a:t>Δημητριακά </a:t>
            </a:r>
            <a:r>
              <a:rPr lang="el-GR" sz="1800" dirty="0" smtClean="0">
                <a:latin typeface="Arial Black" panose="020B0A04020102020204" pitchFamily="34" charset="0"/>
              </a:rPr>
              <a:t/>
            </a:r>
            <a:br>
              <a:rPr lang="el-GR" sz="1800" dirty="0" smtClean="0">
                <a:latin typeface="Arial Black" panose="020B0A04020102020204" pitchFamily="34" charset="0"/>
              </a:rPr>
            </a:br>
            <a:r>
              <a:rPr lang="el-GR" sz="1800" dirty="0" smtClean="0">
                <a:latin typeface="Arial Black" panose="020B0A04020102020204" pitchFamily="34" charset="0"/>
              </a:rPr>
              <a:t>Προϊόντα που παράγονται από δημητριακά:</a:t>
            </a:r>
            <a:br>
              <a:rPr lang="el-GR" sz="1800" dirty="0" smtClean="0">
                <a:latin typeface="Arial Black" panose="020B0A04020102020204" pitchFamily="34" charset="0"/>
              </a:rPr>
            </a:br>
            <a:r>
              <a:rPr lang="el-GR" sz="1800" dirty="0" smtClean="0">
                <a:latin typeface="Arial Black" panose="020B0A04020102020204" pitchFamily="34" charset="0"/>
              </a:rPr>
              <a:t>Μακαρόνια </a:t>
            </a:r>
            <a:br>
              <a:rPr lang="el-GR" sz="1800" dirty="0" smtClean="0">
                <a:latin typeface="Arial Black" panose="020B0A04020102020204" pitchFamily="34" charset="0"/>
              </a:rPr>
            </a:br>
            <a:r>
              <a:rPr lang="el-GR" sz="1800" dirty="0" smtClean="0">
                <a:latin typeface="Arial Black" panose="020B0A04020102020204" pitchFamily="34" charset="0"/>
              </a:rPr>
              <a:t>Ρύζι </a:t>
            </a:r>
            <a:br>
              <a:rPr lang="el-GR" sz="1800" dirty="0" smtClean="0">
                <a:latin typeface="Arial Black" panose="020B0A04020102020204" pitchFamily="34" charset="0"/>
              </a:rPr>
            </a:br>
            <a:r>
              <a:rPr lang="el-GR" sz="1800" dirty="0" smtClean="0">
                <a:latin typeface="Arial Black" panose="020B0A04020102020204" pitchFamily="34" charset="0"/>
              </a:rPr>
              <a:t>Μπάρες δημητριακών </a:t>
            </a:r>
            <a:br>
              <a:rPr lang="el-GR" sz="1800" dirty="0" smtClean="0">
                <a:latin typeface="Arial Black" panose="020B0A04020102020204" pitchFamily="34" charset="0"/>
              </a:rPr>
            </a:br>
            <a:r>
              <a:rPr lang="el-GR" sz="1800" dirty="0" smtClean="0">
                <a:latin typeface="Arial Black" panose="020B0A04020102020204" pitchFamily="34" charset="0"/>
              </a:rPr>
              <a:t>Καλαμπόκι </a:t>
            </a:r>
            <a:br>
              <a:rPr lang="el-GR" sz="1800" dirty="0" smtClean="0">
                <a:latin typeface="Arial Black" panose="020B0A04020102020204" pitchFamily="34" charset="0"/>
              </a:rPr>
            </a:br>
            <a:r>
              <a:rPr lang="el-GR" sz="1800" dirty="0" smtClean="0">
                <a:latin typeface="Arial Black" panose="020B0A04020102020204" pitchFamily="34" charset="0"/>
              </a:rPr>
              <a:t>Δημητριακά </a:t>
            </a:r>
            <a:endParaRPr lang="el-GR" sz="1800" dirty="0">
              <a:latin typeface="Arial Black" panose="020B0A04020102020204" pitchFamily="34" charset="0"/>
            </a:endParaRPr>
          </a:p>
        </p:txBody>
      </p:sp>
      <p:pic>
        <p:nvPicPr>
          <p:cNvPr id="4" name="Θέση περιεχομένου 3"/>
          <p:cNvPicPr>
            <a:picLocks noGrp="1" noChangeAspect="1"/>
          </p:cNvPicPr>
          <p:nvPr>
            <p:ph idx="1"/>
          </p:nvPr>
        </p:nvPicPr>
        <p:blipFill>
          <a:blip r:embed="rId2"/>
          <a:stretch>
            <a:fillRect/>
          </a:stretch>
        </p:blipFill>
        <p:spPr>
          <a:xfrm>
            <a:off x="0" y="2652223"/>
            <a:ext cx="4171950" cy="2552700"/>
          </a:xfrm>
          <a:prstGeom prst="rect">
            <a:avLst/>
          </a:prstGeom>
        </p:spPr>
      </p:pic>
      <p:pic>
        <p:nvPicPr>
          <p:cNvPr id="5" name="Εικόνα 4"/>
          <p:cNvPicPr>
            <a:picLocks noChangeAspect="1"/>
          </p:cNvPicPr>
          <p:nvPr/>
        </p:nvPicPr>
        <p:blipFill>
          <a:blip r:embed="rId3"/>
          <a:stretch>
            <a:fillRect/>
          </a:stretch>
        </p:blipFill>
        <p:spPr>
          <a:xfrm>
            <a:off x="5807473" y="2210081"/>
            <a:ext cx="2203636" cy="1569713"/>
          </a:xfrm>
          <a:prstGeom prst="rect">
            <a:avLst/>
          </a:prstGeom>
        </p:spPr>
      </p:pic>
      <p:pic>
        <p:nvPicPr>
          <p:cNvPr id="6" name="Εικόνα 5"/>
          <p:cNvPicPr>
            <a:picLocks noChangeAspect="1"/>
          </p:cNvPicPr>
          <p:nvPr/>
        </p:nvPicPr>
        <p:blipFill>
          <a:blip r:embed="rId4"/>
          <a:stretch>
            <a:fillRect/>
          </a:stretch>
        </p:blipFill>
        <p:spPr>
          <a:xfrm>
            <a:off x="8122022" y="191270"/>
            <a:ext cx="3887097" cy="2998835"/>
          </a:xfrm>
          <a:prstGeom prst="rect">
            <a:avLst/>
          </a:prstGeom>
        </p:spPr>
      </p:pic>
      <p:pic>
        <p:nvPicPr>
          <p:cNvPr id="7" name="Εικόνα 6"/>
          <p:cNvPicPr>
            <a:picLocks noChangeAspect="1"/>
          </p:cNvPicPr>
          <p:nvPr/>
        </p:nvPicPr>
        <p:blipFill>
          <a:blip r:embed="rId5"/>
          <a:stretch>
            <a:fillRect/>
          </a:stretch>
        </p:blipFill>
        <p:spPr>
          <a:xfrm>
            <a:off x="4171950" y="4370739"/>
            <a:ext cx="2737341" cy="2139881"/>
          </a:xfrm>
          <a:prstGeom prst="rect">
            <a:avLst/>
          </a:prstGeom>
        </p:spPr>
      </p:pic>
      <p:pic>
        <p:nvPicPr>
          <p:cNvPr id="8" name="Εικόνα 7"/>
          <p:cNvPicPr>
            <a:picLocks noChangeAspect="1"/>
          </p:cNvPicPr>
          <p:nvPr/>
        </p:nvPicPr>
        <p:blipFill>
          <a:blip r:embed="rId6"/>
          <a:stretch>
            <a:fillRect/>
          </a:stretch>
        </p:blipFill>
        <p:spPr>
          <a:xfrm>
            <a:off x="7292957" y="3902142"/>
            <a:ext cx="4383404" cy="2822693"/>
          </a:xfrm>
          <a:prstGeom prst="rect">
            <a:avLst/>
          </a:prstGeom>
        </p:spPr>
      </p:pic>
      <p:pic>
        <p:nvPicPr>
          <p:cNvPr id="9" name="Εικόνα 8"/>
          <p:cNvPicPr>
            <a:picLocks noChangeAspect="1"/>
          </p:cNvPicPr>
          <p:nvPr/>
        </p:nvPicPr>
        <p:blipFill>
          <a:blip r:embed="rId7"/>
          <a:stretch>
            <a:fillRect/>
          </a:stretch>
        </p:blipFill>
        <p:spPr>
          <a:xfrm>
            <a:off x="1211996" y="4699951"/>
            <a:ext cx="731583" cy="1810669"/>
          </a:xfrm>
          <a:prstGeom prst="rect">
            <a:avLst/>
          </a:prstGeom>
        </p:spPr>
      </p:pic>
    </p:spTree>
    <p:extLst>
      <p:ext uri="{BB962C8B-B14F-4D97-AF65-F5344CB8AC3E}">
        <p14:creationId xmlns:p14="http://schemas.microsoft.com/office/powerpoint/2010/main" val="349640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3.googleusercontent.com/b4vaGecPphLJFFPI8h2Tmu2H5qg-rRV4lBZW_XNmbtA_rhXayhYRNEyq1cAdKMjTLx-Iey_flnEdp77NWU6bAOHiTM9jRNk-L82cZR3pNUj-0QPKOz30bF4EDIYky6BhAiCe77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36" y="242437"/>
            <a:ext cx="1402663" cy="1058043"/>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908799" y="3162150"/>
            <a:ext cx="4343699" cy="3477875"/>
          </a:xfrm>
          <a:prstGeom prst="rect">
            <a:avLst/>
          </a:prstGeom>
        </p:spPr>
        <p:txBody>
          <a:bodyPr wrap="square">
            <a:spAutoFit/>
          </a:bodyPr>
          <a:lstStyle/>
          <a:p>
            <a:r>
              <a:rPr lang="el-GR" sz="2000" b="1" dirty="0" smtClean="0">
                <a:solidFill>
                  <a:schemeClr val="accent1">
                    <a:lumMod val="50000"/>
                  </a:schemeClr>
                </a:solidFill>
                <a:latin typeface="Arial Black" panose="020B0A04020102020204" pitchFamily="34" charset="0"/>
              </a:rPr>
              <a:t>Τα τρόφιμα που προέρχονται από τα δημητριακά εμπεριέχουν υδατάνθρακες οι οποίοι μας δίνουν το μισό περίπου της ενέργειας που χρειαζόμαστε για να μπορούμε να λειτουργούμε αποτελεσματικά στην καθημερινότητα μας (50%ως 55% της ημερήσιας κατανάλωσης. </a:t>
            </a:r>
            <a:endParaRPr lang="el-GR" sz="2000" b="1" dirty="0">
              <a:solidFill>
                <a:schemeClr val="accent1">
                  <a:lumMod val="50000"/>
                </a:schemeClr>
              </a:solidFill>
              <a:latin typeface="Arial Black" panose="020B0A04020102020204" pitchFamily="34" charset="0"/>
            </a:endParaRPr>
          </a:p>
        </p:txBody>
      </p:sp>
      <p:sp>
        <p:nvSpPr>
          <p:cNvPr id="7" name="Ορθογώνιο 6"/>
          <p:cNvSpPr/>
          <p:nvPr/>
        </p:nvSpPr>
        <p:spPr>
          <a:xfrm>
            <a:off x="2549562" y="903643"/>
            <a:ext cx="6594438" cy="707886"/>
          </a:xfrm>
          <a:prstGeom prst="rect">
            <a:avLst/>
          </a:prstGeom>
        </p:spPr>
        <p:txBody>
          <a:bodyPr wrap="square">
            <a:spAutoFit/>
          </a:bodyPr>
          <a:lstStyle/>
          <a:p>
            <a:r>
              <a:rPr lang="el-GR" sz="2000" b="0" i="0" u="none" strike="noStrike" dirty="0" smtClean="0">
                <a:solidFill>
                  <a:schemeClr val="accent6">
                    <a:lumMod val="50000"/>
                  </a:schemeClr>
                </a:solidFill>
                <a:effectLst/>
                <a:latin typeface="Arial" panose="020B0604020202020204" pitchFamily="34" charset="0"/>
              </a:rPr>
              <a:t>Το κριθάρι το χρησιμοποιούμε κυρίως για ζωοτροφές, καθώς και σε αλκοολούχα ποτά, όπως η μπύρα</a:t>
            </a:r>
            <a:endParaRPr lang="el-GR" sz="2000" dirty="0">
              <a:solidFill>
                <a:schemeClr val="accent6">
                  <a:lumMod val="50000"/>
                </a:schemeClr>
              </a:solidFill>
            </a:endParaRPr>
          </a:p>
        </p:txBody>
      </p:sp>
      <p:sp>
        <p:nvSpPr>
          <p:cNvPr id="8" name="Ορθογώνιο 7"/>
          <p:cNvSpPr/>
          <p:nvPr/>
        </p:nvSpPr>
        <p:spPr>
          <a:xfrm>
            <a:off x="2667896" y="2076227"/>
            <a:ext cx="6476104" cy="1015663"/>
          </a:xfrm>
          <a:prstGeom prst="rect">
            <a:avLst/>
          </a:prstGeom>
        </p:spPr>
        <p:txBody>
          <a:bodyPr wrap="square">
            <a:spAutoFit/>
          </a:bodyPr>
          <a:lstStyle/>
          <a:p>
            <a:r>
              <a:rPr lang="el-GR" sz="2000" b="1" dirty="0" smtClean="0">
                <a:solidFill>
                  <a:schemeClr val="accent4">
                    <a:lumMod val="50000"/>
                  </a:schemeClr>
                </a:solidFill>
                <a:latin typeface="Arial Black" panose="020B0A04020102020204" pitchFamily="34" charset="0"/>
              </a:rPr>
              <a:t>Από τα δημητριακά είναι καλύτερο να προτιμάμε τα ολικής άλεσης διότι περιέχουν περισσότερες φυτικές ίνες</a:t>
            </a:r>
            <a:endParaRPr lang="el-GR" sz="2000" b="1" dirty="0">
              <a:solidFill>
                <a:schemeClr val="accent4">
                  <a:lumMod val="50000"/>
                </a:schemeClr>
              </a:solidFill>
              <a:latin typeface="Arial Black" panose="020B0A04020102020204" pitchFamily="34" charset="0"/>
            </a:endParaRPr>
          </a:p>
        </p:txBody>
      </p:sp>
      <p:sp>
        <p:nvSpPr>
          <p:cNvPr id="9" name="Ορθογώνιο 8"/>
          <p:cNvSpPr/>
          <p:nvPr/>
        </p:nvSpPr>
        <p:spPr>
          <a:xfrm>
            <a:off x="1758400" y="3636085"/>
            <a:ext cx="3749516" cy="2185214"/>
          </a:xfrm>
          <a:prstGeom prst="rect">
            <a:avLst/>
          </a:prstGeom>
        </p:spPr>
        <p:txBody>
          <a:bodyPr wrap="square">
            <a:spAutoFit/>
          </a:bodyPr>
          <a:lstStyle/>
          <a:p>
            <a:pPr algn="ctr"/>
            <a:r>
              <a:rPr lang="el-GR" sz="2000" b="1" i="0" u="none" strike="noStrike" dirty="0" smtClean="0">
                <a:solidFill>
                  <a:srgbClr val="336600"/>
                </a:solidFill>
                <a:effectLst/>
                <a:latin typeface="Arial Black" panose="020B0A04020102020204" pitchFamily="34" charset="0"/>
              </a:rPr>
              <a:t>Από το σιτάρι παίρνουμε το αλεύρι</a:t>
            </a:r>
            <a:endParaRPr lang="el-GR" sz="2000" b="1" dirty="0" smtClean="0">
              <a:effectLst/>
              <a:latin typeface="Arial Black" panose="020B0A04020102020204" pitchFamily="34" charset="0"/>
            </a:endParaRPr>
          </a:p>
          <a:p>
            <a:pPr algn="ctr"/>
            <a:r>
              <a:rPr lang="el-GR" sz="2000" b="1" i="0" u="none" strike="noStrike" dirty="0" smtClean="0">
                <a:solidFill>
                  <a:srgbClr val="336600"/>
                </a:solidFill>
                <a:effectLst/>
                <a:latin typeface="Arial Black" panose="020B0A04020102020204" pitchFamily="34" charset="0"/>
              </a:rPr>
              <a:t>με το οποίο φτιάχνουμε πάρα πολλά προϊόντα που τρώμε καθημερινά</a:t>
            </a:r>
            <a:endParaRPr lang="el-GR" sz="2000" b="1" dirty="0" smtClean="0">
              <a:effectLst/>
              <a:latin typeface="Arial Black" panose="020B0A04020102020204" pitchFamily="34" charset="0"/>
            </a:endParaRPr>
          </a:p>
          <a:p>
            <a:r>
              <a:rPr lang="el-GR" dirty="0" smtClean="0"/>
              <a:t/>
            </a:r>
            <a:br>
              <a:rPr lang="el-GR" dirty="0" smtClean="0"/>
            </a:br>
            <a:endParaRPr lang="el-GR" dirty="0"/>
          </a:p>
        </p:txBody>
      </p:sp>
      <p:sp>
        <p:nvSpPr>
          <p:cNvPr id="10" name="Ορθογώνιο 9"/>
          <p:cNvSpPr/>
          <p:nvPr/>
        </p:nvSpPr>
        <p:spPr>
          <a:xfrm>
            <a:off x="2818504" y="419548"/>
            <a:ext cx="6153374" cy="1015663"/>
          </a:xfrm>
          <a:prstGeom prst="rect">
            <a:avLst/>
          </a:prstGeom>
        </p:spPr>
        <p:txBody>
          <a:bodyPr wrap="square">
            <a:spAutoFit/>
          </a:bodyPr>
          <a:lstStyle/>
          <a:p>
            <a:pPr algn="ctr"/>
            <a:r>
              <a:rPr lang="el-GR" sz="2400" b="1" i="0" u="sng" dirty="0" smtClean="0">
                <a:solidFill>
                  <a:srgbClr val="F78009"/>
                </a:solidFill>
                <a:effectLst/>
                <a:latin typeface="Arial Black" panose="020B0A04020102020204" pitchFamily="34" charset="0"/>
              </a:rPr>
              <a:t>Σημαντικές πληροφορίες</a:t>
            </a:r>
            <a:endParaRPr lang="el-GR" sz="2400" b="1" dirty="0" smtClean="0">
              <a:effectLst/>
              <a:latin typeface="Arial Black" panose="020B0A04020102020204" pitchFamily="34" charset="0"/>
            </a:endParaRPr>
          </a:p>
          <a:p>
            <a:r>
              <a:rPr lang="el-GR" dirty="0" smtClean="0"/>
              <a:t/>
            </a:r>
            <a:br>
              <a:rPr lang="el-GR" dirty="0" smtClean="0"/>
            </a:br>
            <a:endParaRPr lang="el-GR" dirty="0"/>
          </a:p>
        </p:txBody>
      </p:sp>
    </p:spTree>
    <p:extLst>
      <p:ext uri="{BB962C8B-B14F-4D97-AF65-F5344CB8AC3E}">
        <p14:creationId xmlns:p14="http://schemas.microsoft.com/office/powerpoint/2010/main" val="3716786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26833" y="376518"/>
            <a:ext cx="6917167" cy="1938992"/>
          </a:xfrm>
          <a:prstGeom prst="rect">
            <a:avLst/>
          </a:prstGeom>
        </p:spPr>
        <p:txBody>
          <a:bodyPr wrap="square">
            <a:spAutoFit/>
          </a:bodyPr>
          <a:lstStyle/>
          <a:p>
            <a:r>
              <a:rPr lang="el-GR" sz="2000" b="1" i="0" dirty="0" smtClean="0">
                <a:solidFill>
                  <a:schemeClr val="accent4">
                    <a:lumMod val="50000"/>
                  </a:schemeClr>
                </a:solidFill>
                <a:effectLst/>
                <a:latin typeface="Times New Roman" panose="02020603050405020304" pitchFamily="18" charset="0"/>
              </a:rPr>
              <a:t>Σημειώστε ότι οι αμυλούχες τροφές (π.χ. ψωμί, μακαρόνια) δεν παχαίνουν περισσότερο από τις πρωτεϊνούχες (π.χ. μπριζόλα, φιλέτο), όπως πολλοί νομίζουν. Επίσης, περιέχουν λίγα λιπαρά και χορταίνουν, γι’ αυτό αποτελούν ιδανική τροφή για όσους προσπαθούν να χάσουν κιλά, ακολουθούν δηλαδή μια δίαιτα αδυνατίσματος.</a:t>
            </a:r>
            <a:endParaRPr lang="el-GR" sz="2000" b="1" dirty="0">
              <a:solidFill>
                <a:schemeClr val="accent4">
                  <a:lumMod val="50000"/>
                </a:schemeClr>
              </a:solidFill>
            </a:endParaRPr>
          </a:p>
        </p:txBody>
      </p:sp>
      <p:sp>
        <p:nvSpPr>
          <p:cNvPr id="3" name="Ορθογώνιο 2"/>
          <p:cNvSpPr/>
          <p:nvPr/>
        </p:nvSpPr>
        <p:spPr>
          <a:xfrm>
            <a:off x="1678193" y="2413338"/>
            <a:ext cx="8853543" cy="1631216"/>
          </a:xfrm>
          <a:prstGeom prst="rect">
            <a:avLst/>
          </a:prstGeom>
        </p:spPr>
        <p:txBody>
          <a:bodyPr wrap="square">
            <a:spAutoFit/>
          </a:bodyPr>
          <a:lstStyle/>
          <a:p>
            <a:r>
              <a:rPr lang="el-GR" sz="2000" b="1" i="0" dirty="0" smtClean="0">
                <a:solidFill>
                  <a:schemeClr val="accent2">
                    <a:lumMod val="75000"/>
                  </a:schemeClr>
                </a:solidFill>
                <a:effectLst/>
                <a:latin typeface="Times New Roman" panose="02020603050405020304" pitchFamily="18" charset="0"/>
              </a:rPr>
              <a:t>Τα ζυμαρικά περιέχουν αλεύρι ή σιμιγδάλι και νερό, ενώ αρκετά είδη περιέχουν και αβγό. Δε θεωρούνται παχυντική τροφή -όπως αρκετοί πιστεύουν- εκτός αν συνοδεύονται από κάποιο είδος σάλτσας με υψηλή περιεκτικότητα σε λιπαρά (π.χ. με αλλαντικά, πολύ τυρί, κρέμα γάλακτος κ.λπ.). Απλές σάλτσες θεωρούνται οι σάλτσες με τομάτα, λαχανικά και θαλασσινά.</a:t>
            </a:r>
            <a:endParaRPr lang="el-GR" sz="2000" b="1" dirty="0">
              <a:solidFill>
                <a:schemeClr val="accent2">
                  <a:lumMod val="75000"/>
                </a:schemeClr>
              </a:solidFill>
            </a:endParaRPr>
          </a:p>
        </p:txBody>
      </p:sp>
      <p:sp>
        <p:nvSpPr>
          <p:cNvPr id="4" name="Ορθογώνιο 3"/>
          <p:cNvSpPr/>
          <p:nvPr/>
        </p:nvSpPr>
        <p:spPr>
          <a:xfrm rot="10800000" flipV="1">
            <a:off x="3337352" y="4538980"/>
            <a:ext cx="5523409" cy="1569660"/>
          </a:xfrm>
          <a:prstGeom prst="rect">
            <a:avLst/>
          </a:prstGeom>
        </p:spPr>
        <p:txBody>
          <a:bodyPr wrap="square">
            <a:spAutoFit/>
          </a:bodyPr>
          <a:lstStyle/>
          <a:p>
            <a:r>
              <a:rPr lang="el-GR" sz="2400" b="1" i="0" dirty="0" smtClean="0">
                <a:solidFill>
                  <a:schemeClr val="accent6">
                    <a:lumMod val="75000"/>
                  </a:schemeClr>
                </a:solidFill>
                <a:effectLst/>
                <a:latin typeface="Times New Roman" panose="02020603050405020304" pitchFamily="18" charset="0"/>
              </a:rPr>
              <a:t>Γενικότερα, οι αμυλούχες τροφές είναι εύπεπτες και εύκολες στη μάσηση και προτιμώνται από τους ηλικιωμένους, τα μικρά παιδιά και τους ασθενείς.</a:t>
            </a:r>
            <a:endParaRPr lang="el-GR" sz="2400" b="1" dirty="0">
              <a:solidFill>
                <a:schemeClr val="accent6">
                  <a:lumMod val="75000"/>
                </a:schemeClr>
              </a:solidFill>
            </a:endParaRPr>
          </a:p>
        </p:txBody>
      </p:sp>
    </p:spTree>
    <p:extLst>
      <p:ext uri="{BB962C8B-B14F-4D97-AF65-F5344CB8AC3E}">
        <p14:creationId xmlns:p14="http://schemas.microsoft.com/office/powerpoint/2010/main" val="100071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50315" y="2828836"/>
            <a:ext cx="7293685" cy="2677656"/>
          </a:xfrm>
          <a:prstGeom prst="rect">
            <a:avLst/>
          </a:prstGeom>
        </p:spPr>
        <p:txBody>
          <a:bodyPr wrap="square">
            <a:spAutoFit/>
          </a:bodyPr>
          <a:lstStyle/>
          <a:p>
            <a:pPr marL="285750" indent="-285750">
              <a:buFont typeface="Wingdings" panose="05000000000000000000" pitchFamily="2" charset="2"/>
              <a:buChar char="ü"/>
            </a:pPr>
            <a:r>
              <a:rPr lang="el-GR" sz="2400" b="1" i="0" dirty="0" smtClean="0">
                <a:solidFill>
                  <a:schemeClr val="accent6">
                    <a:lumMod val="50000"/>
                  </a:schemeClr>
                </a:solidFill>
                <a:effectLst/>
                <a:latin typeface="Arial Black" panose="020B0A04020102020204" pitchFamily="34" charset="0"/>
              </a:rPr>
              <a:t>Σύνθετοι υδατάνθρακες (άμυλο)</a:t>
            </a:r>
          </a:p>
          <a:p>
            <a:pPr marL="285750" indent="-285750">
              <a:buFont typeface="Wingdings" panose="05000000000000000000" pitchFamily="2" charset="2"/>
              <a:buChar char="v"/>
            </a:pPr>
            <a:r>
              <a:rPr lang="el-GR" sz="2400" b="1" i="0" dirty="0" smtClean="0">
                <a:solidFill>
                  <a:schemeClr val="accent6">
                    <a:lumMod val="50000"/>
                  </a:schemeClr>
                </a:solidFill>
                <a:effectLst/>
                <a:latin typeface="Arial Black" panose="020B0A04020102020204" pitchFamily="34" charset="0"/>
              </a:rPr>
              <a:t>Βιταμίνες</a:t>
            </a:r>
          </a:p>
          <a:p>
            <a:pPr marL="285750" indent="-285750">
              <a:buFont typeface="Wingdings" panose="05000000000000000000" pitchFamily="2" charset="2"/>
              <a:buChar char="Ø"/>
            </a:pPr>
            <a:r>
              <a:rPr lang="el-GR" sz="2400" b="1" i="0" dirty="0" smtClean="0">
                <a:solidFill>
                  <a:schemeClr val="accent6">
                    <a:lumMod val="50000"/>
                  </a:schemeClr>
                </a:solidFill>
                <a:effectLst/>
                <a:latin typeface="Arial Black" panose="020B0A04020102020204" pitchFamily="34" charset="0"/>
              </a:rPr>
              <a:t>Μέταλλα</a:t>
            </a:r>
          </a:p>
          <a:p>
            <a:pPr marL="285750" indent="-285750">
              <a:buFont typeface="Courier New" panose="02070309020205020404" pitchFamily="49" charset="0"/>
              <a:buChar char="o"/>
            </a:pPr>
            <a:r>
              <a:rPr lang="el-GR" sz="2400" b="1" i="0" dirty="0" smtClean="0">
                <a:solidFill>
                  <a:schemeClr val="accent6">
                    <a:lumMod val="50000"/>
                  </a:schemeClr>
                </a:solidFill>
                <a:effectLst/>
                <a:latin typeface="Arial Black" panose="020B0A04020102020204" pitchFamily="34" charset="0"/>
              </a:rPr>
              <a:t>Φυτικές ίνες ή διαιτητικές ίνες</a:t>
            </a:r>
          </a:p>
          <a:p>
            <a:pPr marL="285750" indent="-285750">
              <a:buFont typeface="Wingdings" panose="05000000000000000000" pitchFamily="2" charset="2"/>
              <a:buChar char="§"/>
            </a:pPr>
            <a:r>
              <a:rPr lang="el-GR" sz="2400" b="1" i="0" dirty="0" err="1" smtClean="0">
                <a:solidFill>
                  <a:schemeClr val="accent6">
                    <a:lumMod val="50000"/>
                  </a:schemeClr>
                </a:solidFill>
                <a:effectLst/>
                <a:latin typeface="Arial Black" panose="020B0A04020102020204" pitchFamily="34" charset="0"/>
              </a:rPr>
              <a:t>Πρωτεϊνες</a:t>
            </a:r>
            <a:r>
              <a:rPr lang="el-GR" sz="2400" b="1" i="0" dirty="0" smtClean="0">
                <a:solidFill>
                  <a:schemeClr val="accent6">
                    <a:lumMod val="50000"/>
                  </a:schemeClr>
                </a:solidFill>
                <a:effectLst/>
                <a:latin typeface="Arial Black" panose="020B0A04020102020204" pitchFamily="34" charset="0"/>
              </a:rPr>
              <a:t> (</a:t>
            </a:r>
            <a:r>
              <a:rPr lang="el-GR" sz="2400" b="1" i="0" dirty="0" err="1" smtClean="0">
                <a:solidFill>
                  <a:schemeClr val="accent6">
                    <a:lumMod val="50000"/>
                  </a:schemeClr>
                </a:solidFill>
                <a:effectLst/>
                <a:latin typeface="Arial Black" panose="020B0A04020102020204" pitchFamily="34" charset="0"/>
              </a:rPr>
              <a:t>γλουτένη</a:t>
            </a:r>
            <a:r>
              <a:rPr lang="el-GR" sz="2400" b="1" i="0" dirty="0" smtClean="0">
                <a:solidFill>
                  <a:schemeClr val="accent6">
                    <a:lumMod val="50000"/>
                  </a:schemeClr>
                </a:solidFill>
                <a:effectLst/>
                <a:latin typeface="Arial Black" panose="020B0A04020102020204" pitchFamily="34" charset="0"/>
              </a:rPr>
              <a:t>)</a:t>
            </a:r>
          </a:p>
          <a:p>
            <a:pPr marL="285750" indent="-285750">
              <a:buFont typeface="Wingdings" panose="05000000000000000000" pitchFamily="2" charset="2"/>
              <a:buChar char="q"/>
            </a:pPr>
            <a:r>
              <a:rPr lang="el-GR" sz="2400" b="1" i="0" dirty="0" smtClean="0">
                <a:solidFill>
                  <a:schemeClr val="accent6">
                    <a:lumMod val="50000"/>
                  </a:schemeClr>
                </a:solidFill>
                <a:effectLst/>
                <a:latin typeface="Arial Black" panose="020B0A04020102020204" pitchFamily="34" charset="0"/>
              </a:rPr>
              <a:t>Χαμηλή περιεκτικότητα σε λιπίδια, ιδιαίτερα σε κορεσμένα λιπίδια</a:t>
            </a:r>
            <a:endParaRPr lang="el-GR" sz="2400" b="1" dirty="0">
              <a:solidFill>
                <a:schemeClr val="accent6">
                  <a:lumMod val="50000"/>
                </a:schemeClr>
              </a:solidFill>
              <a:latin typeface="Arial Black" panose="020B0A04020102020204" pitchFamily="34" charset="0"/>
            </a:endParaRPr>
          </a:p>
        </p:txBody>
      </p:sp>
      <p:sp>
        <p:nvSpPr>
          <p:cNvPr id="3" name="Στρογγυλεμένο ορθογώνιο 2"/>
          <p:cNvSpPr/>
          <p:nvPr/>
        </p:nvSpPr>
        <p:spPr>
          <a:xfrm>
            <a:off x="2549561" y="699247"/>
            <a:ext cx="7368989" cy="1409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Arial Black" panose="020B0A04020102020204" pitchFamily="34" charset="0"/>
              </a:rPr>
              <a:t>Η ΘΡΕΠΤΙΚΗ ΑΞΙΑ ΤΩΝ  ΔΗΜΗΤΡΙΑΚΩΝ</a:t>
            </a:r>
            <a:endParaRPr lang="el-GR" sz="2400" b="1" dirty="0">
              <a:latin typeface="Arial Black" panose="020B0A04020102020204" pitchFamily="34" charset="0"/>
            </a:endParaRPr>
          </a:p>
        </p:txBody>
      </p:sp>
    </p:spTree>
    <p:extLst>
      <p:ext uri="{BB962C8B-B14F-4D97-AF65-F5344CB8AC3E}">
        <p14:creationId xmlns:p14="http://schemas.microsoft.com/office/powerpoint/2010/main" val="189374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τρογγυλεμένο ορθογώνιο 1"/>
          <p:cNvSpPr/>
          <p:nvPr/>
        </p:nvSpPr>
        <p:spPr>
          <a:xfrm>
            <a:off x="2581835" y="849854"/>
            <a:ext cx="4475181" cy="1957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latin typeface="Arial Black" panose="020B0A04020102020204" pitchFamily="34" charset="0"/>
              </a:rPr>
              <a:t>ΣΕ ΚΑΠΟΙΟΥΣ ΑΝΘΡΩΠΟΥΣ ΤΟΥΣ ΛΕΙΠΕΙ ΈΝΑ ΕΝΖΥΜΟ ΚΑΙ ΔΕΝ ΜΠΟΡΟΥΝ ΝΑ ΠΕΨΟΥΝ ΤΗΝ ΓΛΟΥΤΕΝΗ</a:t>
            </a:r>
          </a:p>
          <a:p>
            <a:pPr algn="ctr"/>
            <a:r>
              <a:rPr lang="el-GR" sz="2000" b="1" dirty="0" smtClean="0">
                <a:latin typeface="Arial Black" panose="020B0A04020102020204" pitchFamily="34" charset="0"/>
              </a:rPr>
              <a:t>(ΠΛΗΡΟΦΟΡΙΕΣ)</a:t>
            </a:r>
            <a:endParaRPr lang="el-GR" sz="2000" b="1" dirty="0">
              <a:latin typeface="Arial Black" panose="020B0A04020102020204" pitchFamily="34" charset="0"/>
            </a:endParaRPr>
          </a:p>
        </p:txBody>
      </p:sp>
      <p:sp>
        <p:nvSpPr>
          <p:cNvPr id="3" name="Πλαίσιο 2"/>
          <p:cNvSpPr/>
          <p:nvPr/>
        </p:nvSpPr>
        <p:spPr>
          <a:xfrm>
            <a:off x="3098202" y="4098664"/>
            <a:ext cx="4216998" cy="248501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 name="TextBox 3"/>
          <p:cNvSpPr txBox="1"/>
          <p:nvPr/>
        </p:nvSpPr>
        <p:spPr>
          <a:xfrm>
            <a:off x="3453205" y="5045336"/>
            <a:ext cx="4037597" cy="830997"/>
          </a:xfrm>
          <a:prstGeom prst="rect">
            <a:avLst/>
          </a:prstGeom>
          <a:noFill/>
        </p:spPr>
        <p:txBody>
          <a:bodyPr wrap="square" rtlCol="0">
            <a:spAutoFit/>
          </a:bodyPr>
          <a:lstStyle/>
          <a:p>
            <a:r>
              <a:rPr lang="el-GR" sz="2400" b="1" u="sng" dirty="0" smtClean="0">
                <a:latin typeface="Arial Black" panose="020B0A04020102020204" pitchFamily="34" charset="0"/>
              </a:rPr>
              <a:t>ΤΙ ΞΕΡΕΤΕ ΓΙΑ ΤΗΝ </a:t>
            </a:r>
          </a:p>
          <a:p>
            <a:r>
              <a:rPr lang="el-GR" sz="2400" b="1" u="sng" dirty="0" smtClean="0">
                <a:latin typeface="Arial Black" panose="020B0A04020102020204" pitchFamily="34" charset="0"/>
              </a:rPr>
              <a:t>ΚΟΙΛΙΟΚΑΚΗ;</a:t>
            </a:r>
            <a:endParaRPr lang="el-GR" sz="2400" b="1" u="sng" dirty="0">
              <a:latin typeface="Arial Black" panose="020B0A04020102020204" pitchFamily="34" charset="0"/>
            </a:endParaRPr>
          </a:p>
        </p:txBody>
      </p:sp>
    </p:spTree>
    <p:extLst>
      <p:ext uri="{BB962C8B-B14F-4D97-AF65-F5344CB8AC3E}">
        <p14:creationId xmlns:p14="http://schemas.microsoft.com/office/powerpoint/2010/main" val="13356924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62</TotalTime>
  <Words>239</Words>
  <Application>Microsoft Office PowerPoint</Application>
  <PresentationFormat>Ευρεία οθόνη</PresentationFormat>
  <Paragraphs>35</Paragraphs>
  <Slides>7</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7</vt:i4>
      </vt:variant>
    </vt:vector>
  </HeadingPairs>
  <TitlesOfParts>
    <vt:vector size="15" baseType="lpstr">
      <vt:lpstr>Arial</vt:lpstr>
      <vt:lpstr>Arial Black</vt:lpstr>
      <vt:lpstr>Century Gothic</vt:lpstr>
      <vt:lpstr>Courier New</vt:lpstr>
      <vt:lpstr>Times New Roman</vt:lpstr>
      <vt:lpstr>Wingdings</vt:lpstr>
      <vt:lpstr>Wingdings 3</vt:lpstr>
      <vt:lpstr>Wisp</vt:lpstr>
      <vt:lpstr>ΔΗΜΗΤΡΙΑΚΑ</vt:lpstr>
      <vt:lpstr>ΤΑ ΜΕΡΗ ΠΟΥ ΑΠΟΤΕΛΕΙΤΑΙ ΕΝΑΣ ΚΟΚΚΟΣ ΔΗΜΗΤΡΙΑΚΟΥ</vt:lpstr>
      <vt:lpstr>  Δημητριακά  Προϊόντα που παράγονται από δημητριακά: Μακαρόνια  Ρύζι  Μπάρες δημητριακών  Καλαμπόκι  Δημητριακά </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Στέλλα Κολοβού</dc:creator>
  <cp:lastModifiedBy>Στέλλα Κολοβού</cp:lastModifiedBy>
  <cp:revision>14</cp:revision>
  <dcterms:created xsi:type="dcterms:W3CDTF">2021-03-28T16:49:46Z</dcterms:created>
  <dcterms:modified xsi:type="dcterms:W3CDTF">2021-03-28T17:52:41Z</dcterms:modified>
</cp:coreProperties>
</file>