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713" r:id="rId3"/>
    <p:sldMasterId id="2147483730" r:id="rId4"/>
    <p:sldMasterId id="2147483742" r:id="rId5"/>
    <p:sldMasterId id="2147483754" r:id="rId6"/>
    <p:sldMasterId id="2147483772" r:id="rId7"/>
  </p:sldMasterIdLst>
  <p:notesMasterIdLst>
    <p:notesMasterId r:id="rId2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60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1DCCEF-4216-41F3-9E60-039C2CC616FE}" type="datetimeFigureOut">
              <a:rPr lang="el-GR" smtClean="0"/>
              <a:t>18/4/2021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F72E2-4021-40D5-9E11-6F1AFFE8499E}" type="slidenum">
              <a:rPr lang="el-GR" smtClean="0"/>
              <a:t>‹#›</a:t>
            </a:fld>
            <a:endParaRPr lang="el-GR"/>
          </a:p>
        </p:txBody>
      </p:sp>
    </p:spTree>
    <p:extLst>
      <p:ext uri="{BB962C8B-B14F-4D97-AF65-F5344CB8AC3E}">
        <p14:creationId xmlns:p14="http://schemas.microsoft.com/office/powerpoint/2010/main" val="70537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C2F72E2-4021-40D5-9E11-6F1AFFE8499E}" type="slidenum">
              <a:rPr lang="el-GR" smtClean="0"/>
              <a:t>8</a:t>
            </a:fld>
            <a:endParaRPr lang="el-GR"/>
          </a:p>
        </p:txBody>
      </p:sp>
    </p:spTree>
    <p:extLst>
      <p:ext uri="{BB962C8B-B14F-4D97-AF65-F5344CB8AC3E}">
        <p14:creationId xmlns:p14="http://schemas.microsoft.com/office/powerpoint/2010/main" val="3992697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C2F72E2-4021-40D5-9E11-6F1AFFE8499E}" type="slidenum">
              <a:rPr lang="el-GR" smtClean="0"/>
              <a:t>9</a:t>
            </a:fld>
            <a:endParaRPr lang="el-GR"/>
          </a:p>
        </p:txBody>
      </p:sp>
    </p:spTree>
    <p:extLst>
      <p:ext uri="{BB962C8B-B14F-4D97-AF65-F5344CB8AC3E}">
        <p14:creationId xmlns:p14="http://schemas.microsoft.com/office/powerpoint/2010/main" val="3691129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314872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8045C5C-232A-4F9D-9036-B4BD3C301469}"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39442680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smtClean="0"/>
              <a:t>Στυλ κύριου τίτλου</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33714040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15695513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8045C5C-232A-4F9D-9036-B4BD3C301469}" type="datetimeFigureOut">
              <a:rPr lang="el-GR" smtClean="0"/>
              <a:t>18/4/2021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40997563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8045C5C-232A-4F9D-9036-B4BD3C301469}" type="datetimeFigureOut">
              <a:rPr lang="el-GR" smtClean="0"/>
              <a:t>18/4/2021</a:t>
            </a:fld>
            <a:endParaRPr lang="el-GR"/>
          </a:p>
        </p:txBody>
      </p:sp>
      <p:sp>
        <p:nvSpPr>
          <p:cNvPr id="8" name="Footer Placeholder 7"/>
          <p:cNvSpPr>
            <a:spLocks noGrp="1"/>
          </p:cNvSpPr>
          <p:nvPr>
            <p:ph type="ftr" sz="quarter" idx="11"/>
          </p:nvPr>
        </p:nvSpPr>
        <p:spPr>
          <a:xfrm>
            <a:off x="561111" y="6391838"/>
            <a:ext cx="3644282" cy="304801"/>
          </a:xfrm>
        </p:spPr>
        <p:txBody>
          <a:bodyPr/>
          <a:lstStyle/>
          <a:p>
            <a:endParaRPr lang="el-GR"/>
          </a:p>
        </p:txBody>
      </p:sp>
      <p:sp>
        <p:nvSpPr>
          <p:cNvPr id="9" name="Slide Number Placeholder 8"/>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12845707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25481070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3280826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41869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smtClean="0"/>
              <a:t>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25213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41950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3007955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1482621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3962173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376208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1459931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3995164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1028738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2804438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88045C5C-232A-4F9D-9036-B4BD3C301469}"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992476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88045C5C-232A-4F9D-9036-B4BD3C301469}" type="datetimeFigureOut">
              <a:rPr lang="el-GR" smtClean="0"/>
              <a:t>18/4/2021</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451892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88045C5C-232A-4F9D-9036-B4BD3C301469}" type="datetimeFigureOut">
              <a:rPr lang="el-GR" smtClean="0"/>
              <a:t>18/4/2021</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886724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45C5C-232A-4F9D-9036-B4BD3C301469}" type="datetimeFigureOut">
              <a:rPr lang="el-GR" smtClean="0"/>
              <a:t>18/4/2021</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23992823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smtClean="0"/>
              <a:t>Στυλ κύριου τίτλου</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8045C5C-232A-4F9D-9036-B4BD3C301469}"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1877822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8045C5C-232A-4F9D-9036-B4BD3C301469}"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1942461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1570468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02B51F7-3B50-4CCB-89A9-FBCD3D6CC2C8}"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43749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88045C5C-232A-4F9D-9036-B4BD3C301469}"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2622098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28229294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88045C5C-232A-4F9D-9036-B4BD3C301469}"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02B51F7-3B50-4CCB-89A9-FBCD3D6CC2C8}"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90312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88045C5C-232A-4F9D-9036-B4BD3C301469}"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3626856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2219121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739340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1579307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15293657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4823854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88045C5C-232A-4F9D-9036-B4BD3C301469}"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2326548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88045C5C-232A-4F9D-9036-B4BD3C301469}" type="datetimeFigureOut">
              <a:rPr lang="el-GR" smtClean="0"/>
              <a:t>18/4/2021</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29448756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88045C5C-232A-4F9D-9036-B4BD3C301469}" type="datetimeFigureOut">
              <a:rPr lang="el-GR" smtClean="0"/>
              <a:t>18/4/2021</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2089941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88045C5C-232A-4F9D-9036-B4BD3C301469}"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2422902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45C5C-232A-4F9D-9036-B4BD3C301469}" type="datetimeFigureOut">
              <a:rPr lang="el-GR" smtClean="0"/>
              <a:t>18/4/2021</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6905795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smtClean="0"/>
              <a:t>Στυλ κύριου τίτλου</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8045C5C-232A-4F9D-9036-B4BD3C301469}"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2949399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8045C5C-232A-4F9D-9036-B4BD3C301469}"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22757917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31797892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02B51F7-3B50-4CCB-89A9-FBCD3D6CC2C8}"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7063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88045C5C-232A-4F9D-9036-B4BD3C301469}"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18888902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88045C5C-232A-4F9D-9036-B4BD3C301469}"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02B51F7-3B50-4CCB-89A9-FBCD3D6CC2C8}"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285159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88045C5C-232A-4F9D-9036-B4BD3C301469}"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35499278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19436085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1516116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88045C5C-232A-4F9D-9036-B4BD3C301469}" type="datetimeFigureOut">
              <a:rPr lang="el-GR" smtClean="0"/>
              <a:t>18/4/2021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26773478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l-GR" smtClean="0"/>
              <a:t>Στυλ κύριου τίτλου</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l-G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A02B51F7-3B50-4CCB-89A9-FBCD3D6CC2C8}" type="slidenum">
              <a:rPr lang="el-GR" smtClean="0"/>
              <a:t>‹#›</a:t>
            </a:fld>
            <a:endParaRPr lang="el-G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700442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7560179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l-G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A02B51F7-3B50-4CCB-89A9-FBCD3D6CC2C8}" type="slidenum">
              <a:rPr lang="el-GR" smtClean="0"/>
              <a:t>‹#›</a:t>
            </a:fld>
            <a:endParaRPr lang="el-G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504045276"/>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88045C5C-232A-4F9D-9036-B4BD3C301469}"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2837279139"/>
      </p:ext>
    </p:extLst>
  </p:cSld>
  <p:clrMapOvr>
    <a:masterClrMapping/>
  </p:clrMapOvr>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257300" y="2909102"/>
            <a:ext cx="4800600" cy="299639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633864" y="2909102"/>
            <a:ext cx="4800600" cy="299639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88045C5C-232A-4F9D-9036-B4BD3C301469}" type="datetimeFigureOut">
              <a:rPr lang="el-GR" smtClean="0"/>
              <a:t>18/4/2021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309775579"/>
      </p:ext>
    </p:extLst>
  </p:cSld>
  <p:clrMapOvr>
    <a:masterClrMapping/>
  </p:clrMapOvr>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88045C5C-232A-4F9D-9036-B4BD3C301469}" type="datetimeFigureOut">
              <a:rPr lang="el-GR" smtClean="0"/>
              <a:t>18/4/2021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10433754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45C5C-232A-4F9D-9036-B4BD3C301469}" type="datetimeFigureOut">
              <a:rPr lang="el-GR" smtClean="0"/>
              <a:t>18/4/2021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25800661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l-GR" smtClean="0"/>
              <a:t>Στυλ κύριου τίτλου</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765051" y="6375679"/>
            <a:ext cx="1233355" cy="348462"/>
          </a:xfrm>
        </p:spPr>
        <p:txBody>
          <a:bodyPr/>
          <a:lstStyle/>
          <a:p>
            <a:fld id="{88045C5C-232A-4F9D-9036-B4BD3C301469}" type="datetimeFigureOut">
              <a:rPr lang="el-GR" smtClean="0"/>
              <a:t>18/4/2021</a:t>
            </a:fld>
            <a:endParaRPr lang="el-GR"/>
          </a:p>
        </p:txBody>
      </p:sp>
      <p:sp>
        <p:nvSpPr>
          <p:cNvPr id="6" name="Footer Placeholder 5"/>
          <p:cNvSpPr>
            <a:spLocks noGrp="1"/>
          </p:cNvSpPr>
          <p:nvPr>
            <p:ph type="ftr" sz="quarter" idx="11"/>
          </p:nvPr>
        </p:nvSpPr>
        <p:spPr>
          <a:xfrm>
            <a:off x="2103620" y="6375679"/>
            <a:ext cx="3482179" cy="345796"/>
          </a:xfrm>
        </p:spPr>
        <p:txBody>
          <a:bodyPr/>
          <a:lstStyle/>
          <a:p>
            <a:endParaRPr lang="el-GR"/>
          </a:p>
        </p:txBody>
      </p:sp>
      <p:sp>
        <p:nvSpPr>
          <p:cNvPr id="7" name="Slide Number Placeholder 6"/>
          <p:cNvSpPr>
            <a:spLocks noGrp="1"/>
          </p:cNvSpPr>
          <p:nvPr>
            <p:ph type="sldNum" sz="quarter" idx="12"/>
          </p:nvPr>
        </p:nvSpPr>
        <p:spPr>
          <a:xfrm>
            <a:off x="5691014" y="6375679"/>
            <a:ext cx="1232456" cy="345796"/>
          </a:xfrm>
        </p:spPr>
        <p:txBody>
          <a:bodyPr/>
          <a:lstStyle/>
          <a:p>
            <a:fld id="{A02B51F7-3B50-4CCB-89A9-FBCD3D6CC2C8}" type="slidenum">
              <a:rPr lang="el-GR" smtClean="0"/>
              <a:t>‹#›</a:t>
            </a:fld>
            <a:endParaRPr lang="el-G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84350421"/>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l-GR" smtClean="0"/>
              <a:t>Στυλ κύριου τίτλου</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765950" y="6375679"/>
            <a:ext cx="1232456" cy="348462"/>
          </a:xfrm>
        </p:spPr>
        <p:txBody>
          <a:bodyPr/>
          <a:lstStyle/>
          <a:p>
            <a:fld id="{88045C5C-232A-4F9D-9036-B4BD3C301469}" type="datetimeFigureOut">
              <a:rPr lang="el-GR" smtClean="0"/>
              <a:t>18/4/2021</a:t>
            </a:fld>
            <a:endParaRPr lang="el-GR"/>
          </a:p>
        </p:txBody>
      </p:sp>
      <p:sp>
        <p:nvSpPr>
          <p:cNvPr id="6" name="Footer Placeholder 5"/>
          <p:cNvSpPr>
            <a:spLocks noGrp="1"/>
          </p:cNvSpPr>
          <p:nvPr>
            <p:ph type="ftr" sz="quarter" idx="11"/>
          </p:nvPr>
        </p:nvSpPr>
        <p:spPr>
          <a:xfrm>
            <a:off x="2103621" y="6375679"/>
            <a:ext cx="3482178" cy="345796"/>
          </a:xfrm>
        </p:spPr>
        <p:txBody>
          <a:bodyPr/>
          <a:lstStyle/>
          <a:p>
            <a:endParaRPr lang="el-GR"/>
          </a:p>
        </p:txBody>
      </p:sp>
      <p:sp>
        <p:nvSpPr>
          <p:cNvPr id="7" name="Slide Number Placeholder 6"/>
          <p:cNvSpPr>
            <a:spLocks noGrp="1"/>
          </p:cNvSpPr>
          <p:nvPr>
            <p:ph type="sldNum" sz="quarter" idx="12"/>
          </p:nvPr>
        </p:nvSpPr>
        <p:spPr>
          <a:xfrm>
            <a:off x="5687568" y="6375679"/>
            <a:ext cx="1234440" cy="345796"/>
          </a:xfrm>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37757342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99525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36442264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15920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940548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40148666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39076025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88045C5C-232A-4F9D-9036-B4BD3C301469}" type="datetimeFigureOut">
              <a:rPr lang="el-GR" smtClean="0"/>
              <a:t>18/4/2021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5098385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88045C5C-232A-4F9D-9036-B4BD3C301469}" type="datetimeFigureOut">
              <a:rPr lang="el-GR" smtClean="0"/>
              <a:t>18/4/2021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32786049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88045C5C-232A-4F9D-9036-B4BD3C301469}" type="datetimeFigureOut">
              <a:rPr lang="el-GR" smtClean="0"/>
              <a:t>18/4/2021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12497079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8045C5C-232A-4F9D-9036-B4BD3C301469}" type="datetimeFigureOut">
              <a:rPr lang="el-GR" smtClean="0"/>
              <a:t>18/4/2021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9250471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8045C5C-232A-4F9D-9036-B4BD3C301469}" type="datetimeFigureOut">
              <a:rPr lang="el-GR" smtClean="0"/>
              <a:t>18/4/2021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31752683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8045C5C-232A-4F9D-9036-B4BD3C301469}" type="datetimeFigureOut">
              <a:rPr lang="el-GR" smtClean="0"/>
              <a:t>18/4/2021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3716296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2465616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34444817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27738800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A02B51F7-3B50-4CCB-89A9-FBCD3D6CC2C8}" type="slidenum">
              <a:rPr lang="el-GR" smtClean="0"/>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96723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15325778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7761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88045C5C-232A-4F9D-9036-B4BD3C301469}"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18760947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88045C5C-232A-4F9D-9036-B4BD3C301469}" type="datetimeFigureOut">
              <a:rPr lang="el-GR" smtClean="0"/>
              <a:t>18/4/2021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02B51F7-3B50-4CCB-89A9-FBCD3D6CC2C8}" type="slidenum">
              <a:rPr lang="el-GR" smtClean="0"/>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5769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88045C5C-232A-4F9D-9036-B4BD3C301469}" type="datetimeFigureOut">
              <a:rPr lang="el-GR" smtClean="0"/>
              <a:t>18/4/2021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02B51F7-3B50-4CCB-89A9-FBCD3D6CC2C8}"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97252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45C5C-232A-4F9D-9036-B4BD3C301469}" type="datetimeFigureOut">
              <a:rPr lang="el-GR" smtClean="0"/>
              <a:t>18/4/2021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25301536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8045C5C-232A-4F9D-9036-B4BD3C301469}"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02B51F7-3B50-4CCB-89A9-FBCD3D6CC2C8}" type="slidenum">
              <a:rPr lang="el-GR" smtClean="0"/>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5244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Date Placeholder 4"/>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31121124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8045C5C-232A-4F9D-9036-B4BD3C301469}"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32918123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8045C5C-232A-4F9D-9036-B4BD3C301469}"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33525529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07179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08528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7131842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76490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33843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0589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39662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l-G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175888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8045C5C-232A-4F9D-9036-B4BD3C301469}"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4487296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4637245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5390382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88045C5C-232A-4F9D-9036-B4BD3C301469}"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41367933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88045C5C-232A-4F9D-9036-B4BD3C301469}" type="datetimeFigureOut">
              <a:rPr lang="el-GR" smtClean="0"/>
              <a:t>18/4/2021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38640508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88045C5C-232A-4F9D-9036-B4BD3C301469}" type="datetimeFigureOut">
              <a:rPr lang="el-GR" smtClean="0"/>
              <a:t>18/4/2021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28305581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45C5C-232A-4F9D-9036-B4BD3C301469}" type="datetimeFigureOut">
              <a:rPr lang="el-GR" smtClean="0"/>
              <a:t>18/4/2021</a:t>
            </a:fld>
            <a:endParaRPr lang="el-GR"/>
          </a:p>
        </p:txBody>
      </p:sp>
      <p:sp>
        <p:nvSpPr>
          <p:cNvPr id="3" name="Footer Placeholder 2"/>
          <p:cNvSpPr>
            <a:spLocks noGrp="1"/>
          </p:cNvSpPr>
          <p:nvPr>
            <p:ph type="ftr" sz="quarter" idx="11"/>
          </p:nvPr>
        </p:nvSpPr>
        <p:spPr/>
        <p:txBody>
          <a:bodyPr/>
          <a:lstStyle/>
          <a:p>
            <a:endParaRPr lang="el-G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35104184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8045C5C-232A-4F9D-9036-B4BD3C301469}"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11996943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8045C5C-232A-4F9D-9036-B4BD3C301469}"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42032459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8045C5C-232A-4F9D-9036-B4BD3C301469}"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18562225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8045C5C-232A-4F9D-9036-B4BD3C301469}"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02B51F7-3B50-4CCB-89A9-FBCD3D6CC2C8}" type="slidenum">
              <a:rPr lang="el-GR" smtClean="0"/>
              <a:t>‹#›</a:t>
            </a:fld>
            <a:endParaRPr lang="el-GR"/>
          </a:p>
        </p:txBody>
      </p:sp>
    </p:spTree>
    <p:extLst>
      <p:ext uri="{BB962C8B-B14F-4D97-AF65-F5344CB8AC3E}">
        <p14:creationId xmlns:p14="http://schemas.microsoft.com/office/powerpoint/2010/main" val="3547081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5.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theme" Target="../theme/theme6.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image" Target="../media/image9.pn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image" Target="../media/image8.png"/><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theme" Target="../theme/theme7.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19" Type="http://schemas.openxmlformats.org/officeDocument/2006/relationships/image" Target="../media/image1.jpeg"/><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8045C5C-232A-4F9D-9036-B4BD3C301469}" type="datetimeFigureOut">
              <a:rPr lang="el-GR" smtClean="0"/>
              <a:t>18/4/2021</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02B51F7-3B50-4CCB-89A9-FBCD3D6CC2C8}" type="slidenum">
              <a:rPr lang="el-GR" smtClean="0"/>
              <a:t>‹#›</a:t>
            </a:fld>
            <a:endParaRPr lang="el-GR"/>
          </a:p>
        </p:txBody>
      </p:sp>
    </p:spTree>
    <p:extLst>
      <p:ext uri="{BB962C8B-B14F-4D97-AF65-F5344CB8AC3E}">
        <p14:creationId xmlns:p14="http://schemas.microsoft.com/office/powerpoint/2010/main" val="35126892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8045C5C-232A-4F9D-9036-B4BD3C301469}" type="datetimeFigureOut">
              <a:rPr lang="el-GR" smtClean="0"/>
              <a:t>18/4/2021</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02B51F7-3B50-4CCB-89A9-FBCD3D6CC2C8}" type="slidenum">
              <a:rPr lang="el-GR" smtClean="0"/>
              <a:t>‹#›</a:t>
            </a:fld>
            <a:endParaRPr lang="el-GR"/>
          </a:p>
        </p:txBody>
      </p:sp>
    </p:spTree>
    <p:extLst>
      <p:ext uri="{BB962C8B-B14F-4D97-AF65-F5344CB8AC3E}">
        <p14:creationId xmlns:p14="http://schemas.microsoft.com/office/powerpoint/2010/main" val="290980394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8045C5C-232A-4F9D-9036-B4BD3C301469}" type="datetimeFigureOut">
              <a:rPr lang="el-GR" smtClean="0"/>
              <a:t>18/4/2021</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02B51F7-3B50-4CCB-89A9-FBCD3D6CC2C8}" type="slidenum">
              <a:rPr lang="el-GR" smtClean="0"/>
              <a:t>‹#›</a:t>
            </a:fld>
            <a:endParaRPr lang="el-GR"/>
          </a:p>
        </p:txBody>
      </p:sp>
    </p:spTree>
    <p:extLst>
      <p:ext uri="{BB962C8B-B14F-4D97-AF65-F5344CB8AC3E}">
        <p14:creationId xmlns:p14="http://schemas.microsoft.com/office/powerpoint/2010/main" val="248922437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8045C5C-232A-4F9D-9036-B4BD3C301469}" type="datetimeFigureOut">
              <a:rPr lang="el-GR" smtClean="0"/>
              <a:t>18/4/2021</a:t>
            </a:fld>
            <a:endParaRPr lang="el-G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l-G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02B51F7-3B50-4CCB-89A9-FBCD3D6CC2C8}" type="slidenum">
              <a:rPr lang="el-GR" smtClean="0"/>
              <a:t>‹#›</a:t>
            </a:fld>
            <a:endParaRPr lang="el-G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3866218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45C5C-232A-4F9D-9036-B4BD3C301469}" type="datetimeFigureOut">
              <a:rPr lang="el-GR" smtClean="0"/>
              <a:t>18/4/2021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B51F7-3B50-4CCB-89A9-FBCD3D6CC2C8}" type="slidenum">
              <a:rPr lang="el-GR" smtClean="0"/>
              <a:t>‹#›</a:t>
            </a:fld>
            <a:endParaRPr lang="el-GR"/>
          </a:p>
        </p:txBody>
      </p:sp>
    </p:spTree>
    <p:extLst>
      <p:ext uri="{BB962C8B-B14F-4D97-AF65-F5344CB8AC3E}">
        <p14:creationId xmlns:p14="http://schemas.microsoft.com/office/powerpoint/2010/main" val="83738540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8045C5C-232A-4F9D-9036-B4BD3C301469}" type="datetimeFigureOut">
              <a:rPr lang="el-GR" smtClean="0"/>
              <a:t>18/4/2021</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2B51F7-3B50-4CCB-89A9-FBCD3D6CC2C8}" type="slidenum">
              <a:rPr lang="el-GR" smtClean="0"/>
              <a:t>‹#›</a:t>
            </a:fld>
            <a:endParaRPr lang="el-GR"/>
          </a:p>
        </p:txBody>
      </p:sp>
    </p:spTree>
    <p:extLst>
      <p:ext uri="{BB962C8B-B14F-4D97-AF65-F5344CB8AC3E}">
        <p14:creationId xmlns:p14="http://schemas.microsoft.com/office/powerpoint/2010/main" val="370622431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8045C5C-232A-4F9D-9036-B4BD3C301469}" type="datetimeFigureOut">
              <a:rPr lang="el-GR" smtClean="0"/>
              <a:t>18/4/2021</a:t>
            </a:fld>
            <a:endParaRPr lang="el-G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l-G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02B51F7-3B50-4CCB-89A9-FBCD3D6CC2C8}" type="slidenum">
              <a:rPr lang="el-GR" smtClean="0"/>
              <a:t>‹#›</a:t>
            </a:fld>
            <a:endParaRPr lang="el-GR"/>
          </a:p>
        </p:txBody>
      </p:sp>
    </p:spTree>
    <p:extLst>
      <p:ext uri="{BB962C8B-B14F-4D97-AF65-F5344CB8AC3E}">
        <p14:creationId xmlns:p14="http://schemas.microsoft.com/office/powerpoint/2010/main" val="342282248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hyperlink" Target="https://el.wikipedia.org/wiki/%CE%A6%CE%B1%CF%83%CF%8C%CE%BB%CE%B9" TargetMode="External"/><Relationship Id="rId7" Type="http://schemas.openxmlformats.org/officeDocument/2006/relationships/hyperlink" Target="https://el.wikipedia.org/wiki/%CE%A6%CE%AC%CE%B2%CE%B1" TargetMode="External"/><Relationship Id="rId2" Type="http://schemas.openxmlformats.org/officeDocument/2006/relationships/image" Target="../media/image21.png"/><Relationship Id="rId1" Type="http://schemas.openxmlformats.org/officeDocument/2006/relationships/slideLayout" Target="../slideLayouts/slideLayout39.xml"/><Relationship Id="rId6" Type="http://schemas.openxmlformats.org/officeDocument/2006/relationships/hyperlink" Target="https://el.wikipedia.org/wiki/%CE%9A%CE%BF%CF%85%CE%BA%CE%AF" TargetMode="External"/><Relationship Id="rId5" Type="http://schemas.openxmlformats.org/officeDocument/2006/relationships/hyperlink" Target="https://el.wikipedia.org/wiki/%CE%A1%CE%B5%CE%B2%CE%AF%CE%B8%CE%B9" TargetMode="External"/><Relationship Id="rId4" Type="http://schemas.openxmlformats.org/officeDocument/2006/relationships/hyperlink" Target="https://el.wikipedia.org/wiki/%CE%A6%CE%B1%CE%BA%CE%A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healthfitness9.webnode.gr/news/kokkino-vs-leykoy-kreatos/?utm_source=copy&amp;utm_medium=paste&amp;utm_campaign=copypaste&amp;utm_content=https://healthfitness9.webnode.gr/news/kokkino-vs-leykoy-kreatos/" TargetMode="External"/><Relationship Id="rId1" Type="http://schemas.openxmlformats.org/officeDocument/2006/relationships/slideLayout" Target="../slideLayouts/slideLayout6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openxmlformats.org/officeDocument/2006/relationships/hyperlink" Target="http://www.onmed.gr/tags/tag/2154/anosopoihtiko" TargetMode="External"/><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hyperlink" Target="http://www.onmed.gr/ygeia/e/ekfylisi-ohras-kilida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el.wikipedia.org/wiki/%CE%98%CE%B7%CE%BB%CE%B1%CF%83%CF%84%CE%B9%CE%BA%CE%AC" TargetMode="External"/><Relationship Id="rId3" Type="http://schemas.openxmlformats.org/officeDocument/2006/relationships/hyperlink" Target="https://el.wikipedia.org/wiki/%CE%A3%CF%80%CE%BF%CE%BD%CE%B4%CF%85%CE%BB%CE%B9%CE%BA%CE%AE_%CF%83%CF%84%CE%AE%CE%BB%CE%B7" TargetMode="External"/><Relationship Id="rId7" Type="http://schemas.openxmlformats.org/officeDocument/2006/relationships/hyperlink" Target="https://el.wikipedia.org/wiki/%CE%A0%CF%84%CE%B7%CE%BD%CF%8C" TargetMode="External"/><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hyperlink" Target="https://el.wikipedia.org/wiki/%CE%95%CF%81%CF%80%CE%B5%CF%84%CF%8C" TargetMode="External"/><Relationship Id="rId11" Type="http://schemas.openxmlformats.org/officeDocument/2006/relationships/image" Target="../media/image20.png"/><Relationship Id="rId5" Type="http://schemas.openxmlformats.org/officeDocument/2006/relationships/hyperlink" Target="https://el.wikipedia.org/wiki/%CE%91%CE%BC%CF%86%CE%AF%CE%B2%CE%B9%CE%BF" TargetMode="External"/><Relationship Id="rId10" Type="http://schemas.openxmlformats.org/officeDocument/2006/relationships/image" Target="../media/image19.png"/><Relationship Id="rId4" Type="http://schemas.openxmlformats.org/officeDocument/2006/relationships/hyperlink" Target="https://el.wikipedia.org/wiki/%CE%A8%CE%AC%CF%81%CE%B9" TargetMode="External"/><Relationship Id="rId9" Type="http://schemas.openxmlformats.org/officeDocument/2006/relationships/hyperlink" Target="https://el.wikipedia.org/wiki/%CE%93%CE%BD%CE%AC%CE%B8%CE%BF%CF%8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pPr algn="ctr"/>
            <a:r>
              <a:rPr lang="el-GR" b="1" u="sng" dirty="0" smtClean="0">
                <a:latin typeface="Arial Black" panose="020B0A04020102020204" pitchFamily="34" charset="0"/>
              </a:rPr>
              <a:t>3.6 ΚΡΕΑΣ- ΨΑΡΙ- ΟΣΠΡΙΑ</a:t>
            </a:r>
            <a:endParaRPr lang="el-GR" b="1" u="sng" dirty="0">
              <a:latin typeface="Arial Black" panose="020B0A04020102020204" pitchFamily="34" charset="0"/>
            </a:endParaRPr>
          </a:p>
        </p:txBody>
      </p:sp>
      <p:pic>
        <p:nvPicPr>
          <p:cNvPr id="6" name="Θέση περιεχομένου 5"/>
          <p:cNvPicPr>
            <a:picLocks noGrp="1" noChangeAspect="1"/>
          </p:cNvPicPr>
          <p:nvPr>
            <p:ph idx="1"/>
          </p:nvPr>
        </p:nvPicPr>
        <p:blipFill>
          <a:blip r:embed="rId2"/>
          <a:stretch>
            <a:fillRect/>
          </a:stretch>
        </p:blipFill>
        <p:spPr>
          <a:xfrm>
            <a:off x="2485016" y="2259107"/>
            <a:ext cx="6282466" cy="4135514"/>
          </a:xfrm>
          <a:prstGeom prst="rect">
            <a:avLst/>
          </a:prstGeom>
        </p:spPr>
      </p:pic>
    </p:spTree>
    <p:extLst>
      <p:ext uri="{BB962C8B-B14F-4D97-AF65-F5344CB8AC3E}">
        <p14:creationId xmlns:p14="http://schemas.microsoft.com/office/powerpoint/2010/main" val="3181716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u="sng" dirty="0" smtClean="0">
                <a:latin typeface="Arial Black" panose="020B0A04020102020204" pitchFamily="34" charset="0"/>
              </a:rPr>
              <a:t>ΘΡΕΠΤΙΚΗ ΑΞΙΑ ΨΑΡΙΩΝ</a:t>
            </a:r>
            <a:endParaRPr lang="el-GR" b="1" u="sng" dirty="0">
              <a:latin typeface="Arial Black" panose="020B0A04020102020204" pitchFamily="34" charset="0"/>
            </a:endParaRPr>
          </a:p>
        </p:txBody>
      </p:sp>
      <p:sp>
        <p:nvSpPr>
          <p:cNvPr id="3" name="Ορθογώνιο 2"/>
          <p:cNvSpPr/>
          <p:nvPr/>
        </p:nvSpPr>
        <p:spPr>
          <a:xfrm>
            <a:off x="1990165" y="1731981"/>
            <a:ext cx="7153835" cy="3970318"/>
          </a:xfrm>
          <a:prstGeom prst="rect">
            <a:avLst/>
          </a:prstGeom>
        </p:spPr>
        <p:txBody>
          <a:bodyPr wrap="square">
            <a:spAutoFit/>
          </a:bodyPr>
          <a:lstStyle/>
          <a:p>
            <a:pPr algn="just">
              <a:buFont typeface="Arial" panose="020B0604020202020204" pitchFamily="34" charset="0"/>
              <a:buChar char="•"/>
            </a:pPr>
            <a:r>
              <a:rPr lang="el-GR" b="1" dirty="0">
                <a:solidFill>
                  <a:srgbClr val="000000"/>
                </a:solidFill>
                <a:latin typeface="Arial Black" panose="020B0A04020102020204" pitchFamily="34" charset="0"/>
              </a:rPr>
              <a:t>πολύ καλή πηγή </a:t>
            </a:r>
            <a:r>
              <a:rPr lang="el-GR" b="1" dirty="0" smtClean="0">
                <a:solidFill>
                  <a:srgbClr val="000000"/>
                </a:solidFill>
                <a:latin typeface="Arial Black" panose="020B0A04020102020204" pitchFamily="34" charset="0"/>
              </a:rPr>
              <a:t>πρωτεΐνης</a:t>
            </a:r>
          </a:p>
          <a:p>
            <a:pPr algn="just">
              <a:buFont typeface="Arial" panose="020B0604020202020204" pitchFamily="34" charset="0"/>
              <a:buChar char="•"/>
            </a:pPr>
            <a:endParaRPr lang="el-GR" b="1" dirty="0">
              <a:solidFill>
                <a:srgbClr val="000000"/>
              </a:solidFill>
              <a:latin typeface="Arial Black" panose="020B0A04020102020204" pitchFamily="34" charset="0"/>
            </a:endParaRPr>
          </a:p>
          <a:p>
            <a:pPr algn="just">
              <a:buFont typeface="Arial" panose="020B0604020202020204" pitchFamily="34" charset="0"/>
              <a:buChar char="•"/>
            </a:pPr>
            <a:r>
              <a:rPr lang="el-GR" b="1" dirty="0">
                <a:solidFill>
                  <a:srgbClr val="000000"/>
                </a:solidFill>
                <a:latin typeface="Arial Black" panose="020B0A04020102020204" pitchFamily="34" charset="0"/>
              </a:rPr>
              <a:t>πολύ καλή πηγή μετάλλων/ιχνοστοιχείων, όπως </a:t>
            </a:r>
            <a:r>
              <a:rPr lang="el-GR" b="1" dirty="0" err="1" smtClean="0">
                <a:solidFill>
                  <a:srgbClr val="000000"/>
                </a:solidFill>
                <a:latin typeface="Arial Black" panose="020B0A04020102020204" pitchFamily="34" charset="0"/>
              </a:rPr>
              <a:t>ιωδίου,φώσφορο</a:t>
            </a:r>
            <a:r>
              <a:rPr lang="el-GR" b="1" dirty="0" smtClean="0">
                <a:solidFill>
                  <a:srgbClr val="000000"/>
                </a:solidFill>
                <a:latin typeface="Arial Black" panose="020B0A04020102020204" pitchFamily="34" charset="0"/>
              </a:rPr>
              <a:t>, σελήνιο</a:t>
            </a:r>
          </a:p>
          <a:p>
            <a:pPr algn="just">
              <a:buFont typeface="Arial" panose="020B0604020202020204" pitchFamily="34" charset="0"/>
              <a:buChar char="•"/>
            </a:pPr>
            <a:endParaRPr lang="el-GR" b="1" dirty="0">
              <a:solidFill>
                <a:srgbClr val="000000"/>
              </a:solidFill>
              <a:latin typeface="Arial Black" panose="020B0A04020102020204" pitchFamily="34" charset="0"/>
            </a:endParaRPr>
          </a:p>
          <a:p>
            <a:pPr algn="just">
              <a:buFont typeface="Arial" panose="020B0604020202020204" pitchFamily="34" charset="0"/>
              <a:buChar char="•"/>
            </a:pPr>
            <a:r>
              <a:rPr lang="el-GR" b="1" dirty="0">
                <a:solidFill>
                  <a:srgbClr val="000000"/>
                </a:solidFill>
                <a:latin typeface="Arial Black" panose="020B0A04020102020204" pitchFamily="34" charset="0"/>
              </a:rPr>
              <a:t>τροφή χαμηλή σε λιπαρά</a:t>
            </a:r>
            <a:r>
              <a:rPr lang="el-GR" b="1" dirty="0" smtClean="0">
                <a:solidFill>
                  <a:srgbClr val="000000"/>
                </a:solidFill>
                <a:latin typeface="Arial Black" panose="020B0A04020102020204" pitchFamily="34" charset="0"/>
              </a:rPr>
              <a:t>.</a:t>
            </a:r>
          </a:p>
          <a:p>
            <a:pPr algn="just">
              <a:buFont typeface="Arial" panose="020B0604020202020204" pitchFamily="34" charset="0"/>
              <a:buChar char="•"/>
            </a:pPr>
            <a:endParaRPr lang="el-GR" b="1" dirty="0" smtClean="0">
              <a:solidFill>
                <a:srgbClr val="000000"/>
              </a:solidFill>
              <a:latin typeface="Arial Black" panose="020B0A04020102020204" pitchFamily="34" charset="0"/>
            </a:endParaRPr>
          </a:p>
          <a:p>
            <a:pPr algn="just">
              <a:buFont typeface="Arial" panose="020B0604020202020204" pitchFamily="34" charset="0"/>
              <a:buChar char="•"/>
            </a:pPr>
            <a:r>
              <a:rPr lang="el-GR" b="1" dirty="0">
                <a:latin typeface="Arial Black" panose="020B0A04020102020204" pitchFamily="34" charset="0"/>
              </a:rPr>
              <a:t>ω-3 </a:t>
            </a:r>
            <a:r>
              <a:rPr lang="el-GR" b="1" dirty="0" err="1">
                <a:latin typeface="Arial Black" panose="020B0A04020102020204" pitchFamily="34" charset="0"/>
              </a:rPr>
              <a:t>πολυακόρεστα</a:t>
            </a:r>
            <a:r>
              <a:rPr lang="el-GR" b="1" dirty="0">
                <a:latin typeface="Arial Black" panose="020B0A04020102020204" pitchFamily="34" charset="0"/>
              </a:rPr>
              <a:t> λιπαρά οξέα, τα οποία μειώνουν τη χοληστερόλη και δρουν αντιπηκτικά στο αίμα, ελαττώνοντας έτσι τον κίνδυνο σχηματισμού θρόμβων</a:t>
            </a:r>
            <a:r>
              <a:rPr lang="el-GR" b="1" dirty="0" smtClean="0">
                <a:latin typeface="Arial Black" panose="020B0A04020102020204" pitchFamily="34" charset="0"/>
              </a:rPr>
              <a:t>.</a:t>
            </a:r>
          </a:p>
          <a:p>
            <a:pPr algn="just">
              <a:buFont typeface="Arial" panose="020B0604020202020204" pitchFamily="34" charset="0"/>
              <a:buChar char="•"/>
            </a:pPr>
            <a:endParaRPr lang="el-GR" b="1" dirty="0" smtClean="0">
              <a:latin typeface="Arial Black" panose="020B0A04020102020204" pitchFamily="34" charset="0"/>
            </a:endParaRPr>
          </a:p>
          <a:p>
            <a:pPr algn="just">
              <a:buFont typeface="Arial" panose="020B0604020202020204" pitchFamily="34" charset="0"/>
              <a:buChar char="•"/>
            </a:pPr>
            <a:r>
              <a:rPr lang="el-GR" b="1" dirty="0">
                <a:latin typeface="Arial Black" panose="020B0A04020102020204" pitchFamily="34" charset="0"/>
              </a:rPr>
              <a:t>Τα μαλάκια (καλαμαράκια, γαρίδες, σουπιές) και τα οστρακοειδή (μύδια, αχιβάδες) περιέχουν αρκετή χοληστερόλη και μόνο 1% λιπαρά</a:t>
            </a:r>
            <a:endParaRPr lang="el-GR" b="1" i="0" dirty="0">
              <a:solidFill>
                <a:srgbClr val="000000"/>
              </a:solidFill>
              <a:effectLst/>
              <a:latin typeface="Arial Black" panose="020B0A04020102020204" pitchFamily="34" charset="0"/>
            </a:endParaRPr>
          </a:p>
        </p:txBody>
      </p:sp>
    </p:spTree>
    <p:extLst>
      <p:ext uri="{BB962C8B-B14F-4D97-AF65-F5344CB8AC3E}">
        <p14:creationId xmlns:p14="http://schemas.microsoft.com/office/powerpoint/2010/main" val="1479021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732" y="75305"/>
            <a:ext cx="10994315" cy="1140310"/>
          </a:xfrm>
        </p:spPr>
        <p:txBody>
          <a:bodyPr/>
          <a:lstStyle/>
          <a:p>
            <a:r>
              <a:rPr lang="el-GR" b="1" u="sng" dirty="0" smtClean="0">
                <a:solidFill>
                  <a:schemeClr val="accent1">
                    <a:lumMod val="75000"/>
                  </a:schemeClr>
                </a:solidFill>
              </a:rPr>
              <a:t>ΧΑΡΑΚΤΗΡΙΣΤΙΚΑ ΦΡΕΣΚΩΝ ΨΑΡΙΩΝ- ΜΑΛΑΚΙΩΝ</a:t>
            </a:r>
            <a:endParaRPr lang="el-GR" b="1" u="sng" dirty="0">
              <a:solidFill>
                <a:schemeClr val="accent1">
                  <a:lumMod val="75000"/>
                </a:schemeClr>
              </a:solidFill>
            </a:endParaRPr>
          </a:p>
        </p:txBody>
      </p:sp>
      <p:sp>
        <p:nvSpPr>
          <p:cNvPr id="3" name="Ορθογώνιο 2"/>
          <p:cNvSpPr/>
          <p:nvPr/>
        </p:nvSpPr>
        <p:spPr>
          <a:xfrm>
            <a:off x="1678193" y="1667435"/>
            <a:ext cx="7928386" cy="4346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l-GR" b="1" dirty="0" smtClean="0">
                <a:latin typeface="Arial Black" panose="020B0A04020102020204" pitchFamily="34" charset="0"/>
              </a:rPr>
              <a:t>ΔΕΝ ΑΓΟΡΑΖΟΥΜΕ ΑΚΕΦΑΛΑ ΨΑΡΙΑ</a:t>
            </a:r>
          </a:p>
          <a:p>
            <a:pPr marL="285750" indent="-285750">
              <a:buFont typeface="Wingdings" panose="05000000000000000000" pitchFamily="2" charset="2"/>
              <a:buChar char="Ø"/>
            </a:pPr>
            <a:r>
              <a:rPr lang="el-GR" b="1" dirty="0" smtClean="0">
                <a:latin typeface="Arial Black" panose="020B0A04020102020204" pitchFamily="34" charset="0"/>
              </a:rPr>
              <a:t>ΤΑ ΒΡΑΓΧΙΑ ΝΑ ΕΊΝΑΙ ΚΟΚΚΙΝΑ, ΟΣΟ ΠΕΡΝΑΝΕ ΟΙ ΜΕΡΕΣ </a:t>
            </a:r>
          </a:p>
          <a:p>
            <a:r>
              <a:rPr lang="el-GR" b="1" dirty="0" smtClean="0">
                <a:latin typeface="Arial Black" panose="020B0A04020102020204" pitchFamily="34" charset="0"/>
              </a:rPr>
              <a:t>ΓΙΝΟΝΤΑΙ ΚΑΦΕΤΙ Ή ΚΙΤΡΙΝΟ</a:t>
            </a:r>
          </a:p>
          <a:p>
            <a:pPr marL="285750" indent="-285750">
              <a:buFont typeface="Wingdings" panose="05000000000000000000" pitchFamily="2" charset="2"/>
              <a:buChar char="Ø"/>
            </a:pPr>
            <a:r>
              <a:rPr lang="el-GR" b="1" dirty="0" smtClean="0">
                <a:latin typeface="Arial Black" panose="020B0A04020102020204" pitchFamily="34" charset="0"/>
              </a:rPr>
              <a:t>ΤΟ ΧΡΩΜΑ ΤΗΣ ΣΑΡΚΑΣ ΝΑ ΕΊΝΑΙ ΖΩΗΡΟ ΚΙ ΌΧΙ ΜΟΥΝΤΟ</a:t>
            </a:r>
          </a:p>
          <a:p>
            <a:pPr marL="285750" indent="-285750">
              <a:buFont typeface="Wingdings" panose="05000000000000000000" pitchFamily="2" charset="2"/>
              <a:buChar char="Ø"/>
            </a:pPr>
            <a:r>
              <a:rPr lang="el-GR" b="1" dirty="0" smtClean="0">
                <a:latin typeface="Arial Black" panose="020B0A04020102020204" pitchFamily="34" charset="0"/>
              </a:rPr>
              <a:t>ΤΑ ΜΑΤΙΑ ΝΑ ΕΊΝΑΙ ΛΑΜΠΕΡΑ ,ΦΟΥΣΚΩΤΑ ,ΚΑΘΑΡΑ</a:t>
            </a:r>
          </a:p>
          <a:p>
            <a:pPr marL="285750" indent="-285750">
              <a:buFont typeface="Wingdings" panose="05000000000000000000" pitchFamily="2" charset="2"/>
              <a:buChar char="Ø"/>
            </a:pPr>
            <a:r>
              <a:rPr lang="el-GR" b="1" dirty="0" smtClean="0">
                <a:latin typeface="Arial Black" panose="020B0A04020102020204" pitchFamily="34" charset="0"/>
              </a:rPr>
              <a:t>ΠΙΕΣΤΕ ΜΕ ΤΟ ΔΑΧΤΥΛΟ ΤΗ ΣΑΡΚΑ.ΑΜΑ ΕΠΑΝΕΛΘΕΙ ΕΊΝΑΙ ΦΡΕΣΚΟ, ΑΜΑ ΒΟΥΛΙΑΖΕΙ ΞΕΧΑΣΤΕ ΤΟ.</a:t>
            </a:r>
          </a:p>
          <a:p>
            <a:pPr marL="285750" indent="-285750">
              <a:buFont typeface="Wingdings" panose="05000000000000000000" pitchFamily="2" charset="2"/>
              <a:buChar char="Ø"/>
            </a:pPr>
            <a:r>
              <a:rPr lang="el-GR" b="1" dirty="0" smtClean="0">
                <a:latin typeface="Arial Black" panose="020B0A04020102020204" pitchFamily="34" charset="0"/>
              </a:rPr>
              <a:t>ΑΝ ΜΥΡΙΖΕΙ ΘΑΛΑΣΣΑ ΕΊΝΑΙ ΜΙΑΣ ΜΕΡΑΣ, ΑΜΑ ΜΥΡΙΖΕΙ ΑΜΜΩΝΙΑ ΕΊΝΑΙ ΜΠΑΓΙΑΤΙΚΟ</a:t>
            </a:r>
          </a:p>
          <a:p>
            <a:pPr marL="285750" indent="-285750">
              <a:buFont typeface="Wingdings" panose="05000000000000000000" pitchFamily="2" charset="2"/>
              <a:buChar char="Ø"/>
            </a:pPr>
            <a:r>
              <a:rPr lang="el-GR" b="1" dirty="0" smtClean="0">
                <a:latin typeface="Arial Black" panose="020B0A04020102020204" pitchFamily="34" charset="0"/>
              </a:rPr>
              <a:t>ΤΟ ΚΕΛΥΦΟΣ ΝΑ ΕΊΝΑΙ ΕΡΜΗΤΙΚΑ ΚΛΕΙΣΤΟ</a:t>
            </a:r>
          </a:p>
          <a:p>
            <a:pPr marL="285750" indent="-285750">
              <a:buFont typeface="Wingdings" panose="05000000000000000000" pitchFamily="2" charset="2"/>
              <a:buChar char="Ø"/>
            </a:pPr>
            <a:r>
              <a:rPr lang="el-GR" b="1" dirty="0" smtClean="0">
                <a:latin typeface="Arial Black" panose="020B0A04020102020204" pitchFamily="34" charset="0"/>
              </a:rPr>
              <a:t>ΝΑ ΑΝΤΙΔΡΑ ΣΤΟ ΛΕΜΟΝΙ</a:t>
            </a:r>
          </a:p>
          <a:p>
            <a:pPr marL="285750" indent="-285750">
              <a:buFont typeface="Wingdings" panose="05000000000000000000" pitchFamily="2" charset="2"/>
              <a:buChar char="Ø"/>
            </a:pPr>
            <a:r>
              <a:rPr lang="el-GR" b="1" dirty="0" smtClean="0">
                <a:latin typeface="Arial Black" panose="020B0A04020102020204" pitchFamily="34" charset="0"/>
              </a:rPr>
              <a:t>Η ΣΑΡΚΑ ΝΑ ΕΊΝΑΙ ΠΡΟΣΚΟΛΛΗΜΕΝΗ ΣΤΟ ΚΕΛΥΦΟΣ</a:t>
            </a:r>
            <a:endParaRPr lang="el-GR" b="1" dirty="0">
              <a:latin typeface="Arial Black" panose="020B0A04020102020204" pitchFamily="34" charset="0"/>
            </a:endParaRPr>
          </a:p>
        </p:txBody>
      </p:sp>
    </p:spTree>
    <p:extLst>
      <p:ext uri="{BB962C8B-B14F-4D97-AF65-F5344CB8AC3E}">
        <p14:creationId xmlns:p14="http://schemas.microsoft.com/office/powerpoint/2010/main" val="427197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u="sng" dirty="0" smtClean="0">
                <a:latin typeface="Arial Black" panose="020B0A04020102020204" pitchFamily="34" charset="0"/>
              </a:rPr>
              <a:t>ΟΣΠΡΙΑ</a:t>
            </a:r>
            <a:endParaRPr lang="el-GR" u="sng" dirty="0">
              <a:latin typeface="Arial Black" panose="020B0A04020102020204" pitchFamily="34" charset="0"/>
            </a:endParaRPr>
          </a:p>
        </p:txBody>
      </p:sp>
      <p:pic>
        <p:nvPicPr>
          <p:cNvPr id="3" name="Εικόνα 2"/>
          <p:cNvPicPr>
            <a:picLocks noChangeAspect="1"/>
          </p:cNvPicPr>
          <p:nvPr/>
        </p:nvPicPr>
        <p:blipFill>
          <a:blip r:embed="rId2"/>
          <a:stretch>
            <a:fillRect/>
          </a:stretch>
        </p:blipFill>
        <p:spPr>
          <a:xfrm>
            <a:off x="4087065" y="4095806"/>
            <a:ext cx="2619375" cy="1743075"/>
          </a:xfrm>
          <a:prstGeom prst="rect">
            <a:avLst/>
          </a:prstGeom>
        </p:spPr>
      </p:pic>
      <p:sp>
        <p:nvSpPr>
          <p:cNvPr id="4" name="Ορθογώνιο 3"/>
          <p:cNvSpPr/>
          <p:nvPr/>
        </p:nvSpPr>
        <p:spPr>
          <a:xfrm>
            <a:off x="2151529" y="1420009"/>
            <a:ext cx="6992471" cy="2031325"/>
          </a:xfrm>
          <a:prstGeom prst="rect">
            <a:avLst/>
          </a:prstGeom>
        </p:spPr>
        <p:txBody>
          <a:bodyPr wrap="square">
            <a:spAutoFit/>
          </a:bodyPr>
          <a:lstStyle/>
          <a:p>
            <a:r>
              <a:rPr lang="el-GR" dirty="0" smtClean="0">
                <a:solidFill>
                  <a:srgbClr val="202122"/>
                </a:solidFill>
                <a:latin typeface="Arial" panose="020B0604020202020204" pitchFamily="34" charset="0"/>
              </a:rPr>
              <a:t>ΕΙΔΗ:</a:t>
            </a:r>
          </a:p>
          <a:p>
            <a:r>
              <a:rPr lang="el-GR" dirty="0" smtClean="0">
                <a:solidFill>
                  <a:srgbClr val="202122"/>
                </a:solidFill>
                <a:latin typeface="Arial" panose="020B0604020202020204" pitchFamily="34" charset="0"/>
              </a:rPr>
              <a:t>τα</a:t>
            </a:r>
            <a:r>
              <a:rPr lang="el-GR" dirty="0">
                <a:solidFill>
                  <a:srgbClr val="202122"/>
                </a:solidFill>
                <a:latin typeface="Arial" panose="020B0604020202020204" pitchFamily="34" charset="0"/>
              </a:rPr>
              <a:t> </a:t>
            </a:r>
            <a:r>
              <a:rPr lang="el-GR" dirty="0">
                <a:solidFill>
                  <a:srgbClr val="0645AD"/>
                </a:solidFill>
                <a:latin typeface="Arial" panose="020B0604020202020204" pitchFamily="34" charset="0"/>
                <a:hlinkClick r:id="rId3" tooltip="Φασόλι"/>
              </a:rPr>
              <a:t>φασόλια</a:t>
            </a:r>
            <a:r>
              <a:rPr lang="el-GR" dirty="0">
                <a:solidFill>
                  <a:srgbClr val="202122"/>
                </a:solidFill>
                <a:latin typeface="Arial" panose="020B0604020202020204" pitchFamily="34" charset="0"/>
              </a:rPr>
              <a:t>, </a:t>
            </a:r>
            <a:endParaRPr lang="el-GR" dirty="0" smtClean="0">
              <a:solidFill>
                <a:srgbClr val="202122"/>
              </a:solidFill>
              <a:latin typeface="Arial" panose="020B0604020202020204" pitchFamily="34" charset="0"/>
            </a:endParaRPr>
          </a:p>
          <a:p>
            <a:r>
              <a:rPr lang="el-GR" dirty="0" smtClean="0">
                <a:solidFill>
                  <a:srgbClr val="202122"/>
                </a:solidFill>
                <a:latin typeface="Arial" panose="020B0604020202020204" pitchFamily="34" charset="0"/>
              </a:rPr>
              <a:t>οι</a:t>
            </a:r>
            <a:r>
              <a:rPr lang="el-GR" dirty="0">
                <a:solidFill>
                  <a:srgbClr val="202122"/>
                </a:solidFill>
                <a:latin typeface="Arial" panose="020B0604020202020204" pitchFamily="34" charset="0"/>
              </a:rPr>
              <a:t> </a:t>
            </a:r>
            <a:r>
              <a:rPr lang="el-GR" dirty="0">
                <a:solidFill>
                  <a:srgbClr val="0645AD"/>
                </a:solidFill>
                <a:latin typeface="Arial" panose="020B0604020202020204" pitchFamily="34" charset="0"/>
                <a:hlinkClick r:id="rId4" tooltip="Φακή"/>
              </a:rPr>
              <a:t>φακές</a:t>
            </a:r>
            <a:r>
              <a:rPr lang="el-GR" dirty="0">
                <a:solidFill>
                  <a:srgbClr val="202122"/>
                </a:solidFill>
                <a:latin typeface="Arial" panose="020B0604020202020204" pitchFamily="34" charset="0"/>
              </a:rPr>
              <a:t>, </a:t>
            </a:r>
            <a:endParaRPr lang="el-GR" dirty="0" smtClean="0">
              <a:solidFill>
                <a:srgbClr val="202122"/>
              </a:solidFill>
              <a:latin typeface="Arial" panose="020B0604020202020204" pitchFamily="34" charset="0"/>
            </a:endParaRPr>
          </a:p>
          <a:p>
            <a:r>
              <a:rPr lang="el-GR" dirty="0" smtClean="0">
                <a:solidFill>
                  <a:srgbClr val="202122"/>
                </a:solidFill>
                <a:latin typeface="Arial" panose="020B0604020202020204" pitchFamily="34" charset="0"/>
              </a:rPr>
              <a:t>τα</a:t>
            </a:r>
            <a:r>
              <a:rPr lang="el-GR" dirty="0">
                <a:solidFill>
                  <a:srgbClr val="202122"/>
                </a:solidFill>
                <a:latin typeface="Arial" panose="020B0604020202020204" pitchFamily="34" charset="0"/>
              </a:rPr>
              <a:t> </a:t>
            </a:r>
            <a:r>
              <a:rPr lang="el-GR" dirty="0">
                <a:solidFill>
                  <a:srgbClr val="0645AD"/>
                </a:solidFill>
                <a:latin typeface="Arial" panose="020B0604020202020204" pitchFamily="34" charset="0"/>
                <a:hlinkClick r:id="rId5" tooltip="Ρεβίθι"/>
              </a:rPr>
              <a:t>ρεβίθια</a:t>
            </a:r>
            <a:r>
              <a:rPr lang="el-GR" dirty="0">
                <a:solidFill>
                  <a:srgbClr val="202122"/>
                </a:solidFill>
                <a:latin typeface="Arial" panose="020B0604020202020204" pitchFamily="34" charset="0"/>
              </a:rPr>
              <a:t>, </a:t>
            </a:r>
            <a:endParaRPr lang="el-GR" dirty="0" smtClean="0">
              <a:solidFill>
                <a:srgbClr val="202122"/>
              </a:solidFill>
              <a:latin typeface="Arial" panose="020B0604020202020204" pitchFamily="34" charset="0"/>
            </a:endParaRPr>
          </a:p>
          <a:p>
            <a:r>
              <a:rPr lang="el-GR" dirty="0" smtClean="0">
                <a:solidFill>
                  <a:srgbClr val="202122"/>
                </a:solidFill>
                <a:latin typeface="Arial" panose="020B0604020202020204" pitchFamily="34" charset="0"/>
              </a:rPr>
              <a:t>τα</a:t>
            </a:r>
            <a:r>
              <a:rPr lang="el-GR" dirty="0">
                <a:solidFill>
                  <a:srgbClr val="202122"/>
                </a:solidFill>
                <a:latin typeface="Arial" panose="020B0604020202020204" pitchFamily="34" charset="0"/>
              </a:rPr>
              <a:t> </a:t>
            </a:r>
            <a:r>
              <a:rPr lang="el-GR" dirty="0">
                <a:solidFill>
                  <a:srgbClr val="0645AD"/>
                </a:solidFill>
                <a:latin typeface="Arial" panose="020B0604020202020204" pitchFamily="34" charset="0"/>
                <a:hlinkClick r:id="rId6" tooltip="Κουκί"/>
              </a:rPr>
              <a:t>κουκιά</a:t>
            </a:r>
            <a:r>
              <a:rPr lang="el-GR" dirty="0">
                <a:solidFill>
                  <a:srgbClr val="202122"/>
                </a:solidFill>
                <a:latin typeface="Arial" panose="020B0604020202020204" pitchFamily="34" charset="0"/>
              </a:rPr>
              <a:t>, </a:t>
            </a:r>
            <a:endParaRPr lang="el-GR" dirty="0" smtClean="0">
              <a:solidFill>
                <a:srgbClr val="202122"/>
              </a:solidFill>
              <a:latin typeface="Arial" panose="020B0604020202020204" pitchFamily="34" charset="0"/>
            </a:endParaRPr>
          </a:p>
          <a:p>
            <a:r>
              <a:rPr lang="el-GR" dirty="0" smtClean="0">
                <a:solidFill>
                  <a:srgbClr val="202122"/>
                </a:solidFill>
                <a:latin typeface="Arial" panose="020B0604020202020204" pitchFamily="34" charset="0"/>
              </a:rPr>
              <a:t> </a:t>
            </a:r>
            <a:r>
              <a:rPr lang="el-GR" dirty="0">
                <a:solidFill>
                  <a:srgbClr val="202122"/>
                </a:solidFill>
                <a:latin typeface="Arial" panose="020B0604020202020204" pitchFamily="34" charset="0"/>
              </a:rPr>
              <a:t>η </a:t>
            </a:r>
            <a:r>
              <a:rPr lang="el-GR" dirty="0" smtClean="0">
                <a:solidFill>
                  <a:srgbClr val="0645AD"/>
                </a:solidFill>
                <a:latin typeface="Arial" panose="020B0604020202020204" pitchFamily="34" charset="0"/>
                <a:hlinkClick r:id="rId7" tooltip="Φάβα"/>
              </a:rPr>
              <a:t>φάβα</a:t>
            </a:r>
            <a:endParaRPr lang="el-GR" dirty="0" smtClean="0">
              <a:solidFill>
                <a:srgbClr val="0645AD"/>
              </a:solidFill>
              <a:latin typeface="Arial" panose="020B0604020202020204" pitchFamily="34" charset="0"/>
            </a:endParaRPr>
          </a:p>
          <a:p>
            <a:r>
              <a:rPr lang="el-GR" dirty="0" smtClean="0">
                <a:solidFill>
                  <a:srgbClr val="0645AD"/>
                </a:solidFill>
                <a:latin typeface="Arial" panose="020B0604020202020204" pitchFamily="34" charset="0"/>
              </a:rPr>
              <a:t>ΜΕΡΙΚΟΙ ΘΕΩΡΟΥΝ ΚΑΙ ΤΟΝ ΑΡΑΚΑ</a:t>
            </a:r>
            <a:endParaRPr lang="el-GR" dirty="0"/>
          </a:p>
        </p:txBody>
      </p:sp>
    </p:spTree>
    <p:extLst>
      <p:ext uri="{BB962C8B-B14F-4D97-AF65-F5344CB8AC3E}">
        <p14:creationId xmlns:p14="http://schemas.microsoft.com/office/powerpoint/2010/main" val="865713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Η διατροφική αξία των οσπρίων</a:t>
            </a:r>
            <a:br>
              <a:rPr lang="el-GR" b="1" dirty="0"/>
            </a:br>
            <a:endParaRPr lang="el-GR" dirty="0"/>
          </a:p>
        </p:txBody>
      </p:sp>
      <p:sp>
        <p:nvSpPr>
          <p:cNvPr id="3" name="Ορθογώνιο 2"/>
          <p:cNvSpPr/>
          <p:nvPr/>
        </p:nvSpPr>
        <p:spPr>
          <a:xfrm>
            <a:off x="1226372" y="1582341"/>
            <a:ext cx="7917628" cy="3693319"/>
          </a:xfrm>
          <a:prstGeom prst="rect">
            <a:avLst/>
          </a:prstGeom>
        </p:spPr>
        <p:txBody>
          <a:bodyPr wrap="square">
            <a:spAutoFit/>
          </a:bodyPr>
          <a:lstStyle/>
          <a:p>
            <a:pPr marL="285750" indent="-285750">
              <a:buFont typeface="Wingdings" panose="05000000000000000000" pitchFamily="2" charset="2"/>
              <a:buChar char="v"/>
            </a:pPr>
            <a:r>
              <a:rPr lang="el-GR" dirty="0">
                <a:solidFill>
                  <a:srgbClr val="000000"/>
                </a:solidFill>
                <a:latin typeface="Roboto"/>
              </a:rPr>
              <a:t>Οι </a:t>
            </a:r>
            <a:r>
              <a:rPr lang="el-GR" u="sng" dirty="0">
                <a:solidFill>
                  <a:srgbClr val="FF0000"/>
                </a:solidFill>
                <a:latin typeface="Roboto"/>
              </a:rPr>
              <a:t>υδατάνθρακες</a:t>
            </a:r>
            <a:r>
              <a:rPr lang="el-GR" dirty="0">
                <a:solidFill>
                  <a:srgbClr val="000000"/>
                </a:solidFill>
                <a:latin typeface="Roboto"/>
              </a:rPr>
              <a:t> που περιέχουν τα όσπρια είναι βραδείας απορρόφησης και για τον λόγο αυτό τα όσπρια χαρακτηρίζονται ως τρόφιμα με χαμηλό </a:t>
            </a:r>
            <a:r>
              <a:rPr lang="el-GR" dirty="0" err="1">
                <a:solidFill>
                  <a:srgbClr val="000000"/>
                </a:solidFill>
                <a:latin typeface="Roboto"/>
              </a:rPr>
              <a:t>γλυκαιμικό</a:t>
            </a:r>
            <a:r>
              <a:rPr lang="el-GR" dirty="0">
                <a:solidFill>
                  <a:srgbClr val="000000"/>
                </a:solidFill>
                <a:latin typeface="Roboto"/>
              </a:rPr>
              <a:t> δείκτη. </a:t>
            </a:r>
            <a:endParaRPr lang="el-GR" dirty="0" smtClean="0">
              <a:solidFill>
                <a:srgbClr val="000000"/>
              </a:solidFill>
              <a:latin typeface="Roboto"/>
            </a:endParaRPr>
          </a:p>
          <a:p>
            <a:endParaRPr lang="el-GR" dirty="0">
              <a:solidFill>
                <a:srgbClr val="000000"/>
              </a:solidFill>
              <a:latin typeface="Roboto"/>
            </a:endParaRPr>
          </a:p>
          <a:p>
            <a:pPr marL="285750" indent="-285750">
              <a:buFont typeface="Wingdings" panose="05000000000000000000" pitchFamily="2" charset="2"/>
              <a:buChar char="v"/>
            </a:pPr>
            <a:r>
              <a:rPr lang="el-GR" dirty="0">
                <a:solidFill>
                  <a:srgbClr val="000000"/>
                </a:solidFill>
                <a:latin typeface="Roboto"/>
              </a:rPr>
              <a:t>Τα όσπρια έχουν υψηλή περιεκτικότητα σε </a:t>
            </a:r>
            <a:r>
              <a:rPr lang="el-GR" u="sng" dirty="0">
                <a:solidFill>
                  <a:srgbClr val="FF0000"/>
                </a:solidFill>
                <a:latin typeface="Roboto"/>
              </a:rPr>
              <a:t>φυτική πρωτεΐνη </a:t>
            </a:r>
            <a:endParaRPr lang="el-GR" u="sng" dirty="0" smtClean="0">
              <a:solidFill>
                <a:srgbClr val="FF0000"/>
              </a:solidFill>
              <a:latin typeface="Roboto"/>
            </a:endParaRPr>
          </a:p>
          <a:p>
            <a:endParaRPr lang="el-GR" u="sng" dirty="0">
              <a:solidFill>
                <a:srgbClr val="FF0000"/>
              </a:solidFill>
              <a:latin typeface="Roboto"/>
            </a:endParaRPr>
          </a:p>
          <a:p>
            <a:pPr marL="285750" indent="-285750">
              <a:buFont typeface="Wingdings" panose="05000000000000000000" pitchFamily="2" charset="2"/>
              <a:buChar char="v"/>
            </a:pPr>
            <a:r>
              <a:rPr lang="el-GR" dirty="0" smtClean="0">
                <a:solidFill>
                  <a:srgbClr val="000000"/>
                </a:solidFill>
                <a:latin typeface="Roboto"/>
              </a:rPr>
              <a:t>Καλή </a:t>
            </a:r>
            <a:r>
              <a:rPr lang="el-GR" dirty="0">
                <a:solidFill>
                  <a:srgbClr val="000000"/>
                </a:solidFill>
                <a:latin typeface="Roboto"/>
              </a:rPr>
              <a:t>πηγή </a:t>
            </a:r>
            <a:r>
              <a:rPr lang="el-GR" u="sng" dirty="0" smtClean="0">
                <a:solidFill>
                  <a:srgbClr val="FF0000"/>
                </a:solidFill>
                <a:latin typeface="Roboto"/>
              </a:rPr>
              <a:t>μετάλλων/ιχνοστοιχείων όπως</a:t>
            </a:r>
            <a:r>
              <a:rPr lang="el-GR" u="sng" dirty="0">
                <a:solidFill>
                  <a:srgbClr val="FF0000"/>
                </a:solidFill>
                <a:latin typeface="Roboto"/>
              </a:rPr>
              <a:t>  σιδήρου, φωσφόρου, καλίου και ασβεστίου. </a:t>
            </a:r>
            <a:endParaRPr lang="el-GR" u="sng" dirty="0" smtClean="0">
              <a:solidFill>
                <a:srgbClr val="FF0000"/>
              </a:solidFill>
              <a:latin typeface="Roboto"/>
            </a:endParaRPr>
          </a:p>
          <a:p>
            <a:r>
              <a:rPr lang="el-GR" u="sng" dirty="0">
                <a:solidFill>
                  <a:srgbClr val="FF0000"/>
                </a:solidFill>
                <a:latin typeface="Roboto"/>
              </a:rPr>
              <a:t> </a:t>
            </a:r>
            <a:endParaRPr lang="el-GR" u="sng" dirty="0" smtClean="0">
              <a:solidFill>
                <a:srgbClr val="FF0000"/>
              </a:solidFill>
              <a:latin typeface="Roboto"/>
            </a:endParaRPr>
          </a:p>
          <a:p>
            <a:pPr marL="285750" indent="-285750">
              <a:buFont typeface="Wingdings" panose="05000000000000000000" pitchFamily="2" charset="2"/>
              <a:buChar char="v"/>
            </a:pPr>
            <a:r>
              <a:rPr lang="el-GR" dirty="0" smtClean="0">
                <a:solidFill>
                  <a:srgbClr val="000000"/>
                </a:solidFill>
                <a:latin typeface="Roboto"/>
              </a:rPr>
              <a:t> </a:t>
            </a:r>
            <a:r>
              <a:rPr lang="el-GR" u="sng" dirty="0" smtClean="0">
                <a:solidFill>
                  <a:srgbClr val="FF0000"/>
                </a:solidFill>
                <a:latin typeface="Roboto"/>
              </a:rPr>
              <a:t>Β</a:t>
            </a:r>
            <a:r>
              <a:rPr lang="el-GR" b="0" i="0" u="sng" dirty="0" smtClean="0">
                <a:solidFill>
                  <a:srgbClr val="FF0000"/>
                </a:solidFill>
                <a:effectLst/>
                <a:latin typeface="Roboto"/>
              </a:rPr>
              <a:t>ιταμίνες</a:t>
            </a:r>
            <a:r>
              <a:rPr lang="el-GR" b="0" i="0" dirty="0" smtClean="0">
                <a:solidFill>
                  <a:srgbClr val="000000"/>
                </a:solidFill>
                <a:effectLst/>
                <a:latin typeface="Roboto"/>
              </a:rPr>
              <a:t> του συμπλέγματος Β</a:t>
            </a:r>
          </a:p>
          <a:p>
            <a:pPr marL="285750" indent="-285750">
              <a:buFont typeface="Wingdings" panose="05000000000000000000" pitchFamily="2" charset="2"/>
              <a:buChar char="v"/>
            </a:pPr>
            <a:endParaRPr lang="el-GR" b="0" i="0" dirty="0" smtClean="0">
              <a:solidFill>
                <a:srgbClr val="000000"/>
              </a:solidFill>
              <a:effectLst/>
              <a:latin typeface="Roboto"/>
            </a:endParaRPr>
          </a:p>
          <a:p>
            <a:pPr marL="285750" indent="-285750">
              <a:buFont typeface="Wingdings" panose="05000000000000000000" pitchFamily="2" charset="2"/>
              <a:buChar char="v"/>
            </a:pPr>
            <a:r>
              <a:rPr lang="el-GR" dirty="0">
                <a:solidFill>
                  <a:srgbClr val="000000"/>
                </a:solidFill>
                <a:latin typeface="Roboto"/>
              </a:rPr>
              <a:t> </a:t>
            </a:r>
            <a:r>
              <a:rPr lang="el-GR" u="sng" dirty="0">
                <a:solidFill>
                  <a:srgbClr val="FF0000"/>
                </a:solidFill>
                <a:latin typeface="Roboto"/>
              </a:rPr>
              <a:t>Φ</a:t>
            </a:r>
            <a:r>
              <a:rPr lang="el-GR" u="sng" dirty="0" smtClean="0">
                <a:solidFill>
                  <a:srgbClr val="FF0000"/>
                </a:solidFill>
                <a:latin typeface="Roboto"/>
              </a:rPr>
              <a:t>υτικές ίνες</a:t>
            </a:r>
          </a:p>
          <a:p>
            <a:pPr marL="285750" indent="-285750">
              <a:buFont typeface="Wingdings" panose="05000000000000000000" pitchFamily="2" charset="2"/>
              <a:buChar char="v"/>
            </a:pPr>
            <a:endParaRPr lang="el-GR" b="0" i="0" dirty="0" smtClean="0">
              <a:solidFill>
                <a:srgbClr val="000000"/>
              </a:solidFill>
              <a:effectLst/>
              <a:latin typeface="Roboto"/>
            </a:endParaRPr>
          </a:p>
        </p:txBody>
      </p:sp>
      <p:sp>
        <p:nvSpPr>
          <p:cNvPr id="4" name="Ορθογώνιο 3"/>
          <p:cNvSpPr/>
          <p:nvPr/>
        </p:nvSpPr>
        <p:spPr>
          <a:xfrm>
            <a:off x="1731982" y="4980791"/>
            <a:ext cx="7250654" cy="1538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Καλή λειτουργία του εντέρου</a:t>
            </a:r>
            <a:endParaRPr lang="el-GR" dirty="0"/>
          </a:p>
          <a:p>
            <a:pPr algn="ctr"/>
            <a:r>
              <a:rPr lang="el-GR" b="1" dirty="0" err="1"/>
              <a:t>Καρδιοπροστατευτική</a:t>
            </a:r>
            <a:r>
              <a:rPr lang="el-GR" b="1" dirty="0"/>
              <a:t> δράση</a:t>
            </a:r>
            <a:endParaRPr lang="el-GR" dirty="0"/>
          </a:p>
          <a:p>
            <a:pPr algn="ctr"/>
            <a:r>
              <a:rPr lang="el-GR" b="1" dirty="0"/>
              <a:t>Αντικαρκινική δράση</a:t>
            </a:r>
          </a:p>
          <a:p>
            <a:pPr algn="ctr"/>
            <a:r>
              <a:rPr lang="el-GR" b="1" dirty="0"/>
              <a:t>Ρύθμιση του σακχάρου του αίματος</a:t>
            </a:r>
            <a:endParaRPr lang="el-GR" dirty="0"/>
          </a:p>
          <a:p>
            <a:endParaRPr lang="el-GR" u="sng" dirty="0">
              <a:solidFill>
                <a:srgbClr val="FF0000"/>
              </a:solidFill>
              <a:latin typeface="Roboto"/>
            </a:endParaRPr>
          </a:p>
        </p:txBody>
      </p:sp>
    </p:spTree>
    <p:extLst>
      <p:ext uri="{BB962C8B-B14F-4D97-AF65-F5344CB8AC3E}">
        <p14:creationId xmlns:p14="http://schemas.microsoft.com/office/powerpoint/2010/main" val="3517296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Οι σωστοί συνδυασμοί των οσπρίων</a:t>
            </a:r>
            <a:br>
              <a:rPr lang="el-GR" b="1" dirty="0"/>
            </a:br>
            <a:endParaRPr lang="el-GR" dirty="0"/>
          </a:p>
        </p:txBody>
      </p:sp>
      <p:sp>
        <p:nvSpPr>
          <p:cNvPr id="3" name="Ορθογώνιο 2"/>
          <p:cNvSpPr/>
          <p:nvPr/>
        </p:nvSpPr>
        <p:spPr>
          <a:xfrm>
            <a:off x="3048000" y="2413338"/>
            <a:ext cx="6096000" cy="3139321"/>
          </a:xfrm>
          <a:prstGeom prst="rect">
            <a:avLst/>
          </a:prstGeom>
        </p:spPr>
        <p:txBody>
          <a:bodyPr>
            <a:spAutoFit/>
          </a:bodyPr>
          <a:lstStyle/>
          <a:p>
            <a:pPr marL="285750" indent="-285750">
              <a:buFont typeface="Wingdings" panose="05000000000000000000" pitchFamily="2" charset="2"/>
              <a:buChar char="q"/>
            </a:pPr>
            <a:r>
              <a:rPr lang="el-GR" dirty="0">
                <a:solidFill>
                  <a:srgbClr val="000000"/>
                </a:solidFill>
                <a:latin typeface="Arial Black" panose="020B0A04020102020204" pitchFamily="34" charset="0"/>
              </a:rPr>
              <a:t>Κ</a:t>
            </a:r>
            <a:r>
              <a:rPr lang="el-GR" dirty="0" smtClean="0">
                <a:solidFill>
                  <a:srgbClr val="000000"/>
                </a:solidFill>
                <a:latin typeface="Arial Black" panose="020B0A04020102020204" pitchFamily="34" charset="0"/>
              </a:rPr>
              <a:t>αλό </a:t>
            </a:r>
            <a:r>
              <a:rPr lang="el-GR" dirty="0">
                <a:solidFill>
                  <a:srgbClr val="000000"/>
                </a:solidFill>
                <a:latin typeface="Arial Black" panose="020B0A04020102020204" pitchFamily="34" charset="0"/>
              </a:rPr>
              <a:t>θα ήταν να συνδυάζουμε τα όσπρια με τρόφιμα </a:t>
            </a:r>
            <a:r>
              <a:rPr lang="el-GR" dirty="0" smtClean="0">
                <a:solidFill>
                  <a:srgbClr val="000000"/>
                </a:solidFill>
                <a:latin typeface="Arial Black" panose="020B0A04020102020204" pitchFamily="34" charset="0"/>
              </a:rPr>
              <a:t>που </a:t>
            </a:r>
            <a:r>
              <a:rPr lang="el-GR" dirty="0">
                <a:solidFill>
                  <a:srgbClr val="000000"/>
                </a:solidFill>
                <a:latin typeface="Arial Black" panose="020B0A04020102020204" pitchFamily="34" charset="0"/>
              </a:rPr>
              <a:t>περιέχουν θειούχα αμινοξέα, όπως το ρύζι και οι ξηροί καρποί για να αυξήσουμε τη βιολογική αξία των πρωτεϊνών των οσπρίων. </a:t>
            </a:r>
            <a:endParaRPr lang="el-GR" dirty="0" smtClean="0">
              <a:solidFill>
                <a:srgbClr val="000000"/>
              </a:solidFill>
              <a:latin typeface="Arial Black" panose="020B0A04020102020204" pitchFamily="34" charset="0"/>
            </a:endParaRPr>
          </a:p>
          <a:p>
            <a:pPr marL="285750" indent="-285750">
              <a:buFont typeface="Wingdings" panose="05000000000000000000" pitchFamily="2" charset="2"/>
              <a:buChar char="q"/>
            </a:pPr>
            <a:endParaRPr lang="el-GR" dirty="0">
              <a:solidFill>
                <a:srgbClr val="000000"/>
              </a:solidFill>
              <a:latin typeface="Roboto"/>
            </a:endParaRPr>
          </a:p>
          <a:p>
            <a:pPr marL="285750" indent="-285750">
              <a:buFont typeface="Wingdings" panose="05000000000000000000" pitchFamily="2" charset="2"/>
              <a:buChar char="q"/>
            </a:pPr>
            <a:r>
              <a:rPr lang="el-GR" dirty="0" smtClean="0">
                <a:solidFill>
                  <a:srgbClr val="000000"/>
                </a:solidFill>
                <a:latin typeface="Roboto"/>
              </a:rPr>
              <a:t> </a:t>
            </a:r>
            <a:r>
              <a:rPr lang="el-GR" dirty="0" smtClean="0">
                <a:solidFill>
                  <a:srgbClr val="000000"/>
                </a:solidFill>
                <a:latin typeface="Arial Black" panose="020B0A04020102020204" pitchFamily="34" charset="0"/>
              </a:rPr>
              <a:t>Για </a:t>
            </a:r>
            <a:r>
              <a:rPr lang="el-GR" dirty="0">
                <a:solidFill>
                  <a:srgbClr val="000000"/>
                </a:solidFill>
                <a:latin typeface="Arial Black" panose="020B0A04020102020204" pitchFamily="34" charset="0"/>
              </a:rPr>
              <a:t>να αυξήσουμε την αφομοίωση του σιδήρου που περιέχουν τα όσπρια από τον οργανισμό, καλό θα ήταν να τα συνδυάζουμε με καλές πηγές βιταμίνης C όπως το λεμόνι και οι ωμές πιπεριές. </a:t>
            </a:r>
            <a:endParaRPr lang="el-GR" dirty="0">
              <a:latin typeface="Arial Black" panose="020B0A04020102020204" pitchFamily="34" charset="0"/>
            </a:endParaRPr>
          </a:p>
        </p:txBody>
      </p:sp>
    </p:spTree>
    <p:extLst>
      <p:ext uri="{BB962C8B-B14F-4D97-AF65-F5344CB8AC3E}">
        <p14:creationId xmlns:p14="http://schemas.microsoft.com/office/powerpoint/2010/main" val="1707574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76" y="365125"/>
            <a:ext cx="11897958" cy="1325563"/>
          </a:xfrm>
          <a:solidFill>
            <a:schemeClr val="accent5">
              <a:lumMod val="40000"/>
              <a:lumOff val="60000"/>
            </a:schemeClr>
          </a:solidFill>
        </p:spPr>
        <p:txBody>
          <a:bodyPr>
            <a:normAutofit/>
          </a:bodyPr>
          <a:lstStyle/>
          <a:p>
            <a:pPr algn="ctr">
              <a:buClr>
                <a:schemeClr val="accent2">
                  <a:lumMod val="50000"/>
                </a:schemeClr>
              </a:buClr>
            </a:pPr>
            <a:r>
              <a:rPr lang="el-GR" b="1" dirty="0"/>
              <a:t>Στην ομάδα του </a:t>
            </a:r>
            <a:r>
              <a:rPr lang="el-GR" b="1" dirty="0" smtClean="0"/>
              <a:t>κρέατος </a:t>
            </a:r>
            <a:r>
              <a:rPr lang="el-GR" b="1" dirty="0"/>
              <a:t>ανήκουν οι ακόλουθες τροφές:</a:t>
            </a:r>
          </a:p>
        </p:txBody>
      </p:sp>
      <p:sp>
        <p:nvSpPr>
          <p:cNvPr id="3" name="Θέση περιεχομένου 2"/>
          <p:cNvSpPr>
            <a:spLocks noGrp="1"/>
          </p:cNvSpPr>
          <p:nvPr>
            <p:ph idx="1"/>
          </p:nvPr>
        </p:nvSpPr>
        <p:spPr>
          <a:xfrm>
            <a:off x="290456" y="1825625"/>
            <a:ext cx="11063344" cy="4607448"/>
          </a:xfrm>
          <a:solidFill>
            <a:schemeClr val="accent5">
              <a:lumMod val="20000"/>
              <a:lumOff val="80000"/>
            </a:schemeClr>
          </a:solidFill>
        </p:spPr>
        <p:txBody>
          <a:bodyPr>
            <a:normAutofit/>
          </a:bodyPr>
          <a:lstStyle/>
          <a:p>
            <a:pPr>
              <a:buClr>
                <a:schemeClr val="accent2">
                  <a:lumMod val="50000"/>
                </a:schemeClr>
              </a:buClr>
              <a:buFont typeface="Wingdings" panose="05000000000000000000" pitchFamily="2" charset="2"/>
              <a:buChar char="v"/>
            </a:pPr>
            <a:r>
              <a:rPr lang="el-GR" b="1" dirty="0"/>
              <a:t>κόκκινο κρέας και τα προϊόντα του, δηλαδή μοσχάρι, χοιρινό, αρνί, κατσίκι, και ο κιμάς τους, τα αλλαντικά και τα λουκάνικά τους</a:t>
            </a:r>
          </a:p>
          <a:p>
            <a:pPr>
              <a:buClr>
                <a:schemeClr val="accent2">
                  <a:lumMod val="50000"/>
                </a:schemeClr>
              </a:buClr>
              <a:buFont typeface="Wingdings" panose="05000000000000000000" pitchFamily="2" charset="2"/>
              <a:buChar char="v"/>
            </a:pPr>
            <a:r>
              <a:rPr lang="el-GR" b="1" dirty="0"/>
              <a:t>τα εντόσθια, όπως συκώτι, πνευμόνια, έντερο</a:t>
            </a:r>
          </a:p>
          <a:p>
            <a:pPr>
              <a:buClr>
                <a:schemeClr val="accent2">
                  <a:lumMod val="50000"/>
                </a:schemeClr>
              </a:buClr>
              <a:buFont typeface="Wingdings" panose="05000000000000000000" pitchFamily="2" charset="2"/>
              <a:buChar char="v"/>
            </a:pPr>
            <a:r>
              <a:rPr lang="el-GR" b="1" dirty="0"/>
              <a:t>κοτόπουλο, γαλοπούλα, και τα αλλαντικά τους</a:t>
            </a:r>
          </a:p>
          <a:p>
            <a:pPr>
              <a:buFont typeface="Wingdings" panose="05000000000000000000" pitchFamily="2" charset="2"/>
              <a:buChar char="v"/>
            </a:pPr>
            <a:r>
              <a:rPr lang="el-GR" b="1" dirty="0"/>
              <a:t>ψάρι και θαλασσινά σε όλες τις μορφές, δηλαδή φρέσκο, κατεψυγμένο και σε κονσέρβα, αλλά και </a:t>
            </a:r>
            <a:r>
              <a:rPr lang="el-GR" b="1" dirty="0" err="1"/>
              <a:t>παναρισμένο</a:t>
            </a:r>
            <a:r>
              <a:rPr lang="el-GR" b="1" dirty="0"/>
              <a:t> ή </a:t>
            </a:r>
            <a:r>
              <a:rPr lang="el-GR" b="1" dirty="0" err="1"/>
              <a:t>ψαροκροκέτες</a:t>
            </a:r>
            <a:endParaRPr lang="el-GR" b="1" dirty="0"/>
          </a:p>
          <a:p>
            <a:pPr>
              <a:buClr>
                <a:schemeClr val="accent2">
                  <a:lumMod val="50000"/>
                </a:schemeClr>
              </a:buClr>
              <a:buFont typeface="Wingdings" panose="05000000000000000000" pitchFamily="2" charset="2"/>
              <a:buChar char="v"/>
            </a:pPr>
            <a:r>
              <a:rPr lang="el-GR" b="1" dirty="0"/>
              <a:t>αβγά</a:t>
            </a:r>
          </a:p>
          <a:p>
            <a:pPr>
              <a:buClr>
                <a:schemeClr val="accent2">
                  <a:lumMod val="50000"/>
                </a:schemeClr>
              </a:buClr>
              <a:buFont typeface="Wingdings" panose="05000000000000000000" pitchFamily="2" charset="2"/>
              <a:buChar char="v"/>
            </a:pPr>
            <a:r>
              <a:rPr lang="el-GR" b="1" dirty="0"/>
              <a:t>όσπρια, δηλαδή οι φακές, όλα τα είδη φασολιού (όπως γίγαντες, μαυρομάτικα, χάντρες), ρεβίθια, φάβα και κουκιά. Σημειώνεται ότι στα όσπρια ανήκει και η σόγια γιατί πρόκειται για είδος φασολιού</a:t>
            </a:r>
          </a:p>
          <a:p>
            <a:pPr>
              <a:buClr>
                <a:schemeClr val="accent2">
                  <a:lumMod val="50000"/>
                </a:schemeClr>
              </a:buClr>
              <a:buFont typeface="Wingdings" panose="05000000000000000000" pitchFamily="2" charset="2"/>
              <a:buChar char="v"/>
            </a:pPr>
            <a:r>
              <a:rPr lang="el-GR" b="1" dirty="0"/>
              <a:t>υποκατάστατα κρέατος (π.χ. προϊόντα σόγιας για χορτοφάγους).</a:t>
            </a:r>
          </a:p>
          <a:p>
            <a:pPr marL="0" indent="0">
              <a:buNone/>
            </a:pPr>
            <a:endParaRPr lang="el-GR" dirty="0"/>
          </a:p>
        </p:txBody>
      </p:sp>
    </p:spTree>
    <p:extLst>
      <p:ext uri="{BB962C8B-B14F-4D97-AF65-F5344CB8AC3E}">
        <p14:creationId xmlns:p14="http://schemas.microsoft.com/office/powerpoint/2010/main" val="2444433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t>Το </a:t>
            </a:r>
            <a:r>
              <a:rPr lang="el-GR" b="1" u="sng" dirty="0"/>
              <a:t>κρέας</a:t>
            </a:r>
            <a:r>
              <a:rPr lang="el-GR" b="1" dirty="0"/>
              <a:t> είναι σημαντική πηγή:</a:t>
            </a:r>
          </a:p>
        </p:txBody>
      </p:sp>
      <p:sp>
        <p:nvSpPr>
          <p:cNvPr id="3" name="Θέση περιεχομένου 2"/>
          <p:cNvSpPr>
            <a:spLocks noGrp="1"/>
          </p:cNvSpPr>
          <p:nvPr>
            <p:ph idx="1"/>
          </p:nvPr>
        </p:nvSpPr>
        <p:spPr>
          <a:xfrm>
            <a:off x="742278" y="2603500"/>
            <a:ext cx="9238335" cy="4254500"/>
          </a:xfrm>
        </p:spPr>
        <p:txBody>
          <a:bodyPr>
            <a:normAutofit/>
          </a:bodyPr>
          <a:lstStyle/>
          <a:p>
            <a:r>
              <a:rPr lang="el-GR" sz="2400" b="1" dirty="0"/>
              <a:t>πρωτεϊνών</a:t>
            </a:r>
          </a:p>
          <a:p>
            <a:r>
              <a:rPr lang="el-GR" sz="2400" b="1" dirty="0"/>
              <a:t>μετάλλων και ιχνοστοιχείων, όπως σίδηρος, μαγνήσιο και ψευδάργυρος</a:t>
            </a:r>
          </a:p>
          <a:p>
            <a:r>
              <a:rPr lang="el-GR" sz="2400" b="1" dirty="0"/>
              <a:t>βιταμινών του συμπλέγματος Β</a:t>
            </a:r>
          </a:p>
          <a:p>
            <a:r>
              <a:rPr lang="el-GR" sz="2400" b="1" dirty="0"/>
              <a:t>των ανεπιθύμητων κορεσμένων λιπιδίων, ιδιαίτερα στα παχιά τεμάχιά του (π.χ. μια μπριζόλα με πολύ λίπος στην άκρη, η πέτσα στο κοτόπουλο), γι’ αυτό αφαιρούμε τα κομμάτια με λίπος</a:t>
            </a:r>
          </a:p>
          <a:p>
            <a:r>
              <a:rPr lang="el-GR" sz="2400" b="1" dirty="0"/>
              <a:t>χοληστερόλης, η οποία συνοδεύει το ζωικό λίπος.</a:t>
            </a:r>
          </a:p>
          <a:p>
            <a:pPr marL="0" indent="0">
              <a:buNone/>
            </a:pPr>
            <a:endParaRPr lang="el-GR" dirty="0"/>
          </a:p>
        </p:txBody>
      </p:sp>
    </p:spTree>
    <p:extLst>
      <p:ext uri="{BB962C8B-B14F-4D97-AF65-F5344CB8AC3E}">
        <p14:creationId xmlns:p14="http://schemas.microsoft.com/office/powerpoint/2010/main" val="2862846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000"/>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720762" y="1"/>
            <a:ext cx="10633038" cy="1161685"/>
          </a:xfrm>
        </p:spPr>
        <p:txBody>
          <a:bodyPr/>
          <a:lstStyle/>
          <a:p>
            <a:pPr algn="ctr"/>
            <a:r>
              <a:rPr lang="el-GR" dirty="0" smtClean="0"/>
              <a:t> </a:t>
            </a:r>
            <a:r>
              <a:rPr lang="el-GR" b="1" u="sng" dirty="0" smtClean="0"/>
              <a:t>ΛΕΥΚΟ- ΚΟΚΚΙΝΟ ΚΡΕΑΣ</a:t>
            </a:r>
            <a:endParaRPr lang="el-GR" b="1" u="sng" dirty="0"/>
          </a:p>
        </p:txBody>
      </p:sp>
      <p:sp>
        <p:nvSpPr>
          <p:cNvPr id="3" name="Θέση περιεχομένου 2"/>
          <p:cNvSpPr>
            <a:spLocks noGrp="1"/>
          </p:cNvSpPr>
          <p:nvPr>
            <p:ph idx="1"/>
          </p:nvPr>
        </p:nvSpPr>
        <p:spPr>
          <a:xfrm>
            <a:off x="720762" y="968188"/>
            <a:ext cx="10633038" cy="5889812"/>
          </a:xfrm>
        </p:spPr>
        <p:txBody>
          <a:bodyPr/>
          <a:lstStyle/>
          <a:p>
            <a:pPr marL="0" indent="0">
              <a:buNone/>
            </a:pPr>
            <a:r>
              <a:rPr lang="el-GR" sz="2000" b="1" dirty="0" smtClean="0"/>
              <a:t>               Το </a:t>
            </a:r>
            <a:r>
              <a:rPr lang="el-GR" sz="2000" b="1" dirty="0"/>
              <a:t>κόκκινο </a:t>
            </a:r>
            <a:r>
              <a:rPr lang="el-GR" sz="2000" b="1" dirty="0" smtClean="0"/>
              <a:t>κρέας(βοδινό-μοσχάρι</a:t>
            </a:r>
            <a:r>
              <a:rPr lang="el-GR" sz="2000" b="1" dirty="0"/>
              <a:t>, χοιρινό, αρνί, </a:t>
            </a:r>
            <a:r>
              <a:rPr lang="el-GR" sz="2000" b="1" dirty="0" err="1" smtClean="0"/>
              <a:t>κατσίκι,άλογο</a:t>
            </a:r>
            <a:r>
              <a:rPr lang="el-GR" sz="2000" b="1" dirty="0" smtClean="0"/>
              <a:t>,</a:t>
            </a:r>
          </a:p>
          <a:p>
            <a:pPr marL="0" indent="0">
              <a:buNone/>
            </a:pPr>
            <a:r>
              <a:rPr lang="el-GR" sz="2000" b="1" dirty="0" smtClean="0"/>
              <a:t>ελάφι, πέρδικα, φασιανός,  </a:t>
            </a:r>
            <a:r>
              <a:rPr lang="el-GR" sz="2000" b="1" dirty="0" err="1" smtClean="0"/>
              <a:t>στρουφοκάμηλος</a:t>
            </a:r>
            <a:r>
              <a:rPr lang="el-GR" sz="2000" b="1" dirty="0" smtClean="0"/>
              <a:t>)</a:t>
            </a:r>
          </a:p>
          <a:p>
            <a:pPr marL="0" indent="0">
              <a:buNone/>
            </a:pPr>
            <a:endParaRPr lang="el-GR" sz="2000" b="1" dirty="0"/>
          </a:p>
          <a:p>
            <a:pPr marL="0" indent="0">
              <a:buNone/>
            </a:pPr>
            <a:endParaRPr lang="el-GR" dirty="0" smtClean="0"/>
          </a:p>
          <a:p>
            <a:pPr marL="0" indent="0">
              <a:buNone/>
            </a:pPr>
            <a:endParaRPr lang="el-GR" dirty="0"/>
          </a:p>
          <a:p>
            <a:pPr marL="0" indent="0">
              <a:buNone/>
            </a:pPr>
            <a:endParaRPr lang="el-GR" dirty="0" smtClean="0"/>
          </a:p>
          <a:p>
            <a:pPr marL="0" indent="0">
              <a:buNone/>
            </a:pPr>
            <a:r>
              <a:rPr lang="el-GR" dirty="0"/>
              <a:t> </a:t>
            </a:r>
            <a:r>
              <a:rPr lang="el-GR" dirty="0" smtClean="0"/>
              <a:t> </a:t>
            </a:r>
          </a:p>
          <a:p>
            <a:pPr marL="0" indent="0">
              <a:buNone/>
            </a:pPr>
            <a:r>
              <a:rPr lang="el-GR" sz="2400" b="1" dirty="0" smtClean="0"/>
              <a:t>Το λευκό </a:t>
            </a:r>
            <a:r>
              <a:rPr lang="el-GR" sz="2400" b="1" dirty="0"/>
              <a:t>(κοτόπουλο, </a:t>
            </a:r>
            <a:r>
              <a:rPr lang="el-GR" sz="2400" b="1" dirty="0" smtClean="0"/>
              <a:t>γαλοπούλα, πάπια, χήνα, ασπράδι, ψάρι)</a:t>
            </a:r>
            <a:endParaRPr lang="el-GR" sz="2400" b="1" dirty="0"/>
          </a:p>
        </p:txBody>
      </p:sp>
      <p:pic>
        <p:nvPicPr>
          <p:cNvPr id="4" name="Εικόνα 3"/>
          <p:cNvPicPr>
            <a:picLocks noChangeAspect="1"/>
          </p:cNvPicPr>
          <p:nvPr/>
        </p:nvPicPr>
        <p:blipFill>
          <a:blip r:embed="rId2"/>
          <a:stretch>
            <a:fillRect/>
          </a:stretch>
        </p:blipFill>
        <p:spPr>
          <a:xfrm>
            <a:off x="3494665" y="1873969"/>
            <a:ext cx="3600615" cy="2016344"/>
          </a:xfrm>
          <a:prstGeom prst="rect">
            <a:avLst/>
          </a:prstGeom>
        </p:spPr>
      </p:pic>
      <p:pic>
        <p:nvPicPr>
          <p:cNvPr id="5" name="Εικόνα 4"/>
          <p:cNvPicPr>
            <a:picLocks noChangeAspect="1"/>
          </p:cNvPicPr>
          <p:nvPr/>
        </p:nvPicPr>
        <p:blipFill>
          <a:blip r:embed="rId3"/>
          <a:stretch>
            <a:fillRect/>
          </a:stretch>
        </p:blipFill>
        <p:spPr>
          <a:xfrm>
            <a:off x="3764504" y="4722888"/>
            <a:ext cx="4152580" cy="1981200"/>
          </a:xfrm>
          <a:prstGeom prst="rect">
            <a:avLst/>
          </a:prstGeom>
        </p:spPr>
      </p:pic>
    </p:spTree>
    <p:extLst>
      <p:ext uri="{BB962C8B-B14F-4D97-AF65-F5344CB8AC3E}">
        <p14:creationId xmlns:p14="http://schemas.microsoft.com/office/powerpoint/2010/main" val="225454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1723" y="0"/>
            <a:ext cx="11030672" cy="1874517"/>
          </a:xfrm>
        </p:spPr>
        <p:txBody>
          <a:bodyPr/>
          <a:lstStyle/>
          <a:p>
            <a:r>
              <a:rPr lang="el-GR" dirty="0" smtClean="0"/>
              <a:t>Διαφορές κόκκινου και λευκού κρέατος</a:t>
            </a:r>
            <a:endParaRPr lang="el-GR" dirty="0"/>
          </a:p>
        </p:txBody>
      </p:sp>
      <p:sp>
        <p:nvSpPr>
          <p:cNvPr id="3" name="Θέση περιεχομένου 2"/>
          <p:cNvSpPr>
            <a:spLocks noGrp="1"/>
          </p:cNvSpPr>
          <p:nvPr>
            <p:ph idx="1"/>
          </p:nvPr>
        </p:nvSpPr>
        <p:spPr>
          <a:xfrm>
            <a:off x="1180618" y="1597307"/>
            <a:ext cx="10249382" cy="3870802"/>
          </a:xfrm>
        </p:spPr>
        <p:txBody>
          <a:bodyPr/>
          <a:lstStyle/>
          <a:p>
            <a:pPr marL="0" indent="0">
              <a:buNone/>
            </a:pPr>
            <a:r>
              <a:rPr lang="el-GR" b="1" dirty="0"/>
              <a:t>Η βασική τους διαφορά, εντοπίζεται στην περιεκτικότητά τους σε ολικό λίπος και κορεσμένα λιπαρά οξέα, τα λεγόμενα «κακά» λιπαρά, που συνδέονται με αύξηση των επιπέδων λιπιδίων στο αίμα και υψηλότερο καρδιαγγειακό κίνδυνο.</a:t>
            </a:r>
          </a:p>
        </p:txBody>
      </p:sp>
      <p:pic>
        <p:nvPicPr>
          <p:cNvPr id="4" name="Εικόνα 3"/>
          <p:cNvPicPr>
            <a:picLocks noChangeAspect="1"/>
          </p:cNvPicPr>
          <p:nvPr/>
        </p:nvPicPr>
        <p:blipFill>
          <a:blip r:embed="rId2"/>
          <a:stretch>
            <a:fillRect/>
          </a:stretch>
        </p:blipFill>
        <p:spPr>
          <a:xfrm>
            <a:off x="2779693" y="3195372"/>
            <a:ext cx="6700221" cy="3350111"/>
          </a:xfrm>
          <a:prstGeom prst="rect">
            <a:avLst/>
          </a:prstGeom>
        </p:spPr>
      </p:pic>
    </p:spTree>
    <p:extLst>
      <p:ext uri="{BB962C8B-B14F-4D97-AF65-F5344CB8AC3E}">
        <p14:creationId xmlns:p14="http://schemas.microsoft.com/office/powerpoint/2010/main" val="398935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0" y="0"/>
            <a:ext cx="12192000" cy="1818042"/>
          </a:xfrm>
          <a:prstGeom prst="rect">
            <a:avLst/>
          </a:prstGeom>
          <a:pattFill prst="pct75">
            <a:fgClr>
              <a:srgbClr val="7030A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smtClean="0"/>
              <a:t>Για τα παιδιά  το κόκκινο κρέας είναι καλή </a:t>
            </a:r>
            <a:r>
              <a:rPr lang="el-GR" sz="2400" b="1" dirty="0"/>
              <a:t>πηγή θρεπτικών συστατικών όπως οι πρωτεΐνες, ο σίδηρος και ο ψευδάργυρος</a:t>
            </a:r>
            <a:r>
              <a:rPr lang="el-GR" sz="2400" b="1" dirty="0" smtClean="0"/>
              <a:t>.</a:t>
            </a:r>
          </a:p>
          <a:p>
            <a:pPr algn="ctr"/>
            <a:endParaRPr lang="el-GR" sz="2000" b="1" dirty="0"/>
          </a:p>
          <a:p>
            <a:pPr algn="ctr"/>
            <a:endParaRPr lang="el-GR" sz="2000" b="1" dirty="0"/>
          </a:p>
        </p:txBody>
      </p:sp>
      <p:sp>
        <p:nvSpPr>
          <p:cNvPr id="5" name="Στρογγύλεμα μίας γωνίας ορθογωνίου 4"/>
          <p:cNvSpPr/>
          <p:nvPr/>
        </p:nvSpPr>
        <p:spPr>
          <a:xfrm>
            <a:off x="0" y="2927714"/>
            <a:ext cx="12191999" cy="3953436"/>
          </a:xfrm>
          <a:prstGeom prst="round1Rect">
            <a:avLst/>
          </a:prstGeom>
          <a:pattFill prst="pct90">
            <a:fgClr>
              <a:srgbClr val="7030A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a:t>Το λευκό κρέας είναι χαμηλότερο σε λιπαρά </a:t>
            </a:r>
            <a:r>
              <a:rPr lang="el-GR" sz="2400" b="1" dirty="0" smtClean="0"/>
              <a:t> </a:t>
            </a:r>
            <a:r>
              <a:rPr lang="el-GR" sz="2400" b="1" dirty="0"/>
              <a:t>Γι’ αυτό το λόγο, θεωρείται πιο «ελαφρύ» και πιο </a:t>
            </a:r>
            <a:r>
              <a:rPr lang="el-GR" sz="2400" b="1" dirty="0" smtClean="0"/>
              <a:t>υγιεινό</a:t>
            </a:r>
            <a:r>
              <a:rPr lang="el-GR" sz="2400" b="1" dirty="0"/>
              <a:t> </a:t>
            </a:r>
            <a:r>
              <a:rPr lang="el-GR" sz="2400" b="1" dirty="0" smtClean="0"/>
              <a:t>για τους ενήλικους και κυρίως τους </a:t>
            </a:r>
            <a:r>
              <a:rPr lang="el-GR" sz="2400" b="1" u="sng" dirty="0" smtClean="0"/>
              <a:t>ηλικιωμένους</a:t>
            </a:r>
            <a:r>
              <a:rPr lang="el-GR" sz="2400" b="1" dirty="0" smtClean="0"/>
              <a:t> για να ρυθμίσουν την υγεία τους ( καρδιοαγγειακές παθήσεις  όπως </a:t>
            </a:r>
            <a:r>
              <a:rPr lang="el-GR" sz="2400" b="1" dirty="0" err="1" smtClean="0"/>
              <a:t>τριγλυκερίδια</a:t>
            </a:r>
            <a:r>
              <a:rPr lang="el-GR" sz="2400" b="1" dirty="0" smtClean="0"/>
              <a:t>, χοληστερίνη, </a:t>
            </a:r>
            <a:r>
              <a:rPr lang="el-GR" sz="2400" b="1" dirty="0" err="1" smtClean="0"/>
              <a:t>αρτηριοσκλήρυνση,καρκίνος</a:t>
            </a:r>
            <a:r>
              <a:rPr lang="el-GR" sz="2400" b="1" dirty="0" smtClean="0"/>
              <a:t>)</a:t>
            </a:r>
          </a:p>
          <a:p>
            <a:pPr algn="ctr"/>
            <a:endParaRPr lang="el-GR" dirty="0"/>
          </a:p>
          <a:p>
            <a:pPr algn="ctr"/>
            <a:endParaRPr lang="el-GR" dirty="0" smtClean="0"/>
          </a:p>
          <a:p>
            <a:pPr algn="ctr"/>
            <a:endParaRPr lang="el-GR" dirty="0"/>
          </a:p>
          <a:p>
            <a:pPr algn="ctr"/>
            <a:endParaRPr lang="el-GR" dirty="0" smtClean="0"/>
          </a:p>
          <a:p>
            <a:pPr algn="ctr"/>
            <a:endParaRPr lang="el-GR" dirty="0"/>
          </a:p>
          <a:p>
            <a:pPr algn="ctr"/>
            <a:r>
              <a:rPr lang="el-GR" dirty="0"/>
              <a:t/>
            </a:r>
            <a:br>
              <a:rPr lang="el-GR" dirty="0"/>
            </a:br>
            <a:r>
              <a:rPr lang="el-GR" dirty="0"/>
              <a:t/>
            </a:r>
            <a:br>
              <a:rPr lang="el-GR" dirty="0"/>
            </a:br>
            <a:r>
              <a:rPr lang="el-GR" u="sng" dirty="0" smtClean="0">
                <a:hlinkClick r:id="rId2"/>
              </a:rPr>
              <a:t>/</a:t>
            </a:r>
            <a:endParaRPr lang="el-GR" dirty="0"/>
          </a:p>
        </p:txBody>
      </p:sp>
      <p:pic>
        <p:nvPicPr>
          <p:cNvPr id="6" name="Εικόνα 5"/>
          <p:cNvPicPr>
            <a:picLocks noChangeAspect="1"/>
          </p:cNvPicPr>
          <p:nvPr/>
        </p:nvPicPr>
        <p:blipFill>
          <a:blip r:embed="rId3"/>
          <a:stretch>
            <a:fillRect/>
          </a:stretch>
        </p:blipFill>
        <p:spPr>
          <a:xfrm>
            <a:off x="8156808" y="678256"/>
            <a:ext cx="3591495" cy="2017964"/>
          </a:xfrm>
          <a:prstGeom prst="rect">
            <a:avLst/>
          </a:prstGeom>
        </p:spPr>
      </p:pic>
      <p:pic>
        <p:nvPicPr>
          <p:cNvPr id="7" name="Εικόνα 6"/>
          <p:cNvPicPr>
            <a:picLocks noChangeAspect="1"/>
          </p:cNvPicPr>
          <p:nvPr/>
        </p:nvPicPr>
        <p:blipFill>
          <a:blip r:embed="rId4"/>
          <a:stretch>
            <a:fillRect/>
          </a:stretch>
        </p:blipFill>
        <p:spPr>
          <a:xfrm>
            <a:off x="4791858" y="4467829"/>
            <a:ext cx="3655728" cy="2278394"/>
          </a:xfrm>
          <a:prstGeom prst="rect">
            <a:avLst/>
          </a:prstGeom>
        </p:spPr>
      </p:pic>
    </p:spTree>
    <p:extLst>
      <p:ext uri="{BB962C8B-B14F-4D97-AF65-F5344CB8AC3E}">
        <p14:creationId xmlns:p14="http://schemas.microsoft.com/office/powerpoint/2010/main" val="202541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 </a:t>
            </a:r>
            <a:r>
              <a:rPr lang="el-GR" b="1" u="sng" dirty="0" smtClean="0"/>
              <a:t>ΑΥΓΟ</a:t>
            </a:r>
            <a:endParaRPr lang="el-GR" b="1" u="sng" dirty="0"/>
          </a:p>
        </p:txBody>
      </p:sp>
      <p:pic>
        <p:nvPicPr>
          <p:cNvPr id="4" name="Θέση περιεχομένου 3"/>
          <p:cNvPicPr>
            <a:picLocks noGrp="1" noChangeAspect="1"/>
          </p:cNvPicPr>
          <p:nvPr>
            <p:ph idx="1"/>
          </p:nvPr>
        </p:nvPicPr>
        <p:blipFill>
          <a:blip r:embed="rId2"/>
          <a:stretch>
            <a:fillRect/>
          </a:stretch>
        </p:blipFill>
        <p:spPr>
          <a:xfrm>
            <a:off x="2847261" y="2627453"/>
            <a:ext cx="6713428" cy="3283515"/>
          </a:xfrm>
          <a:prstGeom prst="rect">
            <a:avLst/>
          </a:prstGeom>
        </p:spPr>
      </p:pic>
    </p:spTree>
    <p:extLst>
      <p:ext uri="{BB962C8B-B14F-4D97-AF65-F5344CB8AC3E}">
        <p14:creationId xmlns:p14="http://schemas.microsoft.com/office/powerpoint/2010/main" val="2075158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Γιατί τα αβγά μας κάνουν καλό;</a:t>
            </a:r>
            <a:br>
              <a:rPr lang="el-GR" b="1" dirty="0"/>
            </a:br>
            <a:endParaRPr lang="el-GR" dirty="0"/>
          </a:p>
        </p:txBody>
      </p:sp>
      <p:sp>
        <p:nvSpPr>
          <p:cNvPr id="5" name="Ορθογώνιο 4"/>
          <p:cNvSpPr/>
          <p:nvPr/>
        </p:nvSpPr>
        <p:spPr>
          <a:xfrm>
            <a:off x="381965" y="1250066"/>
            <a:ext cx="10232020" cy="5078313"/>
          </a:xfrm>
          <a:prstGeom prst="rect">
            <a:avLst/>
          </a:prstGeom>
        </p:spPr>
        <p:txBody>
          <a:bodyPr wrap="square">
            <a:spAutoFit/>
          </a:bodyPr>
          <a:lstStyle/>
          <a:p>
            <a:pPr marL="285750" indent="-285750">
              <a:buClr>
                <a:srgbClr val="FF0000"/>
              </a:buClr>
              <a:buFont typeface="Wingdings" panose="05000000000000000000" pitchFamily="2" charset="2"/>
              <a:buChar char="Ø"/>
            </a:pPr>
            <a:r>
              <a:rPr lang="el-GR" b="1" dirty="0" smtClean="0">
                <a:latin typeface="Arial Black" panose="020B0A04020102020204" pitchFamily="34" charset="0"/>
              </a:rPr>
              <a:t>Το </a:t>
            </a:r>
            <a:r>
              <a:rPr lang="el-GR" b="1" dirty="0">
                <a:latin typeface="Arial Black" panose="020B0A04020102020204" pitchFamily="34" charset="0"/>
              </a:rPr>
              <a:t>αυγό μαζί με το γάλα αποτελούν τις μόνες πλήρεις φυσικές τροφές, καθώς περιέχουν όλα τα απαραίτητα συστατικά για μια πλήρη και ισορροπημένη διατροφή</a:t>
            </a:r>
            <a:r>
              <a:rPr lang="el-GR" b="1" dirty="0" smtClean="0">
                <a:latin typeface="Arial Black" panose="020B0A04020102020204" pitchFamily="34" charset="0"/>
              </a:rPr>
              <a:t>.</a:t>
            </a:r>
          </a:p>
          <a:p>
            <a:pPr marL="285750" indent="-285750">
              <a:buClr>
                <a:srgbClr val="FF0000"/>
              </a:buClr>
              <a:buFont typeface="Wingdings" panose="05000000000000000000" pitchFamily="2" charset="2"/>
              <a:buChar char="Ø"/>
            </a:pPr>
            <a:endParaRPr lang="el-GR" b="1" i="0" dirty="0" smtClean="0">
              <a:solidFill>
                <a:srgbClr val="3A3A3A"/>
              </a:solidFill>
              <a:effectLst/>
              <a:latin typeface="Arial Black" panose="020B0A04020102020204" pitchFamily="34" charset="0"/>
            </a:endParaRPr>
          </a:p>
          <a:p>
            <a:pPr marL="285750" indent="-285750">
              <a:buClr>
                <a:srgbClr val="FF0000"/>
              </a:buClr>
              <a:buFont typeface="Wingdings" panose="05000000000000000000" pitchFamily="2" charset="2"/>
              <a:buChar char="Ø"/>
            </a:pPr>
            <a:r>
              <a:rPr lang="el-GR" b="0" i="0" dirty="0" smtClean="0">
                <a:solidFill>
                  <a:srgbClr val="3A3A3A"/>
                </a:solidFill>
                <a:effectLst/>
                <a:latin typeface="Arial Black" panose="020B0A04020102020204" pitchFamily="34" charset="0"/>
              </a:rPr>
              <a:t>Συμβάλλουν στην καλή λειτουργία του </a:t>
            </a:r>
            <a:r>
              <a:rPr lang="el-GR" b="1" i="0" u="sng" dirty="0" smtClean="0">
                <a:solidFill>
                  <a:srgbClr val="0E81B7"/>
                </a:solidFill>
                <a:effectLst/>
                <a:latin typeface="Arial Black" panose="020B0A04020102020204" pitchFamily="34" charset="0"/>
                <a:hlinkClick r:id="rId3"/>
              </a:rPr>
              <a:t>ανοσοποιητικού συστήματος</a:t>
            </a:r>
            <a:endParaRPr lang="el-GR" b="1" i="0" u="sng" dirty="0" smtClean="0">
              <a:solidFill>
                <a:srgbClr val="0E81B7"/>
              </a:solidFill>
              <a:effectLst/>
              <a:latin typeface="Arial Black" panose="020B0A04020102020204" pitchFamily="34" charset="0"/>
            </a:endParaRPr>
          </a:p>
          <a:p>
            <a:pPr marL="285750" indent="-285750">
              <a:buClr>
                <a:srgbClr val="FF0000"/>
              </a:buClr>
              <a:buFont typeface="Wingdings" panose="05000000000000000000" pitchFamily="2" charset="2"/>
              <a:buChar char="Ø"/>
            </a:pPr>
            <a:endParaRPr lang="el-GR" b="0" i="0" dirty="0" smtClean="0">
              <a:solidFill>
                <a:srgbClr val="3A3A3A"/>
              </a:solidFill>
              <a:effectLst/>
              <a:latin typeface="Arial Black" panose="020B0A04020102020204" pitchFamily="34" charset="0"/>
            </a:endParaRPr>
          </a:p>
          <a:p>
            <a:pPr marL="285750" indent="-285750">
              <a:buClr>
                <a:srgbClr val="FF0000"/>
              </a:buClr>
              <a:buFont typeface="Wingdings" panose="05000000000000000000" pitchFamily="2" charset="2"/>
              <a:buChar char="Ø"/>
            </a:pPr>
            <a:r>
              <a:rPr lang="el-GR" b="0" i="0" dirty="0" smtClean="0">
                <a:solidFill>
                  <a:srgbClr val="3A3A3A"/>
                </a:solidFill>
                <a:effectLst/>
                <a:latin typeface="Arial Black" panose="020B0A04020102020204" pitchFamily="34" charset="0"/>
              </a:rPr>
              <a:t>Έχουν μεγάλη ικανότητα κορεσμού κι έτσι βοηθούν στη διατήρηση υγιούς βάρους</a:t>
            </a:r>
          </a:p>
          <a:p>
            <a:pPr marL="285750" indent="-285750">
              <a:buClr>
                <a:srgbClr val="FF0000"/>
              </a:buClr>
              <a:buFont typeface="Wingdings" panose="05000000000000000000" pitchFamily="2" charset="2"/>
              <a:buChar char="Ø"/>
            </a:pPr>
            <a:endParaRPr lang="el-GR" b="0" i="0" dirty="0" smtClean="0">
              <a:solidFill>
                <a:srgbClr val="3A3A3A"/>
              </a:solidFill>
              <a:effectLst/>
              <a:latin typeface="Arial Black" panose="020B0A04020102020204" pitchFamily="34" charset="0"/>
            </a:endParaRPr>
          </a:p>
          <a:p>
            <a:pPr marL="285750" indent="-285750">
              <a:buClr>
                <a:srgbClr val="FF0000"/>
              </a:buClr>
              <a:buFont typeface="Wingdings" panose="05000000000000000000" pitchFamily="2" charset="2"/>
              <a:buChar char="Ø"/>
            </a:pPr>
            <a:r>
              <a:rPr lang="el-GR" b="0" i="0" dirty="0" smtClean="0">
                <a:solidFill>
                  <a:srgbClr val="3A3A3A"/>
                </a:solidFill>
                <a:effectLst/>
                <a:latin typeface="Arial Black" panose="020B0A04020102020204" pitchFamily="34" charset="0"/>
              </a:rPr>
              <a:t>Συμβάλλουν στην σωστή ανάπτυξη του εμβρύου στη διάρκεια της </a:t>
            </a:r>
          </a:p>
          <a:p>
            <a:pPr>
              <a:buClr>
                <a:srgbClr val="FF0000"/>
              </a:buClr>
            </a:pPr>
            <a:r>
              <a:rPr lang="el-GR" smtClean="0">
                <a:solidFill>
                  <a:srgbClr val="3A3A3A"/>
                </a:solidFill>
                <a:latin typeface="Arial Black" panose="020B0A04020102020204" pitchFamily="34" charset="0"/>
              </a:rPr>
              <a:t>    ε</a:t>
            </a:r>
            <a:r>
              <a:rPr lang="el-GR" b="0" i="0" smtClean="0">
                <a:solidFill>
                  <a:srgbClr val="3A3A3A"/>
                </a:solidFill>
                <a:effectLst/>
                <a:latin typeface="Arial Black" panose="020B0A04020102020204" pitchFamily="34" charset="0"/>
              </a:rPr>
              <a:t>γκυμοσύνης</a:t>
            </a:r>
            <a:endParaRPr lang="el-GR" b="0" i="0" dirty="0" smtClean="0">
              <a:solidFill>
                <a:srgbClr val="3A3A3A"/>
              </a:solidFill>
              <a:effectLst/>
              <a:latin typeface="Arial Black" panose="020B0A04020102020204" pitchFamily="34" charset="0"/>
            </a:endParaRPr>
          </a:p>
          <a:p>
            <a:pPr>
              <a:buClr>
                <a:srgbClr val="FF0000"/>
              </a:buClr>
            </a:pPr>
            <a:endParaRPr lang="el-GR" b="0" i="0" dirty="0" smtClean="0">
              <a:solidFill>
                <a:srgbClr val="3A3A3A"/>
              </a:solidFill>
              <a:effectLst/>
              <a:latin typeface="Arial Black" panose="020B0A04020102020204" pitchFamily="34" charset="0"/>
            </a:endParaRPr>
          </a:p>
          <a:p>
            <a:pPr marL="285750" indent="-285750">
              <a:buClr>
                <a:srgbClr val="FF0000"/>
              </a:buClr>
              <a:buFont typeface="Wingdings" panose="05000000000000000000" pitchFamily="2" charset="2"/>
              <a:buChar char="Ø"/>
            </a:pPr>
            <a:r>
              <a:rPr lang="el-GR" dirty="0" smtClean="0">
                <a:latin typeface="Arial Black" panose="020B0A04020102020204" pitchFamily="34" charset="0"/>
              </a:rPr>
              <a:t>Αποκαθιστούν </a:t>
            </a:r>
            <a:r>
              <a:rPr lang="el-GR" dirty="0">
                <a:latin typeface="Arial Black" panose="020B0A04020102020204" pitchFamily="34" charset="0"/>
              </a:rPr>
              <a:t>τον μυϊκό ιστό και περιορίζουν τη μυϊκή </a:t>
            </a:r>
            <a:r>
              <a:rPr lang="el-GR" dirty="0" smtClean="0">
                <a:latin typeface="Arial Black" panose="020B0A04020102020204" pitchFamily="34" charset="0"/>
              </a:rPr>
              <a:t>απώλεια</a:t>
            </a:r>
          </a:p>
          <a:p>
            <a:pPr marL="285750" indent="-285750">
              <a:buClr>
                <a:srgbClr val="FF0000"/>
              </a:buClr>
              <a:buFont typeface="Wingdings" panose="05000000000000000000" pitchFamily="2" charset="2"/>
              <a:buChar char="Ø"/>
            </a:pPr>
            <a:endParaRPr lang="el-GR" dirty="0">
              <a:latin typeface="Arial Black" panose="020B0A04020102020204" pitchFamily="34" charset="0"/>
            </a:endParaRPr>
          </a:p>
          <a:p>
            <a:pPr marL="285750" indent="-285750">
              <a:buClr>
                <a:srgbClr val="FF0000"/>
              </a:buClr>
              <a:buFont typeface="Wingdings" panose="05000000000000000000" pitchFamily="2" charset="2"/>
              <a:buChar char="Ø"/>
            </a:pPr>
            <a:r>
              <a:rPr lang="el-GR" dirty="0" smtClean="0">
                <a:latin typeface="Arial Black" panose="020B0A04020102020204" pitchFamily="34" charset="0"/>
              </a:rPr>
              <a:t>Έχουν </a:t>
            </a:r>
            <a:r>
              <a:rPr lang="el-GR" dirty="0">
                <a:latin typeface="Arial Black" panose="020B0A04020102020204" pitchFamily="34" charset="0"/>
              </a:rPr>
              <a:t>ευεργετική δράση για την εγκεφαλική </a:t>
            </a:r>
            <a:r>
              <a:rPr lang="el-GR" dirty="0" smtClean="0">
                <a:latin typeface="Arial Black" panose="020B0A04020102020204" pitchFamily="34" charset="0"/>
              </a:rPr>
              <a:t>λειτουργία</a:t>
            </a:r>
          </a:p>
          <a:p>
            <a:pPr marL="285750" indent="-285750">
              <a:buClr>
                <a:srgbClr val="FF0000"/>
              </a:buClr>
              <a:buFont typeface="Wingdings" panose="05000000000000000000" pitchFamily="2" charset="2"/>
              <a:buChar char="Ø"/>
            </a:pPr>
            <a:endParaRPr lang="el-GR" dirty="0" smtClean="0">
              <a:latin typeface="Arial Black" panose="020B0A04020102020204" pitchFamily="34" charset="0"/>
            </a:endParaRPr>
          </a:p>
          <a:p>
            <a:pPr marL="285750" indent="-285750">
              <a:buClr>
                <a:srgbClr val="FF0000"/>
              </a:buClr>
              <a:buFont typeface="Wingdings" panose="05000000000000000000" pitchFamily="2" charset="2"/>
              <a:buChar char="Ø"/>
            </a:pPr>
            <a:r>
              <a:rPr lang="el-GR" dirty="0" smtClean="0">
                <a:latin typeface="Arial Black" panose="020B0A04020102020204" pitchFamily="34" charset="0"/>
              </a:rPr>
              <a:t>Ενισχύουν την όραση και προλαμβάνουν την </a:t>
            </a:r>
            <a:r>
              <a:rPr lang="el-GR" b="1" dirty="0" smtClean="0">
                <a:latin typeface="Arial Black" panose="020B0A04020102020204" pitchFamily="34" charset="0"/>
                <a:hlinkClick r:id="rId4"/>
              </a:rPr>
              <a:t>εκφύλιση της </a:t>
            </a:r>
            <a:r>
              <a:rPr lang="el-GR" b="1" dirty="0" err="1" smtClean="0">
                <a:latin typeface="Arial Black" panose="020B0A04020102020204" pitchFamily="34" charset="0"/>
                <a:hlinkClick r:id="rId4"/>
              </a:rPr>
              <a:t>ωχράς</a:t>
            </a:r>
            <a:r>
              <a:rPr lang="el-GR" b="1" dirty="0" smtClean="0">
                <a:latin typeface="Arial Black" panose="020B0A04020102020204" pitchFamily="34" charset="0"/>
                <a:hlinkClick r:id="rId4"/>
              </a:rPr>
              <a:t> κηλίδας</a:t>
            </a:r>
            <a:r>
              <a:rPr lang="el-GR" dirty="0" smtClean="0">
                <a:latin typeface="Arial Black" panose="020B0A04020102020204" pitchFamily="34" charset="0"/>
              </a:rPr>
              <a:t>.</a:t>
            </a:r>
          </a:p>
          <a:p>
            <a:endParaRPr lang="el-GR" b="0" i="0" dirty="0">
              <a:solidFill>
                <a:srgbClr val="3A3A3A"/>
              </a:solidFill>
              <a:effectLst/>
              <a:latin typeface="Arial" panose="020B0604020202020204" pitchFamily="34" charset="0"/>
            </a:endParaRPr>
          </a:p>
        </p:txBody>
      </p:sp>
    </p:spTree>
    <p:extLst>
      <p:ext uri="{BB962C8B-B14F-4D97-AF65-F5344CB8AC3E}">
        <p14:creationId xmlns:p14="http://schemas.microsoft.com/office/powerpoint/2010/main" val="1905745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4862" y="138740"/>
            <a:ext cx="8885816" cy="689698"/>
          </a:xfrm>
        </p:spPr>
        <p:txBody>
          <a:bodyPr/>
          <a:lstStyle/>
          <a:p>
            <a:pPr algn="ctr"/>
            <a:r>
              <a:rPr lang="el-GR" b="1" u="sng" dirty="0" smtClean="0">
                <a:latin typeface="Arial Black" panose="020B0A04020102020204" pitchFamily="34" charset="0"/>
              </a:rPr>
              <a:t>ΨΑΡΙΑ</a:t>
            </a:r>
            <a:endParaRPr lang="el-GR" b="1" u="sng" dirty="0">
              <a:latin typeface="Arial Black" panose="020B0A04020102020204" pitchFamily="34" charset="0"/>
            </a:endParaRPr>
          </a:p>
        </p:txBody>
      </p:sp>
      <p:sp>
        <p:nvSpPr>
          <p:cNvPr id="3" name="Ορθογώνιο 2"/>
          <p:cNvSpPr/>
          <p:nvPr/>
        </p:nvSpPr>
        <p:spPr>
          <a:xfrm>
            <a:off x="1549101" y="761134"/>
            <a:ext cx="10252038" cy="1200329"/>
          </a:xfrm>
          <a:prstGeom prst="rect">
            <a:avLst/>
          </a:prstGeom>
        </p:spPr>
        <p:txBody>
          <a:bodyPr wrap="square">
            <a:spAutoFit/>
          </a:bodyPr>
          <a:lstStyle/>
          <a:p>
            <a:r>
              <a:rPr lang="el-GR" b="1" u="sng" dirty="0" smtClean="0">
                <a:solidFill>
                  <a:srgbClr val="FF0000"/>
                </a:solidFill>
                <a:latin typeface="Arial" panose="020B0604020202020204" pitchFamily="34" charset="0"/>
              </a:rPr>
              <a:t>Α. </a:t>
            </a:r>
            <a:r>
              <a:rPr lang="el-GR" b="1" u="sng" dirty="0" err="1" smtClean="0">
                <a:solidFill>
                  <a:srgbClr val="FF0000"/>
                </a:solidFill>
                <a:latin typeface="Arial" panose="020B0604020202020204" pitchFamily="34" charset="0"/>
              </a:rPr>
              <a:t>ΣΠΟΝΔΥΛΩΤΑ</a:t>
            </a:r>
            <a:r>
              <a:rPr lang="el-GR" dirty="0" err="1" smtClean="0">
                <a:solidFill>
                  <a:srgbClr val="202122"/>
                </a:solidFill>
                <a:latin typeface="Arial" panose="020B0604020202020204" pitchFamily="34" charset="0"/>
              </a:rPr>
              <a:t>:Στην</a:t>
            </a:r>
            <a:r>
              <a:rPr lang="el-GR" dirty="0" smtClean="0">
                <a:solidFill>
                  <a:srgbClr val="202122"/>
                </a:solidFill>
                <a:latin typeface="Arial" panose="020B0604020202020204" pitchFamily="34" charset="0"/>
              </a:rPr>
              <a:t> </a:t>
            </a:r>
            <a:r>
              <a:rPr lang="el-GR" dirty="0">
                <a:solidFill>
                  <a:srgbClr val="202122"/>
                </a:solidFill>
                <a:latin typeface="Arial" panose="020B0604020202020204" pitchFamily="34" charset="0"/>
              </a:rPr>
              <a:t>κατηγορία αυτή περιλαμβάνονται όλοι εκείνοι οι οργανισμοί που φέρουν </a:t>
            </a:r>
            <a:r>
              <a:rPr lang="el-GR" dirty="0">
                <a:solidFill>
                  <a:srgbClr val="0645AD"/>
                </a:solidFill>
                <a:latin typeface="Arial" panose="020B0604020202020204" pitchFamily="34" charset="0"/>
                <a:hlinkClick r:id="rId3" tooltip="Σπονδυλική στήλη"/>
              </a:rPr>
              <a:t>σπονδυλική στήλη</a:t>
            </a:r>
            <a:r>
              <a:rPr lang="el-GR" dirty="0">
                <a:solidFill>
                  <a:srgbClr val="202122"/>
                </a:solidFill>
                <a:latin typeface="Arial" panose="020B0604020202020204" pitchFamily="34" charset="0"/>
              </a:rPr>
              <a:t> όπως είναι: τα </a:t>
            </a:r>
            <a:r>
              <a:rPr lang="el-GR" dirty="0">
                <a:solidFill>
                  <a:srgbClr val="0645AD"/>
                </a:solidFill>
                <a:latin typeface="Arial" panose="020B0604020202020204" pitchFamily="34" charset="0"/>
                <a:hlinkClick r:id="rId4" tooltip="Ψάρι"/>
              </a:rPr>
              <a:t>ψάρια</a:t>
            </a:r>
            <a:r>
              <a:rPr lang="el-GR" dirty="0">
                <a:solidFill>
                  <a:srgbClr val="202122"/>
                </a:solidFill>
                <a:latin typeface="Arial" panose="020B0604020202020204" pitchFamily="34" charset="0"/>
              </a:rPr>
              <a:t>, τα </a:t>
            </a:r>
            <a:r>
              <a:rPr lang="el-GR" dirty="0">
                <a:solidFill>
                  <a:srgbClr val="0645AD"/>
                </a:solidFill>
                <a:latin typeface="Arial" panose="020B0604020202020204" pitchFamily="34" charset="0"/>
                <a:hlinkClick r:id="rId5" tooltip="Αμφίβιο"/>
              </a:rPr>
              <a:t>αμφίβια</a:t>
            </a:r>
            <a:r>
              <a:rPr lang="el-GR" dirty="0">
                <a:solidFill>
                  <a:srgbClr val="202122"/>
                </a:solidFill>
                <a:latin typeface="Arial" panose="020B0604020202020204" pitchFamily="34" charset="0"/>
              </a:rPr>
              <a:t>, τα </a:t>
            </a:r>
            <a:r>
              <a:rPr lang="el-GR" dirty="0">
                <a:solidFill>
                  <a:srgbClr val="0645AD"/>
                </a:solidFill>
                <a:latin typeface="Arial" panose="020B0604020202020204" pitchFamily="34" charset="0"/>
                <a:hlinkClick r:id="rId6" tooltip="Ερπετό"/>
              </a:rPr>
              <a:t>ερπετά</a:t>
            </a:r>
            <a:r>
              <a:rPr lang="el-GR" dirty="0">
                <a:solidFill>
                  <a:srgbClr val="202122"/>
                </a:solidFill>
                <a:latin typeface="Arial" panose="020B0604020202020204" pitchFamily="34" charset="0"/>
              </a:rPr>
              <a:t>, τα </a:t>
            </a:r>
            <a:r>
              <a:rPr lang="el-GR" dirty="0">
                <a:solidFill>
                  <a:srgbClr val="0645AD"/>
                </a:solidFill>
                <a:latin typeface="Arial" panose="020B0604020202020204" pitchFamily="34" charset="0"/>
                <a:hlinkClick r:id="rId7" tooltip="Πτηνό"/>
              </a:rPr>
              <a:t>πτηνά</a:t>
            </a:r>
            <a:r>
              <a:rPr lang="el-GR" dirty="0">
                <a:solidFill>
                  <a:srgbClr val="202122"/>
                </a:solidFill>
                <a:latin typeface="Arial" panose="020B0604020202020204" pitchFamily="34" charset="0"/>
              </a:rPr>
              <a:t> και τα </a:t>
            </a:r>
            <a:r>
              <a:rPr lang="el-GR" dirty="0">
                <a:solidFill>
                  <a:srgbClr val="0645AD"/>
                </a:solidFill>
                <a:latin typeface="Arial" panose="020B0604020202020204" pitchFamily="34" charset="0"/>
                <a:hlinkClick r:id="rId8" tooltip="Θηλαστικά"/>
              </a:rPr>
              <a:t>θηλαστικά</a:t>
            </a:r>
            <a:r>
              <a:rPr lang="el-GR" dirty="0">
                <a:solidFill>
                  <a:srgbClr val="202122"/>
                </a:solidFill>
                <a:latin typeface="Arial" panose="020B0604020202020204" pitchFamily="34" charset="0"/>
              </a:rPr>
              <a:t>. Εκτός της σπονδυλικής στήλης ιδιαίτερο μάλιστα γνώρισμα αυτών των οργανισμών είναι η ύπαρξη </a:t>
            </a:r>
            <a:r>
              <a:rPr lang="el-GR" dirty="0">
                <a:solidFill>
                  <a:srgbClr val="0645AD"/>
                </a:solidFill>
                <a:latin typeface="Arial" panose="020B0604020202020204" pitchFamily="34" charset="0"/>
                <a:hlinkClick r:id="rId9" tooltip="Γνάθος"/>
              </a:rPr>
              <a:t>γνάθου</a:t>
            </a:r>
            <a:endParaRPr lang="el-GR" dirty="0"/>
          </a:p>
        </p:txBody>
      </p:sp>
      <p:pic>
        <p:nvPicPr>
          <p:cNvPr id="5" name="Εικόνα 4"/>
          <p:cNvPicPr>
            <a:picLocks noChangeAspect="1"/>
          </p:cNvPicPr>
          <p:nvPr/>
        </p:nvPicPr>
        <p:blipFill>
          <a:blip r:embed="rId10"/>
          <a:stretch>
            <a:fillRect/>
          </a:stretch>
        </p:blipFill>
        <p:spPr>
          <a:xfrm>
            <a:off x="4152452" y="1697739"/>
            <a:ext cx="4262157" cy="2364719"/>
          </a:xfrm>
          <a:prstGeom prst="rect">
            <a:avLst/>
          </a:prstGeom>
        </p:spPr>
      </p:pic>
      <p:pic>
        <p:nvPicPr>
          <p:cNvPr id="6" name="Εικόνα 5"/>
          <p:cNvPicPr>
            <a:picLocks noChangeAspect="1"/>
          </p:cNvPicPr>
          <p:nvPr/>
        </p:nvPicPr>
        <p:blipFill>
          <a:blip r:embed="rId11"/>
          <a:stretch>
            <a:fillRect/>
          </a:stretch>
        </p:blipFill>
        <p:spPr>
          <a:xfrm>
            <a:off x="5939677" y="4501716"/>
            <a:ext cx="3892812" cy="2278895"/>
          </a:xfrm>
          <a:prstGeom prst="rect">
            <a:avLst/>
          </a:prstGeom>
        </p:spPr>
      </p:pic>
      <p:sp>
        <p:nvSpPr>
          <p:cNvPr id="7" name="Ορθογώνιο 6"/>
          <p:cNvSpPr/>
          <p:nvPr/>
        </p:nvSpPr>
        <p:spPr>
          <a:xfrm>
            <a:off x="677732" y="4152453"/>
            <a:ext cx="10826879" cy="646331"/>
          </a:xfrm>
          <a:prstGeom prst="rect">
            <a:avLst/>
          </a:prstGeom>
        </p:spPr>
        <p:txBody>
          <a:bodyPr wrap="square">
            <a:spAutoFit/>
          </a:bodyPr>
          <a:lstStyle/>
          <a:p>
            <a:r>
              <a:rPr lang="el-GR" b="1" u="sng" dirty="0" err="1" smtClean="0">
                <a:solidFill>
                  <a:srgbClr val="FF0000"/>
                </a:solidFill>
                <a:latin typeface="Arial Black" panose="020B0A04020102020204" pitchFamily="34" charset="0"/>
              </a:rPr>
              <a:t>Β.ΜΑΛΑΚΙΑ,ΟΣΤΡΑΚΟΔΕΡΜΑ</a:t>
            </a:r>
            <a:r>
              <a:rPr lang="el-GR" dirty="0" err="1" smtClean="0">
                <a:solidFill>
                  <a:srgbClr val="111111"/>
                </a:solidFill>
                <a:latin typeface="ZonaPro-Light"/>
              </a:rPr>
              <a:t>:</a:t>
            </a:r>
            <a:r>
              <a:rPr lang="el-GR" b="1" dirty="0" err="1" smtClean="0">
                <a:solidFill>
                  <a:srgbClr val="111111"/>
                </a:solidFill>
                <a:latin typeface="Arial Black" panose="020B0A04020102020204" pitchFamily="34" charset="0"/>
              </a:rPr>
              <a:t>Χταπόδια</a:t>
            </a:r>
            <a:r>
              <a:rPr lang="el-GR" b="1" dirty="0">
                <a:solidFill>
                  <a:srgbClr val="111111"/>
                </a:solidFill>
                <a:latin typeface="Arial Black" panose="020B0A04020102020204" pitchFamily="34" charset="0"/>
              </a:rPr>
              <a:t>, σουπιές, καλαμάρια, </a:t>
            </a:r>
            <a:r>
              <a:rPr lang="el-GR" b="1" dirty="0" err="1">
                <a:solidFill>
                  <a:srgbClr val="111111"/>
                </a:solidFill>
                <a:latin typeface="Arial Black" panose="020B0A04020102020204" pitchFamily="34" charset="0"/>
              </a:rPr>
              <a:t>θράψαλα</a:t>
            </a:r>
            <a:r>
              <a:rPr lang="el-GR" b="1" dirty="0">
                <a:solidFill>
                  <a:srgbClr val="111111"/>
                </a:solidFill>
                <a:latin typeface="Arial Black" panose="020B0A04020102020204" pitchFamily="34" charset="0"/>
              </a:rPr>
              <a:t>, γαρίδες , μύδια, χτένια, κυδώνια, σαλιγκάρια </a:t>
            </a:r>
            <a:endParaRPr lang="el-GR" b="1" dirty="0">
              <a:latin typeface="Arial Black" panose="020B0A04020102020204" pitchFamily="34" charset="0"/>
            </a:endParaRPr>
          </a:p>
        </p:txBody>
      </p:sp>
    </p:spTree>
    <p:extLst>
      <p:ext uri="{BB962C8B-B14F-4D97-AF65-F5344CB8AC3E}">
        <p14:creationId xmlns:p14="http://schemas.microsoft.com/office/powerpoint/2010/main" val="33894666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7.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8.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617</Words>
  <Application>Microsoft Office PowerPoint</Application>
  <PresentationFormat>Ευρεία οθόνη</PresentationFormat>
  <Paragraphs>102</Paragraphs>
  <Slides>14</Slides>
  <Notes>2</Notes>
  <HiddenSlides>0</HiddenSlides>
  <MMClips>0</MMClips>
  <ScaleCrop>false</ScaleCrop>
  <HeadingPairs>
    <vt:vector size="6" baseType="variant">
      <vt:variant>
        <vt:lpstr>Γραμματοσειρές που χρησιμοποιούνται</vt:lpstr>
      </vt:variant>
      <vt:variant>
        <vt:i4>13</vt:i4>
      </vt:variant>
      <vt:variant>
        <vt:lpstr>Θέμα</vt:lpstr>
      </vt:variant>
      <vt:variant>
        <vt:i4>7</vt:i4>
      </vt:variant>
      <vt:variant>
        <vt:lpstr>Τίτλοι διαφανειών</vt:lpstr>
      </vt:variant>
      <vt:variant>
        <vt:i4>14</vt:i4>
      </vt:variant>
    </vt:vector>
  </HeadingPairs>
  <TitlesOfParts>
    <vt:vector size="34" baseType="lpstr">
      <vt:lpstr>Arial</vt:lpstr>
      <vt:lpstr>Arial Black</vt:lpstr>
      <vt:lpstr>Calibri</vt:lpstr>
      <vt:lpstr>Calibri Light</vt:lpstr>
      <vt:lpstr>Century Gothic</vt:lpstr>
      <vt:lpstr>Corbel</vt:lpstr>
      <vt:lpstr>Garamond</vt:lpstr>
      <vt:lpstr>Gill Sans MT</vt:lpstr>
      <vt:lpstr>Impact</vt:lpstr>
      <vt:lpstr>Roboto</vt:lpstr>
      <vt:lpstr>Wingdings</vt:lpstr>
      <vt:lpstr>Wingdings 3</vt:lpstr>
      <vt:lpstr>ZonaPro-Light</vt:lpstr>
      <vt:lpstr>Ιόν</vt:lpstr>
      <vt:lpstr>Wisp</vt:lpstr>
      <vt:lpstr>1_Wisp</vt:lpstr>
      <vt:lpstr>Badge</vt:lpstr>
      <vt:lpstr>Θέμα του Office</vt:lpstr>
      <vt:lpstr>Οργανικό</vt:lpstr>
      <vt:lpstr>Αίθουσα συσκέψεων "Ιόν"</vt:lpstr>
      <vt:lpstr>3.6 ΚΡΕΑΣ- ΨΑΡΙ- ΟΣΠΡΙΑ</vt:lpstr>
      <vt:lpstr>Στην ομάδα του κρέατος ανήκουν οι ακόλουθες τροφές:</vt:lpstr>
      <vt:lpstr>Το κρέας είναι σημαντική πηγή:</vt:lpstr>
      <vt:lpstr> ΛΕΥΚΟ- ΚΟΚΚΙΝΟ ΚΡΕΑΣ</vt:lpstr>
      <vt:lpstr>Διαφορές κόκκινου και λευκού κρέατος</vt:lpstr>
      <vt:lpstr>Παρουσίαση του PowerPoint</vt:lpstr>
      <vt:lpstr> ΑΥΓΟ</vt:lpstr>
      <vt:lpstr>Γιατί τα αβγά μας κάνουν καλό; </vt:lpstr>
      <vt:lpstr>ΨΑΡΙΑ</vt:lpstr>
      <vt:lpstr>ΘΡΕΠΤΙΚΗ ΑΞΙΑ ΨΑΡΙΩΝ</vt:lpstr>
      <vt:lpstr>ΧΑΡΑΚΤΗΡΙΣΤΙΚΑ ΦΡΕΣΚΩΝ ΨΑΡΙΩΝ- ΜΑΛΑΚΙΩΝ</vt:lpstr>
      <vt:lpstr>ΟΣΠΡΙΑ</vt:lpstr>
      <vt:lpstr>Η διατροφική αξία των οσπρίων </vt:lpstr>
      <vt:lpstr>Οι σωστοί συνδυασμοί των οσπρίων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 ΚΡΕΑΣ- ΨΑΡΙ- ΟΣΠΡΙΑ</dc:title>
  <dc:creator>Στέλλα Κολοβού</dc:creator>
  <cp:lastModifiedBy>Στέλλα Κολοβού</cp:lastModifiedBy>
  <cp:revision>35</cp:revision>
  <dcterms:created xsi:type="dcterms:W3CDTF">2021-04-11T12:21:21Z</dcterms:created>
  <dcterms:modified xsi:type="dcterms:W3CDTF">2021-04-18T12:53:03Z</dcterms:modified>
</cp:coreProperties>
</file>