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5" r:id="rId14"/>
    <p:sldId id="274" r:id="rId15"/>
    <p:sldId id="266" r:id="rId16"/>
    <p:sldId id="276" r:id="rId17"/>
    <p:sldId id="267" r:id="rId18"/>
    <p:sldId id="268" r:id="rId19"/>
    <p:sldId id="269" r:id="rId20"/>
    <p:sldId id="270" r:id="rId21"/>
    <p:sldId id="271" r:id="rId22"/>
    <p:sldId id="257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15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66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92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8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3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82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30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472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46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464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8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43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07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24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8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483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27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93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927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916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855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3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20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120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509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54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012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990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454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84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203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25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2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66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770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812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371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532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408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604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789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220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746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1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878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16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12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357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113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280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390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2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8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6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04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61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916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568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41E4-CFA1-46EF-878B-64D84C95B65C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F118-F7A3-42E6-A3C4-CE3842792D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7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i-einai.gr/vouleftis/" TargetMode="Externa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b="1" dirty="0" smtClean="0">
                <a:latin typeface="Arial Black" panose="020B0A04020102020204" pitchFamily="34" charset="0"/>
              </a:rPr>
              <a:t>10.1 ΝΟΜΟΘΕΤΙΚΗ ΛΕΙΤΟΥΡΓΙΑ</a:t>
            </a:r>
            <a:endParaRPr lang="el-GR" b="1" dirty="0">
              <a:latin typeface="Arial Black" panose="020B0A040201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 smtClean="0"/>
              <a:t>ΕΊΝΑΙ Η ΜΙΑ ΑΠΌ ΤΙΣ ΥΠΟΛΟΙΠΕΣ </a:t>
            </a:r>
            <a:r>
              <a:rPr lang="el-GR" sz="3200" b="1" dirty="0" smtClean="0"/>
              <a:t> </a:t>
            </a:r>
            <a:r>
              <a:rPr lang="el-GR" sz="3200" b="1" dirty="0" smtClean="0"/>
              <a:t>ΛΕΙΤΟΥΡΓΙΕΣ</a:t>
            </a:r>
          </a:p>
          <a:p>
            <a:pPr marL="0" indent="0">
              <a:buNone/>
            </a:pPr>
            <a:r>
              <a:rPr lang="el-GR" sz="3200" b="1" dirty="0" smtClean="0"/>
              <a:t>ΠΟΙΕΣ ΕΊΝΑΙ ΟΙ</a:t>
            </a:r>
          </a:p>
          <a:p>
            <a:pPr marL="0" indent="0">
              <a:buNone/>
            </a:pPr>
            <a:r>
              <a:rPr lang="el-GR" sz="3200" b="1" dirty="0" smtClean="0"/>
              <a:t>ΆΛΛΕΣ ΔΥΟ</a:t>
            </a:r>
            <a:r>
              <a:rPr lang="el-GR" sz="3200" b="1" dirty="0" smtClean="0"/>
              <a:t>;</a:t>
            </a:r>
            <a:endParaRPr lang="el-GR" sz="32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2" y="2344579"/>
            <a:ext cx="6453051" cy="43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91179"/>
              </p:ext>
            </p:extLst>
          </p:nvPr>
        </p:nvGraphicFramePr>
        <p:xfrm>
          <a:off x="1569026" y="654620"/>
          <a:ext cx="9902538" cy="5860479"/>
        </p:xfrm>
        <a:graphic>
          <a:graphicData uri="http://schemas.openxmlformats.org/drawingml/2006/table">
            <a:tbl>
              <a:tblPr/>
              <a:tblGrid>
                <a:gridCol w="2993139"/>
                <a:gridCol w="3021113"/>
                <a:gridCol w="3888286"/>
              </a:tblGrid>
              <a:tr h="2273720"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Εκλογές για την συγκρότηση Εθνικού Κοινοβουλίου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Αριθμός γυναικών που κατέλαβαν βουλευτικές έδρες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Ποσοστό </a:t>
                      </a:r>
                      <a:r>
                        <a:rPr lang="el-GR" sz="1000" b="1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συμετοχής</a:t>
                      </a: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γυναικών στο Εθνικό Κοινοβούλιο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4A8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1974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1977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3,6%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1981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1985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1989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1989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6,6%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1990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1993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6,0%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1996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6,3%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2000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8,6%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7E9"/>
                    </a:solidFill>
                  </a:tcPr>
                </a:tc>
              </a:tr>
              <a:tr h="326069">
                <a:tc>
                  <a:txBody>
                    <a:bodyPr/>
                    <a:lstStyle/>
                    <a:p>
                      <a:pPr algn="ctr"/>
                      <a:r>
                        <a:rPr lang="el-GR" sz="1000" b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2004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39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13,0%</a:t>
                      </a:r>
                    </a:p>
                  </a:txBody>
                  <a:tcPr marL="22130" marR="22130" marT="22130" marB="221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EC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13313" y="2052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πίνακας 10.2 Γυναικεία εκπροσώπηση στο Εθνικό Κοινοβούλιο.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9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00B050"/>
                </a:solidFill>
              </a:rPr>
              <a:t>Βουλευτική Ασυλία</a:t>
            </a:r>
            <a:endParaRPr lang="el-GR" b="1" u="sng" dirty="0">
              <a:solidFill>
                <a:srgbClr val="00B050"/>
              </a:solidFill>
            </a:endParaRPr>
          </a:p>
        </p:txBody>
      </p:sp>
      <p:sp>
        <p:nvSpPr>
          <p:cNvPr id="3" name="Διπλός κυματισμός 2"/>
          <p:cNvSpPr/>
          <p:nvPr/>
        </p:nvSpPr>
        <p:spPr>
          <a:xfrm>
            <a:off x="2011567" y="1728557"/>
            <a:ext cx="7484302" cy="417347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>
                <a:solidFill>
                  <a:schemeClr val="bg1"/>
                </a:solidFill>
              </a:rPr>
              <a:t>Βουλευτική ασυλία (</a:t>
            </a:r>
            <a:r>
              <a:rPr lang="el-GR" sz="2400" b="1" u="sng" dirty="0" err="1" smtClean="0">
                <a:solidFill>
                  <a:schemeClr val="bg1"/>
                </a:solidFill>
              </a:rPr>
              <a:t>άρ</a:t>
            </a:r>
            <a:r>
              <a:rPr lang="el-GR" sz="2400" b="1" u="sng" dirty="0" smtClean="0">
                <a:solidFill>
                  <a:schemeClr val="bg1"/>
                </a:solidFill>
              </a:rPr>
              <a:t>. 62 Σ.): 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Όσο </a:t>
            </a:r>
            <a:r>
              <a:rPr lang="el-GR" sz="2400" b="1" dirty="0">
                <a:solidFill>
                  <a:srgbClr val="00B050"/>
                </a:solidFill>
              </a:rPr>
              <a:t>διαρκεί η βουλευτική περίοδος ο βουλευτής δεν διώκεται ούτε συλλαμβάνεται ούτε φυλακίζεται ούτε με άλλο τρόπο περιορίζεται χωρίς άδεια του </a:t>
            </a:r>
            <a:r>
              <a:rPr lang="el-GR" sz="2400" b="1">
                <a:solidFill>
                  <a:srgbClr val="00B050"/>
                </a:solidFill>
              </a:rPr>
              <a:t>Σώματος</a:t>
            </a:r>
            <a:r>
              <a:rPr lang="el-GR" sz="2400" b="1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el-GR" sz="2400" b="1" smtClean="0">
                <a:solidFill>
                  <a:srgbClr val="00B050"/>
                </a:solidFill>
              </a:rPr>
              <a:t> </a:t>
            </a:r>
            <a:r>
              <a:rPr lang="el-GR" sz="2400" b="1" dirty="0">
                <a:solidFill>
                  <a:srgbClr val="00B050"/>
                </a:solidFill>
              </a:rPr>
              <a:t>Δεν απαιτείται άδεια για τα αυτόφωρα κακουργήματα.</a:t>
            </a:r>
          </a:p>
        </p:txBody>
      </p:sp>
    </p:spTree>
    <p:extLst>
      <p:ext uri="{BB962C8B-B14F-4D97-AF65-F5344CB8AC3E}">
        <p14:creationId xmlns:p14="http://schemas.microsoft.com/office/powerpoint/2010/main" val="36886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192" y="452718"/>
            <a:ext cx="6961908" cy="301339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454728" y="3021220"/>
            <a:ext cx="78763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0" i="0" dirty="0" smtClean="0">
              <a:solidFill>
                <a:srgbClr val="3B3835"/>
              </a:solidFill>
              <a:effectLst/>
              <a:latin typeface="Helvetica Neue"/>
            </a:endParaRPr>
          </a:p>
          <a:p>
            <a:endParaRPr lang="el-GR" dirty="0">
              <a:solidFill>
                <a:srgbClr val="3B3835"/>
              </a:solidFill>
              <a:latin typeface="Helvetica Neue"/>
            </a:endParaRPr>
          </a:p>
          <a:p>
            <a:endParaRPr lang="el-GR" sz="2800" b="1" i="0" dirty="0" smtClean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el-GR" sz="2800" b="1" i="0" dirty="0" smtClean="0">
                <a:solidFill>
                  <a:srgbClr val="3B3835"/>
                </a:solidFill>
                <a:effectLst/>
                <a:latin typeface="Helvetica Neue"/>
              </a:rPr>
              <a:t>Βουλευτές επικρατείας (</a:t>
            </a:r>
            <a:r>
              <a:rPr lang="el-GR" sz="2800" b="1" i="0" dirty="0" err="1" smtClean="0">
                <a:solidFill>
                  <a:srgbClr val="3B3835"/>
                </a:solidFill>
                <a:effectLst/>
                <a:latin typeface="Helvetica Neue"/>
              </a:rPr>
              <a:t>άρ</a:t>
            </a:r>
            <a:r>
              <a:rPr lang="el-GR" sz="2800" b="1" i="0" dirty="0" smtClean="0">
                <a:solidFill>
                  <a:srgbClr val="3B3835"/>
                </a:solidFill>
                <a:effectLst/>
                <a:latin typeface="Helvetica Neue"/>
              </a:rPr>
              <a:t>. 54 Σ.): εκλέγονται ανάλογα με το ποσοστό του κόμματος σε όλη την επικράτεια. Μπορεί να είναι έως το 1/20 του συνόλου. Σήμερα είναι 12. </a:t>
            </a:r>
            <a:endParaRPr lang="el-GR" sz="28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9185564" y="1527464"/>
            <a:ext cx="2171700" cy="1735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ΤΙ ΕΊΝΑΙ Ο ΒΟΥΛΕΥΤΗΣ ΕΠΙΚΡΑΤΕΙΑΣ;</a:t>
            </a:r>
            <a:endParaRPr lang="el-G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610591" y="405245"/>
            <a:ext cx="75334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    Τι </a:t>
            </a:r>
            <a:r>
              <a:rPr lang="el-GR" sz="2400" dirty="0">
                <a:solidFill>
                  <a:srgbClr val="333333"/>
                </a:solidFill>
                <a:latin typeface="Verdana" panose="020B0604030504040204" pitchFamily="34" charset="0"/>
              </a:rPr>
              <a:t>είναι βουλευτής επικρατείας;</a:t>
            </a:r>
          </a:p>
          <a:p>
            <a:r>
              <a:rPr lang="el-GR" dirty="0">
                <a:solidFill>
                  <a:srgbClr val="333333"/>
                </a:solidFill>
                <a:latin typeface="Verdana" panose="020B0604030504040204" pitchFamily="34" charset="0"/>
              </a:rPr>
              <a:t>Βουλευτής επικρατείας είναι μια ειδική κατηγορία </a:t>
            </a:r>
            <a:r>
              <a:rPr lang="el-GR" dirty="0">
                <a:solidFill>
                  <a:srgbClr val="0491E1"/>
                </a:solidFill>
                <a:latin typeface="Verdana" panose="020B0604030504040204" pitchFamily="34" charset="0"/>
                <a:hlinkClick r:id="rId2" tooltip="τι είναι βουλευτής"/>
              </a:rPr>
              <a:t>βουλευτή</a:t>
            </a:r>
            <a:r>
              <a:rPr lang="el-G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Οι βουλευτές επικρατείας δεν εκλέγονται σε κάποια συγκεκριμένη εκλογική περιφέρεια, αλλά στο σύνολο της επικράτειας (της χώρας).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26027" y="2528902"/>
            <a:ext cx="1095201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Ως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γνωστόν οι βουλευτές εκλέγονται από τον λαό με τις εκλογές.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Ωστόσο, σύμφωνα με το σύνταγμα, ένα μέρος των βουλευτών και συγκεκριμένα το 1/20, δηλαδή το πολύ 15, εκλέγονται με λίστα και όχι με σταυρό.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Οι λίστες αυτές που δίνουν τα κόμματα περιλαμβάνουν μια σειρά από προτάσεις προσώπων για τις θέσεις αυτές.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Τελικά, κάθε κόμμα εκλέγει έναν αριθμό βουλευτών επικρατείας ανάλογα με τη δύναμη του στις εκλογές.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Το πρώτο κόμμα εκλέγει περισσότερους, το δεύτερο λιγότερους </a:t>
            </a:r>
            <a:r>
              <a:rPr lang="el-GR" sz="20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κ.ο.κ.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Ωστόσο, δεν εκλέγουν όλα τα κόμματα που μπαίνουν στη βουλή βουλευτές επικρατείας.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Ρόμβος 3"/>
          <p:cNvSpPr/>
          <p:nvPr/>
        </p:nvSpPr>
        <p:spPr>
          <a:xfrm>
            <a:off x="1828800" y="374073"/>
            <a:ext cx="8001000" cy="591242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Ο </a:t>
            </a:r>
            <a:r>
              <a:rPr lang="el-GR" sz="2000" b="1" dirty="0" smtClean="0"/>
              <a:t>παρών </a:t>
            </a:r>
            <a:r>
              <a:rPr lang="el-GR" sz="2000" b="1" dirty="0" smtClean="0"/>
              <a:t>εκλογικός νόμος ορίζει ένα πολύπλοκο σύστημα ενισχυμένης αναλογικής που δεν ευνοεί τα μικρά κόμματα και επιτρέπει κοινοβουλευτική πλειοψηφία στο πρώτο κόμμα αφού  λαμβάνει επιπλέον </a:t>
            </a:r>
          </a:p>
          <a:p>
            <a:pPr algn="ctr"/>
            <a:r>
              <a:rPr lang="en-US" sz="2000" b="1" u="sng" dirty="0" smtClean="0">
                <a:latin typeface="Goudy Stout" panose="0202090407030B020401" pitchFamily="18" charset="0"/>
              </a:rPr>
              <a:t>bonus</a:t>
            </a:r>
            <a:r>
              <a:rPr lang="el-GR" sz="2000" b="1" u="sng" dirty="0" smtClean="0"/>
              <a:t> 50 εδρών</a:t>
            </a:r>
            <a:r>
              <a:rPr lang="en-US" sz="2000" b="1" u="sng" dirty="0" smtClean="0">
                <a:latin typeface="Goudy Stout" panose="0202090407030B020401" pitchFamily="18" charset="0"/>
              </a:rPr>
              <a:t> </a:t>
            </a:r>
            <a:endParaRPr lang="el-GR" sz="2000" b="1" u="sng" dirty="0"/>
          </a:p>
        </p:txBody>
      </p:sp>
    </p:spTree>
    <p:extLst>
      <p:ext uri="{BB962C8B-B14F-4D97-AF65-F5344CB8AC3E}">
        <p14:creationId xmlns:p14="http://schemas.microsoft.com/office/powerpoint/2010/main" val="10817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736" y="1"/>
            <a:ext cx="12119264" cy="16906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b="1" u="sng" dirty="0" smtClean="0"/>
              <a:t>Βουλευτική </a:t>
            </a:r>
            <a:r>
              <a:rPr lang="el-GR" b="1" u="sng" dirty="0"/>
              <a:t>περίοδος.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736" y="1589810"/>
            <a:ext cx="12119264" cy="52681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109356" y="2313997"/>
            <a:ext cx="7460672" cy="4242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latin typeface="Arial Black" panose="020B0A04020102020204" pitchFamily="34" charset="0"/>
              </a:rPr>
              <a:t>Το χρονικό διάστημα μεταξύ δύο βουλευτικών εκλογών που γίνονται κάθε τέσσερα χρόνια</a:t>
            </a:r>
            <a:endParaRPr lang="el-G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/>
              <a:t>Βουλευτική σύνοδος</a:t>
            </a:r>
            <a:endParaRPr lang="el-GR" sz="32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127" y="1690689"/>
            <a:ext cx="12108873" cy="508418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540327" y="2182090"/>
            <a:ext cx="5039591" cy="3886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Arial Black" panose="020B0A04020102020204" pitchFamily="34" charset="0"/>
              </a:rPr>
              <a:t>Την πρώτη Δευτέρα του μηνός Οκτωβρίου κάθε χρόνο, ξεκινά μια νέα σύνοδος της Βουλής η οποία συνήθως λήγει τον Ιούνιο της επόμενης χρονιάς.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7616536" y="2861181"/>
            <a:ext cx="3210791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tx1"/>
                </a:solidFill>
              </a:rPr>
              <a:t>Τμήμα θερινών διακοπών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Ιούλιος ως 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Σεπτέμβριος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1"/>
            <a:ext cx="11353800" cy="169068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l-GR" b="1" u="sng" dirty="0" smtClean="0"/>
              <a:t>ΣΥΝΕΔΡΙΑΣΕΙΣ ΤΗΣ ΒΟΥΛΗΣ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72736" y="1690689"/>
            <a:ext cx="12264736" cy="4486274"/>
          </a:xfrm>
          <a:solidFill>
            <a:srgbClr val="00206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Αριστερό-δεξιό βέλος 3"/>
          <p:cNvSpPr/>
          <p:nvPr/>
        </p:nvSpPr>
        <p:spPr>
          <a:xfrm>
            <a:off x="2213265" y="1610591"/>
            <a:ext cx="8447808" cy="45663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/>
              <a:t>            1.ΣΕ ΟΛΟΜΕΛΕΙΑ</a:t>
            </a:r>
          </a:p>
          <a:p>
            <a:r>
              <a:rPr lang="el-GR" sz="2400" b="1" dirty="0" smtClean="0"/>
              <a:t>            2. ΣΕ ΤΜΗΜΑΤΑ</a:t>
            </a:r>
          </a:p>
          <a:p>
            <a:pPr algn="ctr"/>
            <a:r>
              <a:rPr lang="el-GR" sz="2400" b="1" dirty="0" smtClean="0"/>
              <a:t>      3.ΣΕ ΤΜΗΜΑΤΑ ΘΕΡΙΝΩΝ ΔΙΑΚΟΠΩΝ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0944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83127" y="-145473"/>
            <a:ext cx="11436927" cy="183616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l-GR" b="1" u="sng" dirty="0" smtClean="0"/>
              <a:t>Η ΔΗΜΟΣΙΟΤΗΤΑ ΕΞΑΣΦΑΛΙΖΕΤΑΙ ΑΠΌ: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83127" y="1690688"/>
            <a:ext cx="11436927" cy="516731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Εξάγωνο 3"/>
          <p:cNvSpPr/>
          <p:nvPr/>
        </p:nvSpPr>
        <p:spPr>
          <a:xfrm>
            <a:off x="2244436" y="1849582"/>
            <a:ext cx="7543800" cy="4675909"/>
          </a:xfrm>
          <a:prstGeom prst="hexag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l-GR" sz="2800" b="1" dirty="0" smtClean="0"/>
              <a:t>ΤΟ ΚΑΝΑΛΙ ΤΗΣ ΒΟΥΛΗΣ</a:t>
            </a:r>
          </a:p>
          <a:p>
            <a:pPr marL="342900" indent="-342900" algn="ctr">
              <a:buAutoNum type="arabicPeriod"/>
            </a:pPr>
            <a:r>
              <a:rPr lang="el-GR" sz="2800" b="1" dirty="0" smtClean="0"/>
              <a:t>ΜΕ ΤΗ ΠΑΡΑΚΟΛΟΥΘΗΣΗ ΟΠΟΙΟΝΔΗΠΟΤΕ ΠΟΛΙΤΗ ΑΠΌ ΤΟΝ ΕΞΩΣΤΗ ΤΗΣ ΒΟΥΛΗΣ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5248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7" y="85725"/>
            <a:ext cx="8808027" cy="66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54927" y="1756064"/>
            <a:ext cx="5288973" cy="3605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/>
              <a:t>Την Νομοθετική </a:t>
            </a:r>
            <a:r>
              <a:rPr lang="el-GR" b="1" u="sng" dirty="0"/>
              <a:t>Λ</a:t>
            </a:r>
            <a:r>
              <a:rPr lang="el-GR" b="1" u="sng" dirty="0" smtClean="0"/>
              <a:t>ειτουργία την ασκούν:</a:t>
            </a:r>
          </a:p>
          <a:p>
            <a:pPr algn="ctr"/>
            <a:endParaRPr lang="el-GR" b="1" u="sng" dirty="0"/>
          </a:p>
          <a:p>
            <a:pPr algn="ctr"/>
            <a:r>
              <a:rPr lang="el-GR" b="1" u="sng" dirty="0" smtClean="0"/>
              <a:t>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ΒΟΥΛΗ</a:t>
            </a:r>
          </a:p>
          <a:p>
            <a:pPr algn="ctr"/>
            <a:endParaRPr lang="el-GR" b="1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l-GR" sz="2400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ΠτΔ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57500" y="1475509"/>
            <a:ext cx="6255327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>
                <a:latin typeface="Arial Black" panose="020B0A04020102020204" pitchFamily="34" charset="0"/>
              </a:rPr>
              <a:t>ΤΟ ΠΟΛΙΤΕΥΜΑ ΜΑΣ ΕΙΝΑΙ;</a:t>
            </a:r>
            <a:endParaRPr lang="el-GR" sz="20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στέρι 5 ακτινών 1"/>
          <p:cNvSpPr/>
          <p:nvPr/>
        </p:nvSpPr>
        <p:spPr>
          <a:xfrm>
            <a:off x="2041811" y="228600"/>
            <a:ext cx="7949045" cy="56214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ΠΡΟΕΔΡΕΥΟΜΕΝΗ</a:t>
            </a:r>
          </a:p>
          <a:p>
            <a:pPr algn="ctr"/>
            <a:r>
              <a:rPr lang="el-GR" sz="2400" b="1" dirty="0" smtClean="0"/>
              <a:t>ΚΟΙΝΟΒΟΥΛΕΥΤΙΚΗ</a:t>
            </a:r>
          </a:p>
          <a:p>
            <a:pPr algn="ctr"/>
            <a:r>
              <a:rPr lang="el-GR" sz="2400" b="1" dirty="0" smtClean="0"/>
              <a:t>ΔΗΜΟΚΡΑΤΙΑ</a:t>
            </a:r>
            <a:endParaRPr lang="el-GR" sz="2400" b="1" dirty="0"/>
          </a:p>
        </p:txBody>
      </p:sp>
      <p:sp>
        <p:nvSpPr>
          <p:cNvPr id="3" name="Ορθογώνιο 2"/>
          <p:cNvSpPr/>
          <p:nvPr/>
        </p:nvSpPr>
        <p:spPr>
          <a:xfrm rot="10800000" flipV="1">
            <a:off x="238991" y="4869466"/>
            <a:ext cx="114507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l-GR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l-GR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Αυτό </a:t>
            </a:r>
            <a:r>
              <a:rPr lang="el-GR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σημαίνει ότι η Βουλή (Κοινοβούλιο) έχει ξεχωριστή θέση στο πολίτευμά μας αφού είναι το μοναδικό όργανο της Πολιτείας που εκλέγεται απευθείας από το λαό, που είναι πηγή κάθε εξουσίας.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5733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ΠΡΟΫΠΟΘΕΣΕΙΣ ΕΚΛΟΓΗΣ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84565" y="1485900"/>
            <a:ext cx="83854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Για να εκλεγεί κανείς βουλευτής απαιτείται να είναι: </a:t>
            </a:r>
          </a:p>
          <a:p>
            <a:endParaRPr lang="el-GR" sz="2400" b="1" u="sng" dirty="0" smtClean="0"/>
          </a:p>
          <a:p>
            <a:pPr marL="457200" indent="-457200">
              <a:buAutoNum type="arabicPeriod"/>
            </a:pPr>
            <a:r>
              <a:rPr lang="el-GR" sz="2400" dirty="0" smtClean="0"/>
              <a:t>Έλληνας πολίτης, </a:t>
            </a:r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r>
              <a:rPr lang="el-GR" sz="2400" dirty="0"/>
              <a:t>Ν</a:t>
            </a:r>
            <a:r>
              <a:rPr lang="el-GR" sz="2400" dirty="0" smtClean="0"/>
              <a:t>α έχει την νόμιμη ικανότητα να εκλέγει και</a:t>
            </a:r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FontTx/>
              <a:buAutoNum type="arabicPeriod"/>
            </a:pPr>
            <a:r>
              <a:rPr lang="el-GR" sz="2400" dirty="0"/>
              <a:t>Ν</a:t>
            </a:r>
            <a:r>
              <a:rPr lang="el-GR" sz="2400" dirty="0" smtClean="0"/>
              <a:t>α έχει συμπληρώσει το 25ο έτος της ηλικίας του κατά την ημέρα της εκλογής.</a:t>
            </a:r>
          </a:p>
          <a:p>
            <a:endParaRPr lang="el-GR" dirty="0" smtClean="0"/>
          </a:p>
          <a:p>
            <a:pPr algn="r"/>
            <a:r>
              <a:rPr lang="el-GR" b="1" dirty="0" smtClean="0"/>
              <a:t>Άρθρο 55 παρ. 1 Συντ.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32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2118" y="452718"/>
            <a:ext cx="10962409" cy="1400530"/>
          </a:xfrm>
        </p:spPr>
        <p:txBody>
          <a:bodyPr/>
          <a:lstStyle/>
          <a:p>
            <a:pPr algn="ctr"/>
            <a:r>
              <a:rPr lang="el-GR" b="1" u="sng" dirty="0">
                <a:solidFill>
                  <a:srgbClr val="3B3835"/>
                </a:solidFill>
                <a:latin typeface="Franklin Gothic Heavy" panose="020B0903020102020204" pitchFamily="34" charset="0"/>
              </a:rPr>
              <a:t>Αριθμός βουλευτών της χώρας (</a:t>
            </a:r>
            <a:r>
              <a:rPr lang="el-GR" b="1" u="sng" dirty="0" err="1">
                <a:solidFill>
                  <a:srgbClr val="3B3835"/>
                </a:solidFill>
                <a:latin typeface="Franklin Gothic Heavy" panose="020B0903020102020204" pitchFamily="34" charset="0"/>
              </a:rPr>
              <a:t>άρ</a:t>
            </a:r>
            <a:r>
              <a:rPr lang="el-GR" b="1" u="sng" dirty="0">
                <a:solidFill>
                  <a:srgbClr val="3B3835"/>
                </a:solidFill>
                <a:latin typeface="Franklin Gothic Heavy" panose="020B0903020102020204" pitchFamily="34" charset="0"/>
              </a:rPr>
              <a:t>. 51 </a:t>
            </a:r>
            <a:r>
              <a:rPr lang="el-GR" b="1" u="sng" dirty="0" smtClean="0">
                <a:solidFill>
                  <a:srgbClr val="3B3835"/>
                </a:solidFill>
                <a:latin typeface="Franklin Gothic Heavy" panose="020B0903020102020204" pitchFamily="34" charset="0"/>
              </a:rPr>
              <a:t>Συντάγματος)</a:t>
            </a:r>
            <a:endParaRPr lang="el-GR" b="1" u="sng" dirty="0">
              <a:latin typeface="Franklin Gothic Heavy" panose="020B0903020102020204" pitchFamily="34" charset="0"/>
            </a:endParaRPr>
          </a:p>
        </p:txBody>
      </p:sp>
      <p:sp>
        <p:nvSpPr>
          <p:cNvPr id="4" name="Πλαίσιο 3"/>
          <p:cNvSpPr/>
          <p:nvPr/>
        </p:nvSpPr>
        <p:spPr>
          <a:xfrm>
            <a:off x="1932709" y="1943100"/>
            <a:ext cx="8239991" cy="42914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608118" y="2691245"/>
            <a:ext cx="6733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b="1" dirty="0">
              <a:solidFill>
                <a:srgbClr val="3B3835"/>
              </a:solidFill>
              <a:latin typeface="Arial Black" panose="020B0A04020102020204" pitchFamily="34" charset="0"/>
            </a:endParaRPr>
          </a:p>
          <a:p>
            <a:r>
              <a:rPr lang="el-GR" sz="2400" b="1" i="0" dirty="0" smtClean="0">
                <a:solidFill>
                  <a:srgbClr val="3B3835"/>
                </a:solidFill>
                <a:effectLst/>
                <a:latin typeface="Arial Black" panose="020B0A04020102020204" pitchFamily="34" charset="0"/>
              </a:rPr>
              <a:t>Ορίζεται με νόμο και μπορεί να αλλάξει, αλλά πάντα θα κυμαίνεται μεταξύ 200 και 300. Σήμερα είναι 300, όπως ισχύει από το 1952. </a:t>
            </a:r>
            <a:endParaRPr lang="el-G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Διάγραμμα ροής: Υπορουτίνα 2"/>
          <p:cNvSpPr/>
          <p:nvPr/>
        </p:nvSpPr>
        <p:spPr>
          <a:xfrm>
            <a:off x="646111" y="0"/>
            <a:ext cx="9692844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>
                <a:solidFill>
                  <a:schemeClr val="bg1"/>
                </a:solidFill>
              </a:rPr>
              <a:t>Βουλευτικά Κωλύματα  </a:t>
            </a:r>
          </a:p>
          <a:p>
            <a:pPr algn="ctr"/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Κωλύματα </a:t>
            </a: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εκλογιμότητας (</a:t>
            </a:r>
            <a:r>
              <a:rPr lang="el-GR" sz="20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άρ</a:t>
            </a: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. 56 Σ.): Σημαίνει ότι κάποιοι δεν έχουν δικαίωμα να είναι υποψήφιοι βουλευτές. Ισχύει κυρίως για δημοσίους υπαλλήλους και στρατιωτικούς. Δεν ισχύει για Πανεπιστημιακούς καθηγητές. </a:t>
            </a:r>
            <a:endParaRPr lang="el-GR" sz="20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l-GR" sz="20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l-GR" sz="2400" b="1" u="sng" dirty="0" smtClean="0">
                <a:solidFill>
                  <a:schemeClr val="bg1"/>
                </a:solidFill>
              </a:rPr>
              <a:t>Βουλευτικά </a:t>
            </a:r>
            <a:r>
              <a:rPr lang="el-GR" sz="2400" b="1" u="sng" dirty="0">
                <a:solidFill>
                  <a:schemeClr val="bg1"/>
                </a:solidFill>
              </a:rPr>
              <a:t>ασυμβίβαστα (</a:t>
            </a:r>
            <a:r>
              <a:rPr lang="el-GR" sz="2400" b="1" u="sng" dirty="0" err="1">
                <a:solidFill>
                  <a:schemeClr val="bg1"/>
                </a:solidFill>
              </a:rPr>
              <a:t>άρ</a:t>
            </a:r>
            <a:r>
              <a:rPr lang="el-GR" sz="2400" b="1" u="sng" dirty="0">
                <a:solidFill>
                  <a:schemeClr val="bg1"/>
                </a:solidFill>
              </a:rPr>
              <a:t>. 57 Σ.): </a:t>
            </a:r>
            <a:endParaRPr lang="el-GR" sz="2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Σημαίνει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ότι εάν κάποιος εκλεγεί υπό μία ορισμένη ιδιότητα, θα πρέπει να παραιτηθεί από αυτήν σε 8 ημέρες από την εκλογή του, αλλιώς εκπίπτει αυτοδικαίως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Ισχύει κυρίως για όσους είναι μέλη εταιρίας που συνεργάζεται με το Δημόσιο ή για ιδιοκτήτες ραδιοφωνικού ή τηλεοπτικού σταθμού.</a:t>
            </a:r>
          </a:p>
        </p:txBody>
      </p:sp>
    </p:spTree>
    <p:extLst>
      <p:ext uri="{BB962C8B-B14F-4D97-AF65-F5344CB8AC3E}">
        <p14:creationId xmlns:p14="http://schemas.microsoft.com/office/powerpoint/2010/main" val="25838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6973" y="519544"/>
            <a:ext cx="9333861" cy="1333703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4">
                    <a:lumMod val="50000"/>
                  </a:schemeClr>
                </a:solidFill>
              </a:rPr>
              <a:t>Βουλευτική </a:t>
            </a:r>
            <a:r>
              <a:rPr lang="el-GR" b="1" u="sng" dirty="0" err="1" smtClean="0">
                <a:solidFill>
                  <a:schemeClr val="accent4">
                    <a:lumMod val="50000"/>
                  </a:schemeClr>
                </a:solidFill>
              </a:rPr>
              <a:t>ποσόστοση</a:t>
            </a:r>
            <a:endParaRPr lang="el-GR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Διάγραμμα ροής: Διεργασία 2"/>
          <p:cNvSpPr/>
          <p:nvPr/>
        </p:nvSpPr>
        <p:spPr>
          <a:xfrm>
            <a:off x="1849583" y="2119745"/>
            <a:ext cx="7107382" cy="3356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u="sng" dirty="0">
                <a:solidFill>
                  <a:schemeClr val="tx2">
                    <a:lumMod val="25000"/>
                  </a:schemeClr>
                </a:solidFill>
              </a:rPr>
              <a:t>Υποχρεωτική ποσόστωση ανά φύλο</a:t>
            </a:r>
            <a:r>
              <a:rPr lang="el-GR" sz="2800" b="1" u="sng" dirty="0" smtClean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el-GR" sz="2800" b="1" u="sng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Ο </a:t>
            </a:r>
            <a:r>
              <a:rPr lang="el-GR" sz="2400" b="1" dirty="0">
                <a:solidFill>
                  <a:schemeClr val="tx2">
                    <a:lumMod val="25000"/>
                  </a:schemeClr>
                </a:solidFill>
              </a:rPr>
              <a:t>αριθμός των υποψηφίων βουλευτών, από κάθε φύλο, πρέπει να είναι ίσος με το 1/3 του συνολικού αριθμού των υποψηφίων τους σε όλη την Επικράτεια.</a:t>
            </a:r>
          </a:p>
        </p:txBody>
      </p:sp>
    </p:spTree>
    <p:extLst>
      <p:ext uri="{BB962C8B-B14F-4D97-AF65-F5344CB8AC3E}">
        <p14:creationId xmlns:p14="http://schemas.microsoft.com/office/powerpoint/2010/main" val="34278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Ιόν">
  <a:themeElements>
    <a:clrScheme name="Ιό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563</Words>
  <Application>Microsoft Office PowerPoint</Application>
  <PresentationFormat>Ευρεία οθόνη</PresentationFormat>
  <Paragraphs>107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Century Gothic</vt:lpstr>
      <vt:lpstr>Franklin Gothic Heavy</vt:lpstr>
      <vt:lpstr>Goudy Stout</vt:lpstr>
      <vt:lpstr>Helvetica Neue</vt:lpstr>
      <vt:lpstr>Times New Roman</vt:lpstr>
      <vt:lpstr>Verdana</vt:lpstr>
      <vt:lpstr>Wingdings</vt:lpstr>
      <vt:lpstr>Wingdings 3</vt:lpstr>
      <vt:lpstr>Θέμα του Office</vt:lpstr>
      <vt:lpstr>Ιόν</vt:lpstr>
      <vt:lpstr>1_Ιόν</vt:lpstr>
      <vt:lpstr>1_Θέμα του Office</vt:lpstr>
      <vt:lpstr>10.1 ΝΟΜΟΘΕΤΙΚΗ ΛΕΙΤΟΥΡΓΙΑ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ΠΡΟΫΠΟΘΕΣΕΙΣ ΕΚΛΟΓΗΣ</vt:lpstr>
      <vt:lpstr>Αριθμός βουλευτών της χώρας (άρ. 51 Συντάγματος)</vt:lpstr>
      <vt:lpstr>Παρουσίαση του PowerPoint</vt:lpstr>
      <vt:lpstr>Βουλευτική ποσόστοση</vt:lpstr>
      <vt:lpstr>Παρουσίαση του PowerPoint</vt:lpstr>
      <vt:lpstr>Βουλευτική Ασυλία</vt:lpstr>
      <vt:lpstr>Παρουσίαση του PowerPoint</vt:lpstr>
      <vt:lpstr>Παρουσίαση του PowerPoint</vt:lpstr>
      <vt:lpstr>Παρουσίαση του PowerPoint</vt:lpstr>
      <vt:lpstr>Βουλευτική περίοδος.</vt:lpstr>
      <vt:lpstr>Βουλευτική σύνοδος</vt:lpstr>
      <vt:lpstr>ΣΥΝΕΔΡΙΑΣΕΙΣ ΤΗΣ ΒΟΥΛΗΣ</vt:lpstr>
      <vt:lpstr>Η ΔΗΜΟΣΙΟΤΗΤΑ ΕΞΑΣΦΑΛΙΖΕΤΑΙ ΑΠΌ: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ΝΟΜΟΘΕΤΙΚΗ ΛΕΙΤΟΥΡΓΙΑ</dc:title>
  <dc:creator>Στέλλα Κολοβού</dc:creator>
  <cp:lastModifiedBy>Στέλλα Κολοβού</cp:lastModifiedBy>
  <cp:revision>40</cp:revision>
  <dcterms:created xsi:type="dcterms:W3CDTF">2021-02-28T13:58:20Z</dcterms:created>
  <dcterms:modified xsi:type="dcterms:W3CDTF">2021-03-02T07:19:57Z</dcterms:modified>
</cp:coreProperties>
</file>