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0" r:id="rId6"/>
    <p:sldId id="259" r:id="rId7"/>
    <p:sldId id="262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693-BB60-422B-8E0F-FB4FC71599E3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77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693-BB60-422B-8E0F-FB4FC71599E3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609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693-BB60-422B-8E0F-FB4FC71599E3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064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693-BB60-422B-8E0F-FB4FC71599E3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971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693-BB60-422B-8E0F-FB4FC71599E3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35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693-BB60-422B-8E0F-FB4FC71599E3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009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693-BB60-422B-8E0F-FB4FC71599E3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540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693-BB60-422B-8E0F-FB4FC71599E3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57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693-BB60-422B-8E0F-FB4FC71599E3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924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3F2F693-BB60-422B-8E0F-FB4FC71599E3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06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693-BB60-422B-8E0F-FB4FC71599E3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583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F2F693-BB60-422B-8E0F-FB4FC71599E3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2E0DCF-82C6-467D-B21A-C5A12B0C1D75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02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gr/search?bih=754&amp;biw=1536&amp;hl=el&amp;sxsrf=ALeKk03R3N5wTxoi_NmkK5f2S_iVtis8rQ:1615725494566&amp;q=%CF%80%CF%81%CE%BF%CE%B5%CE%B4%CF%81%CE%B9%CE%BA%CF%8C+%CE%BC%CE%AD%CE%B3%CE%B1%CF%81%CE%BF+%CE%B1%CE%B8%CE%AE%CE%BD%CE%B1+%CE%B4%CE%B9%CE%B5%CF%8D%CE%B8%CF%85%CE%BD%CF%83%CE%B7&amp;stick=H4sIAAAAAAAAAOPgE-LVT9c3NEzOSc_JzYnP0ZLNTrbSz8lPTizJzM-DM6wSU1KKUouLF7Hanm8433hu_7mt57YA6Z3ndp3vUTi359zac5vPbQRJKJzbeG7HuXXn9p7bqHBuC1DB1vO953acbz2393zzue0AOOsvo3AAAAA&amp;ludocid=14253447035645817929&amp;sa=X&amp;ved=2ahUKEwi4w6HB5q_vAhWwx4UKHc6lCSsQ6BMwGXoECC0QA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-115747" y="-509286"/>
            <a:ext cx="12307747" cy="2246647"/>
          </a:xfrm>
        </p:spPr>
        <p:txBody>
          <a:bodyPr/>
          <a:lstStyle/>
          <a:p>
            <a:pPr algn="ctr"/>
            <a:r>
              <a:rPr lang="el-GR" b="1" dirty="0"/>
              <a:t>10.2 Εκτελεστική </a:t>
            </a:r>
            <a:r>
              <a:rPr lang="el-GR" b="1" dirty="0" smtClean="0"/>
              <a:t>Λειτουργία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509286" y="1845734"/>
            <a:ext cx="10646394" cy="402336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16643" y="2804160"/>
            <a:ext cx="2529840" cy="2296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</a:rPr>
              <a:t>ΕΚΤΕΛΕΣΤΙΚΑ</a:t>
            </a:r>
          </a:p>
          <a:p>
            <a:pPr algn="ctr"/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</a:rPr>
              <a:t>ΟΡΓΑΝΑ:</a:t>
            </a:r>
            <a:endParaRPr lang="el-G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Δεξιό βέλος 6"/>
          <p:cNvSpPr/>
          <p:nvPr/>
        </p:nvSpPr>
        <p:spPr>
          <a:xfrm>
            <a:off x="4053840" y="2748687"/>
            <a:ext cx="3841252" cy="1039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1. ΚΥΒΕΡΝΗΣΗ</a:t>
            </a:r>
            <a:endParaRPr lang="el-GR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Δεξιό βέλος 7"/>
          <p:cNvSpPr/>
          <p:nvPr/>
        </p:nvSpPr>
        <p:spPr>
          <a:xfrm>
            <a:off x="4071779" y="3952240"/>
            <a:ext cx="5049071" cy="114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2. ΠΡΟΕΔΡΟΣ ΤΗΣ ΔΗΜΟΚΡΑΤΙΑΣ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-104172"/>
            <a:ext cx="12083970" cy="652486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atin typeface="Arial Black" panose="020B0A04020102020204" pitchFamily="34" charset="0"/>
              </a:rPr>
              <a:t>Σε περίπτωση αποτυχίας δηλαδή το πρώτο κόμμα δεν απέκτησε την απόλυτη πλειοψηφία, το ίδιο το Σύνταγμα προβλέπει αναλυτικά τη διαδικασία που πρέπει να ακολουθήσει ο Πρόεδρος της Δημοκρατίας με διαδοχικές αναθέσεις διερευνητικών εντολών, για το σχηματισμό Κυβέρνησης.</a:t>
            </a:r>
          </a:p>
          <a:p>
            <a:endParaRPr lang="el-GR" sz="2000" b="1" dirty="0" smtClean="0"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atin typeface="Arial Black" panose="020B0A04020102020204" pitchFamily="34" charset="0"/>
              </a:rPr>
              <a:t>Ο πρόεδρος της δημοκρατίας αναθέτει διαδοχικά διερευνητικές εντολές στον αρχηγό του δεύτερου και του τρίτου κόμματος αντίστοιχα για το σχηματισμό κυβέρνησης, η οποία να διαθέτει την εμπιστοσύνη της Βουλής.</a:t>
            </a:r>
          </a:p>
          <a:p>
            <a:endParaRPr lang="el-GR" sz="2000" b="1" dirty="0" smtClean="0"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atin typeface="Arial Black" panose="020B0A04020102020204" pitchFamily="34" charset="0"/>
              </a:rPr>
              <a:t>Αν όλες οι προσπάθειες αποβούν άκαρπες, τότε επιδιώκει το σχηματισμό κυβέρνησης συνασπισμού ( Οικουμενική  Κυβέρνηση).</a:t>
            </a: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atin typeface="Arial Black" panose="020B0A04020102020204" pitchFamily="34" charset="0"/>
              </a:rPr>
              <a:t>Σε περίπτωση αποτυχίας σχηματισμού Κυβέρνησης </a:t>
            </a:r>
            <a:r>
              <a:rPr lang="el-GR" sz="2000" b="1" dirty="0" err="1" smtClean="0">
                <a:latin typeface="Arial Black" panose="020B0A04020102020204" pitchFamily="34" charset="0"/>
              </a:rPr>
              <a:t>προκηρρύσει</a:t>
            </a:r>
            <a:r>
              <a:rPr lang="el-GR" sz="2000" b="1" dirty="0" smtClean="0">
                <a:latin typeface="Arial Black" panose="020B0A04020102020204" pitchFamily="34" charset="0"/>
              </a:rPr>
              <a:t> νέες εκλογές.</a:t>
            </a:r>
          </a:p>
          <a:p>
            <a:endParaRPr lang="el-GR" b="1" dirty="0">
              <a:latin typeface="Arial Black" panose="020B0A04020102020204" pitchFamily="34" charset="0"/>
            </a:endParaRP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>
              <a:latin typeface="Arial Black" panose="020B0A04020102020204" pitchFamily="34" charset="0"/>
            </a:endParaRP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>
              <a:latin typeface="Arial Black" panose="020B0A04020102020204" pitchFamily="34" charset="0"/>
            </a:endParaRP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37360"/>
          </a:xfrm>
          <a:pattFill prst="dashHorz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algn="ctr"/>
            <a:r>
              <a:rPr lang="el-GR" b="1" u="sng" dirty="0" smtClean="0"/>
              <a:t>10.2.1 ΠΡΟΕΔΡΟΣ ΤΗΣ ΔΗΜΟΚΡΑΤΙΑΣ</a:t>
            </a:r>
            <a:endParaRPr lang="el-GR" b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165" y="2234135"/>
            <a:ext cx="6696423" cy="362265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38896" y="2234135"/>
            <a:ext cx="2858947" cy="33795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</a:rPr>
              <a:t>1.ΜΙΧ.ΣΤΑΣΙΝΟΠΟΥΛΟΣ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2. </a:t>
            </a:r>
            <a:r>
              <a:rPr lang="el-GR" b="1" smtClean="0">
                <a:solidFill>
                  <a:schemeClr val="tx1"/>
                </a:solidFill>
              </a:rPr>
              <a:t>ΚΩΝ</a:t>
            </a:r>
            <a:r>
              <a:rPr lang="el-GR" b="1" smtClean="0">
                <a:solidFill>
                  <a:schemeClr val="tx1"/>
                </a:solidFill>
              </a:rPr>
              <a:t>. </a:t>
            </a:r>
            <a:r>
              <a:rPr lang="el-GR" b="1" dirty="0" smtClean="0">
                <a:solidFill>
                  <a:schemeClr val="tx1"/>
                </a:solidFill>
              </a:rPr>
              <a:t>ΤΣΑΤΣΟΣ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3. ΚΩΝ. ΚΑΡΑΜΑΝΛΗΣ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4.ΧΡ. ΣΑΡΤΖΕΤΑΚΗΣ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5.ΚΩΝ. ΣΤΕΦΑΝΟΠΟΥΛΟΣ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6. ΚΑΡΟΛΟΣ ΠΑΠΟΥΛΙΑΣ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7. ΠΡΟΚ. ΠΑΥΛΟΠΟΥΛΟΣ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8. ΚΑΤ.ΣΑΚΕΛΛΑΡΟΠΟΥΛΟΥ</a:t>
            </a:r>
          </a:p>
          <a:p>
            <a:pPr algn="ctr"/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705" y="757338"/>
            <a:ext cx="4059548" cy="267694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610" y="757338"/>
            <a:ext cx="3935837" cy="267694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44" y="3582888"/>
            <a:ext cx="3609355" cy="270353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448" y="3680066"/>
            <a:ext cx="4116805" cy="260635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0127" y="3582888"/>
            <a:ext cx="4116805" cy="260635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489" y="831639"/>
            <a:ext cx="3573864" cy="2676948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1" y="-196769"/>
            <a:ext cx="12105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400" i="0" u="sng" strike="noStrike" dirty="0" smtClean="0">
              <a:solidFill>
                <a:srgbClr val="1A0DAB"/>
              </a:solidFill>
              <a:effectLst/>
              <a:latin typeface="Arial Black" panose="020B0A04020102020204" pitchFamily="34" charset="0"/>
              <a:hlinkClick r:id="rId8"/>
            </a:endParaRPr>
          </a:p>
          <a:p>
            <a:pPr algn="ctr"/>
            <a:r>
              <a:rPr lang="el-GR" sz="2400" i="0" u="sng" strike="noStrike" dirty="0" err="1" smtClean="0">
                <a:solidFill>
                  <a:srgbClr val="1A0DAB"/>
                </a:solidFill>
                <a:effectLst/>
                <a:latin typeface="Arial Black" panose="020B0A04020102020204" pitchFamily="34" charset="0"/>
                <a:hlinkClick r:id="rId8"/>
              </a:rPr>
              <a:t>Διεύθυνση</a:t>
            </a:r>
            <a:r>
              <a:rPr lang="el-GR" sz="2400" u="sng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:</a:t>
            </a:r>
            <a:r>
              <a:rPr lang="el-GR" sz="2400" i="0" u="sng" dirty="0" err="1" smtClean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Προεδρικό</a:t>
            </a:r>
            <a:r>
              <a:rPr lang="el-GR" sz="2400" i="0" u="sng" dirty="0" smtClean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Μέγαρο, </a:t>
            </a:r>
            <a:r>
              <a:rPr lang="el-GR" sz="2400" i="0" u="sng" dirty="0" err="1" smtClean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Βασ</a:t>
            </a:r>
            <a:r>
              <a:rPr lang="el-GR" sz="2400" i="0" u="sng" dirty="0" smtClean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. Γεωργίου B 2, Αθήνα 106 74</a:t>
            </a:r>
            <a:endParaRPr lang="el-GR" sz="2400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Πλαίσιο 3"/>
          <p:cNvSpPr/>
          <p:nvPr/>
        </p:nvSpPr>
        <p:spPr>
          <a:xfrm>
            <a:off x="1030147" y="1157468"/>
            <a:ext cx="10278319" cy="43405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9352" y="1921398"/>
            <a:ext cx="89588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>
                <a:latin typeface="Arial Black" panose="020B0A04020102020204" pitchFamily="34" charset="0"/>
              </a:rPr>
              <a:t>Πρόεδρος της Δημοκρατίας μπορεί να εκλεγεί </a:t>
            </a:r>
            <a:r>
              <a:rPr lang="el-GR" b="1" u="sng" dirty="0" smtClean="0">
                <a:latin typeface="Arial Black" panose="020B0A04020102020204" pitchFamily="34" charset="0"/>
              </a:rPr>
              <a:t>όποιος</a:t>
            </a:r>
            <a:r>
              <a:rPr lang="en-US" b="1" u="sng" dirty="0" smtClean="0">
                <a:latin typeface="Arial Black" panose="020B0A04020102020204" pitchFamily="34" charset="0"/>
              </a:rPr>
              <a:t>/</a:t>
            </a:r>
            <a:r>
              <a:rPr lang="el-GR" b="1" u="sng" dirty="0" smtClean="0">
                <a:latin typeface="Arial Black" panose="020B0A04020102020204" pitchFamily="34" charset="0"/>
              </a:rPr>
              <a:t>α</a:t>
            </a: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Είναι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Έλληνας πολίτης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για τουλάχιστον 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πέντε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έτη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Έχει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από πατέρα ή μητέρα Ελληνική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καταγωγή,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b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Έχει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συμπληρώσει το τεσσαρακοστό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έτος(40)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της ηλικίας του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και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b="1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Έχει </a:t>
            </a:r>
            <a:r>
              <a:rPr lang="el-G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τη νόμιμη ικανότητα του εκλέγειν (Άρθρο 31 του </a:t>
            </a:r>
            <a:r>
              <a:rPr lang="el-G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Συντάγματος).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τρογγυλεμένο ορθογώνιο 3"/>
          <p:cNvSpPr/>
          <p:nvPr/>
        </p:nvSpPr>
        <p:spPr>
          <a:xfrm>
            <a:off x="2419109" y="613458"/>
            <a:ext cx="6574420" cy="1921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Ο ΠΡΟΕΔΡΟΣ  ΕΊΝΑΙ </a:t>
            </a:r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ΑΙΡΕΤΟΣ </a:t>
            </a:r>
          </a:p>
          <a:p>
            <a:pPr algn="ctr"/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ΕΚΛΕΓΕΤΑΙ ΑΠΌ ΤΗ </a:t>
            </a:r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ΒΟΥΛΗ</a:t>
            </a:r>
          </a:p>
          <a:p>
            <a:pPr algn="ctr"/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Η ΘΗΤΕΙΑ ΤΟΥ ΔΙΑΡΚΕΙ </a:t>
            </a:r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5 ΧΡΟΝΙΑ </a:t>
            </a:r>
          </a:p>
          <a:p>
            <a:pPr algn="ctr"/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ΔΥΝΑΤΟΤΗΤΑ  ΑΝΑΝΕΩΣΗΣ </a:t>
            </a:r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ΑΛΛΑ 5 ΧΡΟΝΙΑ</a:t>
            </a:r>
            <a:endParaRPr lang="el-GR" b="1" u="sng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2592729" y="3171463"/>
            <a:ext cx="6227180" cy="2395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660066"/>
                </a:solidFill>
                <a:latin typeface="Arial Black" panose="020B0A04020102020204" pitchFamily="34" charset="0"/>
              </a:rPr>
              <a:t>Ο ΠΡΟΕΔΡΟΣ ΤΗΣ ΔΗΜΟΚΡΑΤΙΑΣ ΕΊΝΑΙ: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ΑΡΧΗΓΟΣ ΤΟΥ ΚΡΑΤΟΥΣ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ΡΥΘΜΙΣΤΗΣ ΤΟΥ ΠΟΛΙΤΕΥΜΑΤΟΣ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ΣΥΜΒΟΛΟ ΓΙΑ ΤΗΝ ΕΝΟΤΗΤΑ ΤΟΥ ΕΘΝΟΥΣ</a:t>
            </a:r>
            <a:endParaRPr lang="el-GR" b="1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37360"/>
          </a:xfrm>
          <a:pattFill prst="ltUpDiag">
            <a:fgClr>
              <a:srgbClr val="FFC0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latin typeface="Arial Black" panose="020B0A04020102020204" pitchFamily="34" charset="0"/>
              </a:rPr>
              <a:t>ΠΩΣ ΕΚΛΕΓΕΤΑΙ Ο/Η ΠΡΟΕΔΡΟΣ ΤΗΣ ΔΗΜΟΚΡΑΤΙΑΣ;</a:t>
            </a:r>
            <a:br>
              <a:rPr lang="el-GR" sz="2800" b="1" dirty="0" smtClean="0">
                <a:latin typeface="Arial Black" panose="020B0A04020102020204" pitchFamily="34" charset="0"/>
              </a:rPr>
            </a:br>
            <a:endParaRPr lang="el-GR" sz="2800" b="1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1" y="1737361"/>
            <a:ext cx="12303889" cy="4640290"/>
          </a:xfrm>
          <a:pattFill prst="ltHorz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l-GR" sz="2400" b="1" u="sng" dirty="0">
                <a:latin typeface="Arial Black" panose="020B0A04020102020204" pitchFamily="34" charset="0"/>
              </a:rPr>
              <a:t>Ο Πρόεδρος της Δημοκρατίας </a:t>
            </a:r>
            <a:r>
              <a:rPr lang="el-GR" b="1" dirty="0">
                <a:latin typeface="Arial Black" panose="020B0A04020102020204" pitchFamily="34" charset="0"/>
              </a:rPr>
              <a:t>εκλέγεται από τη Βουλή με αυξημένη πλειοψηφία γιατί επιδιώκεται να είναι αποδεκτός από την πλειοψηφία των βουλευτών. 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Πρέπει </a:t>
            </a:r>
            <a:r>
              <a:rPr lang="el-GR" b="1" dirty="0">
                <a:latin typeface="Arial Black" panose="020B0A04020102020204" pitchFamily="34" charset="0"/>
              </a:rPr>
              <a:t>να συγκεντρωθεί η πλειοψηφία των 2/3 (</a:t>
            </a:r>
            <a:r>
              <a:rPr lang="el-GR" b="1" dirty="0">
                <a:solidFill>
                  <a:srgbClr val="C00000"/>
                </a:solidFill>
                <a:latin typeface="Arial Black" panose="020B0A04020102020204" pitchFamily="34" charset="0"/>
              </a:rPr>
              <a:t>200</a:t>
            </a:r>
            <a:r>
              <a:rPr lang="el-GR" b="1" dirty="0">
                <a:latin typeface="Arial Black" panose="020B0A04020102020204" pitchFamily="34" charset="0"/>
              </a:rPr>
              <a:t>) του όλου αριθμού των βουλευτών </a:t>
            </a:r>
            <a:r>
              <a:rPr lang="el-GR" b="1" dirty="0">
                <a:solidFill>
                  <a:srgbClr val="C00000"/>
                </a:solidFill>
                <a:latin typeface="Arial Black" panose="020B0A04020102020204" pitchFamily="34" charset="0"/>
              </a:rPr>
              <a:t>σε δύο ψηφοφορίες </a:t>
            </a:r>
            <a:endParaRPr lang="el-GR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και </a:t>
            </a:r>
            <a:r>
              <a:rPr lang="el-GR" b="1" dirty="0">
                <a:latin typeface="Arial Black" panose="020B0A04020102020204" pitchFamily="34" charset="0"/>
              </a:rPr>
              <a:t>των 3/5 (</a:t>
            </a:r>
            <a:r>
              <a:rPr lang="el-GR" b="1" dirty="0">
                <a:solidFill>
                  <a:srgbClr val="FF0000"/>
                </a:solidFill>
                <a:latin typeface="Arial Black" panose="020B0A04020102020204" pitchFamily="34" charset="0"/>
              </a:rPr>
              <a:t>180</a:t>
            </a:r>
            <a:r>
              <a:rPr lang="el-GR" b="1" dirty="0">
                <a:latin typeface="Arial Black" panose="020B0A04020102020204" pitchFamily="34" charset="0"/>
              </a:rPr>
              <a:t>) στην </a:t>
            </a:r>
            <a:r>
              <a:rPr lang="el-G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r>
              <a:rPr lang="el-GR" b="1" baseline="30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η</a:t>
            </a:r>
            <a:r>
              <a:rPr lang="el-G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el-GR" b="1" dirty="0">
                <a:solidFill>
                  <a:srgbClr val="FF0000"/>
                </a:solidFill>
                <a:latin typeface="Arial Black" panose="020B0A04020102020204" pitchFamily="34" charset="0"/>
              </a:rPr>
              <a:t>ψηφοφορία</a:t>
            </a:r>
            <a:r>
              <a:rPr lang="el-GR" b="1" dirty="0">
                <a:latin typeface="Arial Black" panose="020B0A04020102020204" pitchFamily="34" charset="0"/>
              </a:rPr>
              <a:t>. 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Στην </a:t>
            </a:r>
            <a:r>
              <a:rPr lang="el-GR" b="1" dirty="0">
                <a:latin typeface="Arial Black" panose="020B0A04020102020204" pitchFamily="34" charset="0"/>
              </a:rPr>
              <a:t>περίπτωση που δεν συγκεντρωθεί η πλειοψηφία των 180 βουλευτών στην τρίτη ψηφοφορία, </a:t>
            </a:r>
            <a:r>
              <a:rPr lang="el-GR" b="1" dirty="0">
                <a:solidFill>
                  <a:srgbClr val="FFC000"/>
                </a:solidFill>
                <a:latin typeface="Arial Black" panose="020B0A04020102020204" pitchFamily="34" charset="0"/>
              </a:rPr>
              <a:t>διαλύεται η Βουλή και ακολουθούν Βουλευτικές εκλογές</a:t>
            </a:r>
            <a:r>
              <a:rPr lang="el-GR" b="1" dirty="0">
                <a:latin typeface="Arial Black" panose="020B0A04020102020204" pitchFamily="34" charset="0"/>
              </a:rPr>
              <a:t>. 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Η </a:t>
            </a:r>
            <a:r>
              <a:rPr lang="el-GR" b="1" dirty="0">
                <a:latin typeface="Arial Black" panose="020B0A04020102020204" pitchFamily="34" charset="0"/>
              </a:rPr>
              <a:t>νέα, μετά τις εκλογές Βουλή, εκλέγει Πρόεδρο της Δημοκρατίας καταρχήν με αυξημένη πλειοψηφία 3/5 (</a:t>
            </a:r>
            <a:r>
              <a:rPr lang="el-GR" b="1" dirty="0">
                <a:solidFill>
                  <a:srgbClr val="C00000"/>
                </a:solidFill>
                <a:latin typeface="Arial Black" panose="020B0A04020102020204" pitchFamily="34" charset="0"/>
              </a:rPr>
              <a:t>180</a:t>
            </a:r>
            <a:r>
              <a:rPr lang="el-GR" b="1" dirty="0">
                <a:latin typeface="Arial Black" panose="020B0A04020102020204" pitchFamily="34" charset="0"/>
              </a:rPr>
              <a:t>) και αν αυτή δε συγκεντρωθεί, με πλειοψηφία των μισών συν μίας ψήφων (</a:t>
            </a:r>
            <a:r>
              <a:rPr lang="el-GR" b="1" dirty="0">
                <a:solidFill>
                  <a:srgbClr val="C00000"/>
                </a:solidFill>
                <a:latin typeface="Arial Black" panose="020B0A04020102020204" pitchFamily="34" charset="0"/>
              </a:rPr>
              <a:t>151</a:t>
            </a:r>
            <a:r>
              <a:rPr lang="el-GR" b="1" dirty="0">
                <a:latin typeface="Arial Black" panose="020B0A040201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273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172" y="1"/>
            <a:ext cx="12087828" cy="1737360"/>
          </a:xfrm>
          <a:pattFill prst="smConfetti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pPr algn="ctr"/>
            <a:r>
              <a:rPr lang="el-GR" b="1" dirty="0" smtClean="0"/>
              <a:t>ΤΙ ΟΝΟΜΑΖΟΥΜΕ ΠΡΟΕΔΡΙΚΑ ΔΙΑΤΑΓΜΑΤΑ;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845734"/>
            <a:ext cx="12192000" cy="4520342"/>
          </a:xfrm>
          <a:pattFill prst="dotGrid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l-GR" sz="2400" b="1" dirty="0">
                <a:latin typeface="Arial Black" panose="020B0A04020102020204" pitchFamily="34" charset="0"/>
              </a:rPr>
              <a:t>Οι νόμοι που ψηφίζονται στη Βουλή ορίζουν γενικά πλαίσια. </a:t>
            </a:r>
            <a:endParaRPr lang="el-GR" sz="2400" b="1" dirty="0" smtClean="0">
              <a:latin typeface="Arial Black" panose="020B0A04020102020204" pitchFamily="34" charset="0"/>
            </a:endParaRPr>
          </a:p>
          <a:p>
            <a:r>
              <a:rPr lang="el-GR" sz="2400" b="1" dirty="0" smtClean="0">
                <a:latin typeface="Arial Black" panose="020B0A04020102020204" pitchFamily="34" charset="0"/>
              </a:rPr>
              <a:t>Για </a:t>
            </a:r>
            <a:r>
              <a:rPr lang="el-GR" sz="2400" b="1" dirty="0">
                <a:latin typeface="Arial Black" panose="020B0A04020102020204" pitchFamily="34" charset="0"/>
              </a:rPr>
              <a:t>το λόγο αυτό, ο αρμόδιος </a:t>
            </a:r>
            <a:r>
              <a:rPr lang="el-GR" sz="2400" b="1" dirty="0" err="1">
                <a:latin typeface="Arial Black" panose="020B0A04020102020204" pitchFamily="34" charset="0"/>
              </a:rPr>
              <a:t>Yπουργός</a:t>
            </a:r>
            <a:r>
              <a:rPr lang="el-GR" sz="2400" b="1" dirty="0">
                <a:latin typeface="Arial Black" panose="020B0A04020102020204" pitchFamily="34" charset="0"/>
              </a:rPr>
              <a:t> που πρότεινε το νόμο στη Βουλή, προτείνει στον Πρόεδρο της Δημοκρατίας την έκδοση διαταγμάτων </a:t>
            </a:r>
            <a:r>
              <a:rPr lang="el-GR" sz="2400" b="1" u="sng" dirty="0">
                <a:latin typeface="Arial Black" panose="020B0A04020102020204" pitchFamily="34" charset="0"/>
              </a:rPr>
              <a:t>που προσδιορίζουν πως θα εφαρμοστεί και θα εκτελεστεί ο συγκεκριμένος νόμος. </a:t>
            </a:r>
            <a:endParaRPr lang="el-GR" sz="2400" b="1" u="sng" dirty="0" smtClean="0">
              <a:latin typeface="Arial Black" panose="020B0A04020102020204" pitchFamily="34" charset="0"/>
            </a:endParaRPr>
          </a:p>
          <a:p>
            <a:r>
              <a:rPr lang="el-GR" sz="2400" b="1" dirty="0" smtClean="0">
                <a:latin typeface="Arial Black" panose="020B0A04020102020204" pitchFamily="34" charset="0"/>
              </a:rPr>
              <a:t>Ο </a:t>
            </a:r>
            <a:r>
              <a:rPr lang="el-GR" sz="2400" b="1" dirty="0">
                <a:latin typeface="Arial Black" panose="020B0A04020102020204" pitchFamily="34" charset="0"/>
              </a:rPr>
              <a:t>αρμόδιος </a:t>
            </a:r>
            <a:r>
              <a:rPr lang="el-GR" sz="2400" b="1" dirty="0" err="1">
                <a:latin typeface="Arial Black" panose="020B0A04020102020204" pitchFamily="34" charset="0"/>
              </a:rPr>
              <a:t>Yπουργός</a:t>
            </a:r>
            <a:r>
              <a:rPr lang="el-GR" sz="2400" b="1" dirty="0">
                <a:latin typeface="Arial Black" panose="020B0A04020102020204" pitchFamily="34" charset="0"/>
              </a:rPr>
              <a:t> υπογράφει από κοινού με τον Πρόεδρο της Δημοκρατίας τα Προεδρικά Διατάγματα </a:t>
            </a:r>
            <a:r>
              <a:rPr lang="el-GR" sz="2400" b="1" dirty="0" smtClean="0">
                <a:latin typeface="Arial Black" panose="020B0A04020102020204" pitchFamily="34" charset="0"/>
              </a:rPr>
              <a:t>που, </a:t>
            </a:r>
          </a:p>
          <a:p>
            <a:r>
              <a:rPr lang="el-GR" sz="2400" b="1" dirty="0" smtClean="0">
                <a:latin typeface="Arial Black" panose="020B0A04020102020204" pitchFamily="34" charset="0"/>
              </a:rPr>
              <a:t>δημοσιεύονται </a:t>
            </a:r>
            <a:r>
              <a:rPr lang="el-GR" sz="2400" b="1" dirty="0">
                <a:latin typeface="Arial Black" panose="020B0A04020102020204" pitchFamily="34" charset="0"/>
              </a:rPr>
              <a:t>και αυτά στην Εφημερίδα της Κυβερνήσεως (ΦΕΚ).</a:t>
            </a:r>
          </a:p>
        </p:txBody>
      </p:sp>
    </p:spTree>
    <p:extLst>
      <p:ext uri="{BB962C8B-B14F-4D97-AF65-F5344CB8AC3E}">
        <p14:creationId xmlns:p14="http://schemas.microsoft.com/office/powerpoint/2010/main" val="1454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86603"/>
            <a:ext cx="12095544" cy="1450757"/>
          </a:xfrm>
          <a:pattFill prst="narVert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el-GR" sz="4000" b="1" u="sng" dirty="0" smtClean="0"/>
              <a:t>ΑΡΜΟΔΙΟΤΗΤΕΣ ΤΗΣ ΠΡΟΕΔΡΟΥ ΤΗΣ ΔΗΜΟΚΡΑΤΙΑΣ</a:t>
            </a:r>
            <a:br>
              <a:rPr lang="el-GR" sz="4000" b="1" u="sng" dirty="0" smtClean="0"/>
            </a:br>
            <a:endParaRPr lang="el-GR" sz="4000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845734"/>
            <a:ext cx="12095544" cy="4416170"/>
          </a:xfrm>
          <a:pattFill prst="dashUpDiag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Η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έκδοση και η δημοσίευση των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νόμων.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Η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προκήρυξη δημοψηφίσματος για κρίσιμο εθνικό θέμα ή για ψηφισμένο νομοσχέδιο, όταν το ζητήσει η Βουλή.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Η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διεθνής εκπροσώπηση της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Πολιτείας.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Η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κήρυξη πολέμου και η συνομολόγηση (συμφωνία) συνθηκών ειρήνης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Η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έκδοση Προεδρικών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Διαταγμάτων.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Ο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διορισμός του Πρωθυπουργού και της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Κυβέρνησης.</a:t>
            </a:r>
            <a:endParaRPr lang="el-GR" sz="2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37360"/>
          </a:xfrm>
          <a:pattFill prst="wdUpDiag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latin typeface="Arial Black" panose="020B0A04020102020204" pitchFamily="34" charset="0"/>
              </a:rPr>
              <a:t>ΠΩΣ ΔΙΟΡΙΖΟΝΤΑΙ Ο ΠΡΩΘΥΠΟΥΡΓΟΣ ΚΑΙ Η ΚΥΒΕΡΝΗΣΗ;</a:t>
            </a:r>
            <a:r>
              <a:rPr lang="el-GR" sz="3200" b="1" dirty="0" smtClean="0">
                <a:latin typeface="Arial Black" panose="020B0A04020102020204" pitchFamily="34" charset="0"/>
              </a:rPr>
              <a:t/>
            </a:r>
            <a:br>
              <a:rPr lang="el-GR" sz="3200" b="1" dirty="0" smtClean="0">
                <a:latin typeface="Arial Black" panose="020B0A04020102020204" pitchFamily="34" charset="0"/>
              </a:rPr>
            </a:br>
            <a:endParaRPr lang="el-GR" sz="3200" b="1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737361"/>
            <a:ext cx="12192000" cy="4502122"/>
          </a:xfrm>
          <a:pattFill prst="pct40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l-GR" sz="2400" b="1" dirty="0">
                <a:latin typeface="Arial Black" panose="020B0A04020102020204" pitchFamily="34" charset="0"/>
              </a:rPr>
              <a:t>Ο Πρόεδρος της Δημοκρατίας διορίζει ως Πρωθυπουργό της χώρας τον αρχηγό του κόμματος το οποίο στις εκλογές απέκτησε την απόλυτη πλειοψηφία των εδρών της Βουλής (151 </a:t>
            </a:r>
            <a:r>
              <a:rPr lang="el-GR" sz="2400" b="1" dirty="0" smtClean="0">
                <a:latin typeface="Arial Black" panose="020B0A04020102020204" pitchFamily="34" charset="0"/>
              </a:rPr>
              <a:t>έδρες) και του δίνει εντολή να σχηματίσει κυβέρνηση.</a:t>
            </a:r>
          </a:p>
          <a:p>
            <a:r>
              <a:rPr lang="el-GR" sz="2400" b="1" dirty="0" smtClean="0">
                <a:latin typeface="Arial Black" panose="020B0A04020102020204" pitchFamily="34" charset="0"/>
              </a:rPr>
              <a:t>Αυτός οφείλει να παρουσιάσει την κυβέρνηση στη Βουλή, να κάνει τις προγραμματικές της δηλώσεις και να ζητήσει ψήφο εμπιστοσύνης.</a:t>
            </a:r>
          </a:p>
          <a:p>
            <a:r>
              <a:rPr lang="el-GR" sz="2400" b="1" dirty="0" smtClean="0">
                <a:latin typeface="Arial Black" panose="020B0A04020102020204" pitchFamily="34" charset="0"/>
              </a:rPr>
              <a:t>Αν τη λάβει, νομιμοποιείται να ασκήσει την πολιτική της.</a:t>
            </a:r>
          </a:p>
        </p:txBody>
      </p:sp>
    </p:spTree>
    <p:extLst>
      <p:ext uri="{BB962C8B-B14F-4D97-AF65-F5344CB8AC3E}">
        <p14:creationId xmlns:p14="http://schemas.microsoft.com/office/powerpoint/2010/main" val="20044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1348</TotalTime>
  <Words>564</Words>
  <Application>Microsoft Office PowerPoint</Application>
  <PresentationFormat>Ευρεία οθόνη</PresentationFormat>
  <Paragraphs>69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 Black</vt:lpstr>
      <vt:lpstr>Calibri</vt:lpstr>
      <vt:lpstr>Calibri Light</vt:lpstr>
      <vt:lpstr>Wingdings</vt:lpstr>
      <vt:lpstr>Ανασκόπηση</vt:lpstr>
      <vt:lpstr>10.2 Εκτελεστική Λειτουργία </vt:lpstr>
      <vt:lpstr>10.2.1 ΠΡΟΕΔΡΟΣ ΤΗΣ ΔΗΜΟΚΡΑΤΙΑΣ</vt:lpstr>
      <vt:lpstr>Παρουσίαση του PowerPoint</vt:lpstr>
      <vt:lpstr>Παρουσίαση του PowerPoint</vt:lpstr>
      <vt:lpstr>Παρουσίαση του PowerPoint</vt:lpstr>
      <vt:lpstr>ΠΩΣ ΕΚΛΕΓΕΤΑΙ Ο/Η ΠΡΟΕΔΡΟΣ ΤΗΣ ΔΗΜΟΚΡΑΤΙΑΣ; </vt:lpstr>
      <vt:lpstr>ΤΙ ΟΝΟΜΑΖΟΥΜΕ ΠΡΟΕΔΡΙΚΑ ΔΙΑΤΑΓΜΑΤΑ; </vt:lpstr>
      <vt:lpstr>ΑΡΜΟΔΙΟΤΗΤΕΣ ΤΗΣ ΠΡΟΕΔΡΟΥ ΤΗΣ ΔΗΜΟΚΡΑΤΙΑΣ </vt:lpstr>
      <vt:lpstr>ΠΩΣ ΔΙΟΡΙΖΟΝΤΑΙ Ο ΠΡΩΘΥΠΟΥΡΓΟΣ ΚΑΙ Η ΚΥΒΕΡΝΗΣΗ; 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10.2 Εκτελεστική Λειτουργία </dc:title>
  <dc:creator>Στέλλα Κολοβού</dc:creator>
  <cp:lastModifiedBy>Στέλλα Κολοβού</cp:lastModifiedBy>
  <cp:revision>26</cp:revision>
  <dcterms:created xsi:type="dcterms:W3CDTF">2021-03-13T14:16:44Z</dcterms:created>
  <dcterms:modified xsi:type="dcterms:W3CDTF">2021-03-16T16:37:43Z</dcterms:modified>
</cp:coreProperties>
</file>