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BD68-99BF-4985-A201-22D6BD88413B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AF59-3ADD-4FE3-B4D4-6629C2691D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3287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BD68-99BF-4985-A201-22D6BD88413B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AF59-3ADD-4FE3-B4D4-6629C2691D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240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BD68-99BF-4985-A201-22D6BD88413B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AF59-3ADD-4FE3-B4D4-6629C2691D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683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BD68-99BF-4985-A201-22D6BD88413B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AF59-3ADD-4FE3-B4D4-6629C2691D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100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BD68-99BF-4985-A201-22D6BD88413B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AF59-3ADD-4FE3-B4D4-6629C2691D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596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BD68-99BF-4985-A201-22D6BD88413B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AF59-3ADD-4FE3-B4D4-6629C2691D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752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BD68-99BF-4985-A201-22D6BD88413B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AF59-3ADD-4FE3-B4D4-6629C2691D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8465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BD68-99BF-4985-A201-22D6BD88413B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AF59-3ADD-4FE3-B4D4-6629C2691D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034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BD68-99BF-4985-A201-22D6BD88413B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AF59-3ADD-4FE3-B4D4-6629C2691D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5813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BD68-99BF-4985-A201-22D6BD88413B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AF59-3ADD-4FE3-B4D4-6629C2691D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784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BD68-99BF-4985-A201-22D6BD88413B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AF59-3ADD-4FE3-B4D4-6629C2691D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138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1BD68-99BF-4985-A201-22D6BD88413B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DAF59-3ADD-4FE3-B4D4-6629C2691D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346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5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857983" y="321013"/>
            <a:ext cx="8005865" cy="3065652"/>
          </a:xfrm>
          <a:pattFill prst="lgGrid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el-GR" sz="1600" b="1" u="sng" dirty="0" smtClean="0">
                <a:latin typeface="Arial Black" panose="020B0A04020102020204" pitchFamily="34" charset="0"/>
              </a:rPr>
              <a:t>5.2 ΦΟΡΕΙΣ ΚΟΙΝΩΝΙΚΟΠΟΙΗΣΗΣ</a:t>
            </a:r>
            <a:br>
              <a:rPr lang="el-GR" sz="1600" b="1" u="sng" dirty="0" smtClean="0">
                <a:latin typeface="Arial Black" panose="020B0A04020102020204" pitchFamily="34" charset="0"/>
              </a:rPr>
            </a:br>
            <a:r>
              <a:rPr lang="el-GR" sz="1600" b="1" u="sng" dirty="0">
                <a:latin typeface="Arial Black" panose="020B0A04020102020204" pitchFamily="34" charset="0"/>
              </a:rPr>
              <a:t/>
            </a:r>
            <a:br>
              <a:rPr lang="el-GR" sz="1600" b="1" u="sng" dirty="0">
                <a:latin typeface="Arial Black" panose="020B0A04020102020204" pitchFamily="34" charset="0"/>
              </a:rPr>
            </a:br>
            <a:r>
              <a:rPr lang="el-GR" sz="1600" b="1" u="sng" dirty="0" smtClean="0">
                <a:latin typeface="Arial Black" panose="020B0A04020102020204" pitchFamily="34" charset="0"/>
              </a:rPr>
              <a:t/>
            </a:r>
            <a:br>
              <a:rPr lang="el-GR" sz="1600" b="1" u="sng" dirty="0" smtClean="0">
                <a:latin typeface="Arial Black" panose="020B0A04020102020204" pitchFamily="34" charset="0"/>
              </a:rPr>
            </a:br>
            <a:r>
              <a:rPr lang="el-GR" sz="1600" b="1" u="sng" dirty="0">
                <a:latin typeface="Arial Black" panose="020B0A04020102020204" pitchFamily="34" charset="0"/>
              </a:rPr>
              <a:t/>
            </a:r>
            <a:br>
              <a:rPr lang="el-GR" sz="1600" b="1" u="sng" dirty="0">
                <a:latin typeface="Arial Black" panose="020B0A04020102020204" pitchFamily="34" charset="0"/>
              </a:rPr>
            </a:br>
            <a:r>
              <a:rPr lang="el-GR" sz="1600" b="1" u="sng" dirty="0" smtClean="0">
                <a:latin typeface="Arial Black" panose="020B0A04020102020204" pitchFamily="34" charset="0"/>
              </a:rPr>
              <a:t/>
            </a:r>
            <a:br>
              <a:rPr lang="el-GR" sz="1600" b="1" u="sng" dirty="0" smtClean="0">
                <a:latin typeface="Arial Black" panose="020B0A04020102020204" pitchFamily="34" charset="0"/>
              </a:rPr>
            </a:br>
            <a:r>
              <a:rPr lang="el-GR" sz="1600" b="1" u="sng" dirty="0">
                <a:latin typeface="Arial Black" panose="020B0A04020102020204" pitchFamily="34" charset="0"/>
              </a:rPr>
              <a:t/>
            </a:r>
            <a:br>
              <a:rPr lang="el-GR" sz="1600" b="1" u="sng" dirty="0">
                <a:latin typeface="Arial Black" panose="020B0A04020102020204" pitchFamily="34" charset="0"/>
              </a:rPr>
            </a:br>
            <a:r>
              <a:rPr lang="el-GR" sz="1600" b="1" u="sng" dirty="0" smtClean="0">
                <a:latin typeface="Arial Black" panose="020B0A04020102020204" pitchFamily="34" charset="0"/>
              </a:rPr>
              <a:t/>
            </a:r>
            <a:br>
              <a:rPr lang="el-GR" sz="1600" b="1" u="sng" dirty="0" smtClean="0">
                <a:latin typeface="Arial Black" panose="020B0A04020102020204" pitchFamily="34" charset="0"/>
              </a:rPr>
            </a:br>
            <a:r>
              <a:rPr lang="el-GR" sz="1600" b="1" u="sng" dirty="0">
                <a:latin typeface="Arial Black" panose="020B0A04020102020204" pitchFamily="34" charset="0"/>
              </a:rPr>
              <a:t/>
            </a:r>
            <a:br>
              <a:rPr lang="el-GR" sz="1600" b="1" u="sng" dirty="0">
                <a:latin typeface="Arial Black" panose="020B0A04020102020204" pitchFamily="34" charset="0"/>
              </a:rPr>
            </a:br>
            <a:endParaRPr lang="el-GR" sz="1600" b="1" u="sng" dirty="0">
              <a:latin typeface="Arial Black" panose="020B0A0402010202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935804" y="3589502"/>
            <a:ext cx="8005865" cy="2859936"/>
          </a:xfrm>
          <a:pattFill prst="sphere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l-GR" dirty="0" smtClean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l-GR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ΕΊΝΑΙ </a:t>
            </a:r>
            <a:r>
              <a:rPr lang="el-GR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ΟΙ ΘΕΣΜΟΙ ΚΑΙ ΟΙ ΟΜΑΔΕΣ ΠΟΥ ΕΠΗΡΕΑΖΟΥΝ ΤΗ ΔΙΑΔΙΚΑΣΙΑ ΚΟΙΝΩΝΙΚΟΠΟΙΗΣΗΣ ΤΟΥ ΑΤΟΜΟΥ</a:t>
            </a:r>
            <a:endParaRPr lang="el-GR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18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49029" y="690664"/>
            <a:ext cx="10761621" cy="1595335"/>
          </a:xfrm>
          <a:pattFill prst="shingle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el-GR" sz="2000" b="1" u="sng" dirty="0" smtClean="0">
                <a:latin typeface="Arial Black" panose="020B0A04020102020204" pitchFamily="34" charset="0"/>
              </a:rPr>
              <a:t>ΒΑΣΙΚΟΙ ΦΟΡΕΙΣ ΚΟΙΝΩΝΙΚΟΠΟΙΗΣΗΣ</a:t>
            </a:r>
            <a:endParaRPr lang="el-GR" sz="2000" b="1" u="sng" dirty="0">
              <a:latin typeface="Arial Black" panose="020B0A04020102020204" pitchFamily="34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7702" y="2285999"/>
            <a:ext cx="2688026" cy="213213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6354" y="2251579"/>
            <a:ext cx="2462997" cy="184724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7777" y="2901335"/>
            <a:ext cx="1912874" cy="1664352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6653" y="2285999"/>
            <a:ext cx="2853175" cy="213213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080" y="4422656"/>
            <a:ext cx="2853175" cy="1938696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2171" y="4418130"/>
            <a:ext cx="2987299" cy="1943222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2186" y="4514104"/>
            <a:ext cx="2681252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50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3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19847" y="671210"/>
            <a:ext cx="10807430" cy="1614790"/>
          </a:xfrm>
          <a:pattFill prst="ltUpDiag">
            <a:fgClr>
              <a:schemeClr val="accent3">
                <a:lumMod val="7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algn="l"/>
            <a:r>
              <a:rPr lang="el-GR" sz="2000" b="1" dirty="0" smtClean="0">
                <a:latin typeface="Arial Black" panose="020B0A04020102020204" pitchFamily="34" charset="0"/>
              </a:rPr>
              <a:t>                       </a:t>
            </a:r>
            <a:r>
              <a:rPr lang="el-GR" sz="2000" b="1" u="sng" dirty="0" smtClean="0">
                <a:latin typeface="Arial Black" panose="020B0A04020102020204" pitchFamily="34" charset="0"/>
              </a:rPr>
              <a:t>ΔΙΑΙΡΕΣΗ </a:t>
            </a:r>
            <a:r>
              <a:rPr lang="el-GR" sz="2000" b="1" u="sng" dirty="0" smtClean="0">
                <a:latin typeface="Arial Black" panose="020B0A04020102020204" pitchFamily="34" charset="0"/>
              </a:rPr>
              <a:t>ΦΟΡΕΩΝ </a:t>
            </a:r>
            <a:r>
              <a:rPr lang="el-GR" sz="2000" b="1" u="sng" dirty="0" smtClean="0">
                <a:latin typeface="Arial Black" panose="020B0A04020102020204" pitchFamily="34" charset="0"/>
              </a:rPr>
              <a:t>ΚΟΙΝΩΝΙΚΟΠΟΙΗΣΗΣ </a:t>
            </a:r>
            <a:br>
              <a:rPr lang="el-GR" sz="2000" b="1" u="sng" dirty="0" smtClean="0">
                <a:latin typeface="Arial Black" panose="020B0A04020102020204" pitchFamily="34" charset="0"/>
              </a:rPr>
            </a:br>
            <a:r>
              <a:rPr lang="el-GR" sz="2000" b="1" dirty="0" smtClean="0">
                <a:latin typeface="Arial Black" panose="020B0A04020102020204" pitchFamily="34" charset="0"/>
              </a:rPr>
              <a:t>            </a:t>
            </a:r>
            <a:r>
              <a:rPr lang="el-GR" sz="2000" b="1" dirty="0" smtClean="0">
                <a:latin typeface="Arial Black" panose="020B0A04020102020204" pitchFamily="34" charset="0"/>
              </a:rPr>
              <a:t>( ΟΙΚΟΓΕΝΕΙΑ,ΚΡΑΤΟΣ,ΘΡΗΣΚΕΙΑ, ΠΑΡΕΕΣ, ΜΜΕ,ΣΧΟΛΕΙΟ)</a:t>
            </a:r>
            <a:r>
              <a:rPr lang="el-GR" sz="2000" b="1" u="sng" dirty="0" smtClean="0">
                <a:latin typeface="Arial Black" panose="020B0A04020102020204" pitchFamily="34" charset="0"/>
              </a:rPr>
              <a:t/>
            </a:r>
            <a:br>
              <a:rPr lang="el-GR" sz="2000" b="1" u="sng" dirty="0" smtClean="0">
                <a:latin typeface="Arial Black" panose="020B0A04020102020204" pitchFamily="34" charset="0"/>
              </a:rPr>
            </a:br>
            <a:r>
              <a:rPr lang="el-GR" sz="2000" b="1" u="sng" dirty="0" smtClean="0">
                <a:latin typeface="Arial Black" panose="020B0A04020102020204" pitchFamily="34" charset="0"/>
              </a:rPr>
              <a:t/>
            </a:r>
            <a:br>
              <a:rPr lang="el-GR" sz="2000" b="1" u="sng" dirty="0" smtClean="0">
                <a:latin typeface="Arial Black" panose="020B0A04020102020204" pitchFamily="34" charset="0"/>
              </a:rPr>
            </a:br>
            <a:endParaRPr lang="el-GR" sz="2000" b="1" u="sng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9165270"/>
              </p:ext>
            </p:extLst>
          </p:nvPr>
        </p:nvGraphicFramePr>
        <p:xfrm>
          <a:off x="1439694" y="2577832"/>
          <a:ext cx="9377463" cy="293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3477"/>
                <a:gridCol w="1965130"/>
                <a:gridCol w="2413318"/>
                <a:gridCol w="2815538"/>
              </a:tblGrid>
              <a:tr h="587550">
                <a:tc>
                  <a:txBody>
                    <a:bodyPr/>
                    <a:lstStyle/>
                    <a:p>
                      <a:r>
                        <a:rPr lang="el-GR" dirty="0" smtClean="0"/>
                        <a:t>ΤΥΠΙΚΟΙ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ΑΤΥΠΟΙ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ΠΡΩΤΟΓΕΝΕΙΣ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ΔΕΥΤΕΡΟΓΕΝΕΙΣ</a:t>
                      </a:r>
                      <a:endParaRPr lang="el-GR" dirty="0"/>
                    </a:p>
                  </a:txBody>
                  <a:tcPr/>
                </a:tc>
              </a:tr>
              <a:tr h="58755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58755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58755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58755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322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90663" y="632298"/>
            <a:ext cx="10817157" cy="1274323"/>
          </a:xfrm>
          <a:pattFill prst="smConfetti">
            <a:fgClr>
              <a:srgbClr val="7030A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l-GR" dirty="0"/>
              <a:t>ΜΕΣΑ ΜΑΖΙΚΗΣ ΕΠΙΚΟΙΝΩΝΙΑΣ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302876"/>
              </p:ext>
            </p:extLst>
          </p:nvPr>
        </p:nvGraphicFramePr>
        <p:xfrm>
          <a:off x="1206230" y="1906621"/>
          <a:ext cx="9690370" cy="2210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5185"/>
                <a:gridCol w="4845185"/>
              </a:tblGrid>
              <a:tr h="525600"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           </a:t>
                      </a:r>
                      <a:r>
                        <a:rPr lang="el-GR" u="sng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</a:rPr>
                        <a:t>ΕΝΤΥΠΑ</a:t>
                      </a:r>
                    </a:p>
                  </a:txBody>
                  <a:tcPr>
                    <a:pattFill prst="ltUpDiag">
                      <a:fgClr>
                        <a:srgbClr val="7030A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                </a:t>
                      </a:r>
                      <a:r>
                        <a:rPr lang="el-GR" u="sng" dirty="0" smtClean="0">
                          <a:solidFill>
                            <a:schemeClr val="tx1"/>
                          </a:solidFill>
                        </a:rPr>
                        <a:t>ΗΛΕΚΤΡΟΝΙΚΑ</a:t>
                      </a:r>
                      <a:endParaRPr lang="el-GR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pattFill prst="zigZag">
                      <a:fgClr>
                        <a:srgbClr val="7030A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1684802">
                <a:tc>
                  <a:txBody>
                    <a:bodyPr/>
                    <a:lstStyle/>
                    <a:p>
                      <a:r>
                        <a:rPr lang="el-GR" dirty="0" smtClean="0"/>
                        <a:t>          </a:t>
                      </a:r>
                      <a:r>
                        <a:rPr lang="el-GR" b="1" dirty="0" smtClean="0"/>
                        <a:t>ΠΕΡΙΟΔΙΚΑ</a:t>
                      </a:r>
                    </a:p>
                    <a:p>
                      <a:r>
                        <a:rPr lang="el-GR" b="1" dirty="0" smtClean="0"/>
                        <a:t>          ΒΙΒΛΙΑ</a:t>
                      </a:r>
                    </a:p>
                    <a:p>
                      <a:r>
                        <a:rPr lang="el-GR" b="1" dirty="0" smtClean="0"/>
                        <a:t>          ΕΦΗΜΕΡΙΔΕΣ</a:t>
                      </a:r>
                    </a:p>
                    <a:p>
                      <a:r>
                        <a:rPr lang="el-GR" b="1" dirty="0" smtClean="0"/>
                        <a:t>          ΑΦΙΣΕΣ</a:t>
                      </a:r>
                      <a:endParaRPr lang="el-GR" b="1" dirty="0"/>
                    </a:p>
                  </a:txBody>
                  <a:tcPr>
                    <a:pattFill prst="sphere">
                      <a:fgClr>
                        <a:schemeClr val="accent3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             </a:t>
                      </a:r>
                      <a:r>
                        <a:rPr lang="el-GR" b="1" dirty="0" smtClean="0"/>
                        <a:t>ΤΗΛΕΟΡΑΣΗ</a:t>
                      </a:r>
                    </a:p>
                    <a:p>
                      <a:pPr algn="l"/>
                      <a:r>
                        <a:rPr lang="el-GR" b="1" dirty="0" smtClean="0"/>
                        <a:t>         </a:t>
                      </a:r>
                      <a:r>
                        <a:rPr lang="el-GR" b="1" baseline="0" dirty="0" smtClean="0"/>
                        <a:t>    </a:t>
                      </a:r>
                      <a:r>
                        <a:rPr lang="el-GR" b="1" dirty="0" smtClean="0"/>
                        <a:t>ΡΑΔΙΟΦΩΝΟ</a:t>
                      </a:r>
                    </a:p>
                    <a:p>
                      <a:pPr algn="l"/>
                      <a:r>
                        <a:rPr lang="el-GR" b="1" dirty="0" smtClean="0"/>
                        <a:t>             ΚΙΝΗΤΟ</a:t>
                      </a:r>
                      <a:r>
                        <a:rPr lang="el-GR" b="1" baseline="0" dirty="0" smtClean="0"/>
                        <a:t> ΤΗΛΕΦΩΝΟ</a:t>
                      </a:r>
                    </a:p>
                    <a:p>
                      <a:r>
                        <a:rPr lang="el-GR" b="1" dirty="0" smtClean="0"/>
                        <a:t>             ΔΙΑΔΙΚΤΥΟ</a:t>
                      </a:r>
                      <a:endParaRPr lang="el-GR" b="1" dirty="0"/>
                    </a:p>
                  </a:txBody>
                  <a:tcPr>
                    <a:pattFill prst="plaid">
                      <a:fgClr>
                        <a:schemeClr val="accent3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72" y="4114801"/>
            <a:ext cx="2638595" cy="205025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102" y="4114801"/>
            <a:ext cx="2188654" cy="2130356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137" y="4114801"/>
            <a:ext cx="1934535" cy="2130356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8931" y="4114801"/>
            <a:ext cx="2158171" cy="2050252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053" y="4114801"/>
            <a:ext cx="2012458" cy="213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92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19847" y="680936"/>
            <a:ext cx="10865796" cy="1614792"/>
          </a:xfrm>
          <a:pattFill prst="dkUp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el-GR" b="1" u="sng" dirty="0" smtClean="0"/>
              <a:t>ΛΕΙΤΟΥΡΓΙΕΣ ΤΩΝ ΜΜΕ</a:t>
            </a:r>
            <a:endParaRPr lang="el-GR" b="1" u="sng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19847" y="2470825"/>
            <a:ext cx="10787974" cy="3715965"/>
          </a:xfrm>
          <a:pattFill prst="diagBrick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 </a:t>
            </a:r>
            <a:r>
              <a:rPr lang="el-GR" b="1" dirty="0" smtClean="0"/>
              <a:t>ΑΠΡΟΣΩΠΑ: ΜΕΤΑΔΙΔΟΥΝ ΤΟ ΙΔΙΟ ΜΗΝΥΜΑ ΣΕ ΈΝΑ ΜΕΓΑΛΟ ΚΟΙΝΟ,ΧΩΡΙΣ ΔΙΑΦΟΡΟΠΟΙΗΣΗ ΦΥΛΟΥ,ΗΛΙΚΙΑΣ,ΜΟΡΦΩΣΗΣ (ΜΑΖΙΚΗ)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b="1" dirty="0" smtClean="0"/>
              <a:t>ΕΜΜΕΣΑ: ΣΤΗ ΜΕΤΑΔΟΣΗ ΤΟΥ ΜΗΝΥΜΑΤΟΣ ΠΑΡΕΜΒΑΙΝΕΙ ΤΟ «ΜΕΣΟ» (ΕΦΗΜΕΡΙΔΕΣ,ΔΙΑΔΙΚΤΥΟ,ΤΗΛΕΟΡΑΣΗ</a:t>
            </a:r>
            <a:r>
              <a:rPr lang="el-GR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5035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349032"/>
              </p:ext>
            </p:extLst>
          </p:nvPr>
        </p:nvGraphicFramePr>
        <p:xfrm>
          <a:off x="2032000" y="719666"/>
          <a:ext cx="8128000" cy="4485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550333">
                <a:tc>
                  <a:txBody>
                    <a:bodyPr/>
                    <a:lstStyle/>
                    <a:p>
                      <a:r>
                        <a:rPr lang="el-GR" dirty="0" smtClean="0"/>
                        <a:t>ΣΤΗΛΗ 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ΣΤΗΛΗ Β</a:t>
                      </a:r>
                      <a:endParaRPr lang="el-GR" dirty="0"/>
                    </a:p>
                  </a:txBody>
                  <a:tcPr/>
                </a:tc>
              </a:tr>
              <a:tr h="550333">
                <a:tc>
                  <a:txBody>
                    <a:bodyPr/>
                    <a:lstStyle/>
                    <a:p>
                      <a:r>
                        <a:rPr lang="el-GR" dirty="0" smtClean="0"/>
                        <a:t>1.ΘΡΗΣΚΕΙΑ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Α. ΚΑΘΕ ΕΝΑΣΧΟΛΗΣΗ ΠΟΥ ΠΛΟΥΤΙΖΕΙ ΤΙΣ ΕΜΠΕΙΡΙΕΣ ΤΟΥ ΑΤΟΜΟΥ</a:t>
                      </a:r>
                      <a:endParaRPr lang="el-GR" dirty="0"/>
                    </a:p>
                  </a:txBody>
                  <a:tcPr/>
                </a:tc>
              </a:tr>
              <a:tr h="550333">
                <a:tc>
                  <a:txBody>
                    <a:bodyPr/>
                    <a:lstStyle/>
                    <a:p>
                      <a:r>
                        <a:rPr lang="el-GR" dirty="0" smtClean="0"/>
                        <a:t>2. ΣΧΟΛΕΙΟ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Β. ΠΙΣΤΗ ΣΕ ΑΝΩΤΕΡΗ ΔΥΝΑΜΗ</a:t>
                      </a:r>
                      <a:endParaRPr lang="el-GR" dirty="0"/>
                    </a:p>
                  </a:txBody>
                  <a:tcPr/>
                </a:tc>
              </a:tr>
              <a:tr h="550333">
                <a:tc>
                  <a:txBody>
                    <a:bodyPr/>
                    <a:lstStyle/>
                    <a:p>
                      <a:r>
                        <a:rPr lang="el-GR" dirty="0" smtClean="0"/>
                        <a:t>3. ΚΡΑΤΟΣ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Γ. ΣΥΝΑΝΑΣΤΡΟΦΗ,ΣΥΝΤΡΟΦΙΑ</a:t>
                      </a:r>
                      <a:endParaRPr lang="el-GR" dirty="0"/>
                    </a:p>
                  </a:txBody>
                  <a:tcPr/>
                </a:tc>
              </a:tr>
              <a:tr h="550333">
                <a:tc>
                  <a:txBody>
                    <a:bodyPr/>
                    <a:lstStyle/>
                    <a:p>
                      <a:r>
                        <a:rPr lang="el-GR" dirty="0" smtClean="0"/>
                        <a:t>4.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dirty="0" smtClean="0"/>
                        <a:t>ΜΜΕ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Δ. ΟΜΑΔΑ ΑΝΘΡΩΠΩΝ ΠΟΥ ΕΊΝΑΙ ΕΓΚΑΤΕΣΤΗΜΕΝΗ ΣΕ ΜΙΑ ΕΔΑΦΙΚΗ ΕΚΤΑΣΗ</a:t>
                      </a:r>
                      <a:endParaRPr lang="el-GR" dirty="0"/>
                    </a:p>
                  </a:txBody>
                  <a:tcPr/>
                </a:tc>
              </a:tr>
              <a:tr h="550333">
                <a:tc>
                  <a:txBody>
                    <a:bodyPr/>
                    <a:lstStyle/>
                    <a:p>
                      <a:r>
                        <a:rPr lang="el-GR" dirty="0" smtClean="0"/>
                        <a:t>5. ΠΑΡΕΕΣ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Ε. ΚΆΘΕ ΕΝΑΣΧΟΛΗΣΗ ΠΟΥ ΕΜΠΛΟΥΤΙΖΕΙ ΤΙΣ ΕΜΠΕΙΡΙΕΣ ΤΟΥ ΑΤΟΜΟΥ</a:t>
                      </a:r>
                      <a:endParaRPr lang="el-GR" dirty="0"/>
                    </a:p>
                  </a:txBody>
                  <a:tcPr/>
                </a:tc>
              </a:tr>
              <a:tr h="550333">
                <a:tc>
                  <a:txBody>
                    <a:bodyPr/>
                    <a:lstStyle/>
                    <a:p>
                      <a:r>
                        <a:rPr lang="el-GR" dirty="0" smtClean="0"/>
                        <a:t>6. ΌΙΚΟΓΕΝΕΙΑ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mtClean="0"/>
                        <a:t>ΣΤ. ΤΕΤΑΡΤΗ </a:t>
                      </a:r>
                      <a:r>
                        <a:rPr lang="el-GR" dirty="0" smtClean="0"/>
                        <a:t>ΕΞΟΥΣΙΑ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31132" y="194553"/>
            <a:ext cx="9961123" cy="369332"/>
          </a:xfrm>
          <a:prstGeom prst="rect">
            <a:avLst/>
          </a:prstGeom>
          <a:pattFill prst="narVert">
            <a:fgClr>
              <a:srgbClr val="FFFF00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l-GR" dirty="0" smtClean="0"/>
              <a:t>ΑΝΤΙΣΤΟΙΧΙΣΕ ΤΟΥΣ ΣΩΣΤΟΥΣ ΑΡΙΘΜΟΥΣ ΤΗΣ ΣΤΗΛΗΣ Α΄ΜΕ ΤΑ ΣΩΣΤΑ ΓΡΑΜΜΑΤΑ ΤΗΣ ΣΤΗΛΗΣ Β΄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1583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164</Words>
  <Application>Microsoft Office PowerPoint</Application>
  <PresentationFormat>Ευρεία οθόνη</PresentationFormat>
  <Paragraphs>39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Comic Sans MS</vt:lpstr>
      <vt:lpstr>Wingdings</vt:lpstr>
      <vt:lpstr>Office Theme</vt:lpstr>
      <vt:lpstr>5.2 ΦΟΡΕΙΣ ΚΟΙΝΩΝΙΚΟΠΟΙΗΣΗΣ        </vt:lpstr>
      <vt:lpstr>ΒΑΣΙΚΟΙ ΦΟΡΕΙΣ ΚΟΙΝΩΝΙΚΟΠΟΙΗΣΗΣ</vt:lpstr>
      <vt:lpstr>                       ΔΙΑΙΡΕΣΗ ΦΟΡΕΩΝ ΚΟΙΝΩΝΙΚΟΠΟΙΗΣΗΣ              ( ΟΙΚΟΓΕΝΕΙΑ,ΚΡΑΤΟΣ,ΘΡΗΣΚΕΙΑ, ΠΑΡΕΕΣ, ΜΜΕ,ΣΧΟΛΕΙΟ)  </vt:lpstr>
      <vt:lpstr>ΜΕΣΑ ΜΑΖΙΚΗΣ ΕΠΙΚΟΙΝΩΝΙΑΣ</vt:lpstr>
      <vt:lpstr>ΛΕΙΤΟΥΡΓΙΕΣ ΤΩΝ ΜΜΕ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ΦΟΡΕΙΣ ΚΟΙΝΩΝΙΚΟΠΟΙΗΣΗΣ  </dc:title>
  <dc:creator>Στέλλα Κολοβού</dc:creator>
  <cp:lastModifiedBy>Στέλλα Κολοβού</cp:lastModifiedBy>
  <cp:revision>19</cp:revision>
  <dcterms:created xsi:type="dcterms:W3CDTF">2020-11-23T10:20:36Z</dcterms:created>
  <dcterms:modified xsi:type="dcterms:W3CDTF">2020-11-23T13:53:51Z</dcterms:modified>
</cp:coreProperties>
</file>