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57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79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17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3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94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7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17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23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9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39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97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E9A8-44D2-4E73-8D98-E4446FB011A7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F1CA-3B22-4C48-92BB-FD3F6244C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36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191" y="1"/>
            <a:ext cx="11948809" cy="1177046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</a:rPr>
              <a:t>5.5. ΤΑ ΕΙΔΗ ΤΟΥ ΚΟΙΝΩΝΙΚΟΥ ΕΛΕΓΧΟΥ</a:t>
            </a:r>
            <a:endParaRPr lang="el-G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975" y="1825625"/>
            <a:ext cx="4122049" cy="4351338"/>
          </a:xfrm>
          <a:prstGeom prst="rect">
            <a:avLst/>
          </a:prstGeom>
        </p:spPr>
      </p:pic>
      <p:sp>
        <p:nvSpPr>
          <p:cNvPr id="5" name="Στρογγυλεμένο ορθογώνιο 4"/>
          <p:cNvSpPr/>
          <p:nvPr/>
        </p:nvSpPr>
        <p:spPr>
          <a:xfrm>
            <a:off x="126460" y="963038"/>
            <a:ext cx="2636195" cy="33171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ΕΊΝΑΙ ΤΟ ΣΥΝΟΛΟ ΤΩΝ ΜΗΧΑΝΙΣΜΩΝ ΠΟΥ ΧΡΗΣΙΜΟΠΟΙΕΙ ΜΙΑ ΚΟΙΝΩΝΙΑ ΓΙΑ ΝΑ ΓΙΝΟΥΝ ΑΠΟΔΕΚΤΕΣ ΟΙ ΑΞΙΕΣ ΤΗΣ ΚΑΙ ΝΑ ΕΦΑΡΜΟΣΤΟΥΝ ΟΙ ΚΑΝΟΝΕΣ ΤΗΣ ΑΠΟ ΤΑ ΜΕΛΗ ΤΗΣ</a:t>
            </a:r>
            <a:endParaRPr lang="el-GR" b="1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9095362" y="2587556"/>
            <a:ext cx="2626468" cy="39980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Ο ΣΤΟΧΟΣ ΤΗΣ ΕΊΝΑΙ Η ΕΞΑΣΦΑΛΙΣΗ ΤΗΣ ΤΗΡΗΣΗΣ ΤΩΝ ΚΑΝΟΝΩΝ ΚΑΙ ΑΞΙΩΝ ΚΑΙ Η ΜΗ ΠΑΡΑΒΙΑΣΗ ΤΟΥΣ ΑΠΌ ΤΟΥΣ ΠΟΛΙΤΕΣ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965" y="745098"/>
            <a:ext cx="8819746" cy="540241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048000" y="310583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278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5">
              <a:lumMod val="75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8918" y="365125"/>
            <a:ext cx="11024882" cy="1325563"/>
          </a:xfrm>
        </p:spPr>
        <p:txBody>
          <a:bodyPr/>
          <a:lstStyle/>
          <a:p>
            <a:pPr algn="ctr"/>
            <a:r>
              <a:rPr lang="el-GR" b="1" u="sng" dirty="0" smtClean="0"/>
              <a:t>ΜΟΡΦΕΣ ΚΟΙΝΩΝΙΚΟΥ ΕΛΕΓΧΟΥ</a:t>
            </a:r>
            <a:endParaRPr lang="el-GR" b="1" u="sng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2246"/>
              </p:ext>
            </p:extLst>
          </p:nvPr>
        </p:nvGraphicFramePr>
        <p:xfrm>
          <a:off x="328918" y="1825625"/>
          <a:ext cx="11024882" cy="157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2441"/>
                <a:gridCol w="5512441"/>
              </a:tblGrid>
              <a:tr h="455617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 Black" panose="020B0A04020102020204" pitchFamily="34" charset="0"/>
                        </a:rPr>
                        <a:t>Α. ΕΞΩΤΕΡΙΚΟΣ</a:t>
                      </a:r>
                      <a:endParaRPr lang="el-GR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 Black" panose="020B0A04020102020204" pitchFamily="34" charset="0"/>
                        </a:rPr>
                        <a:t>Β.ΕΣΩΤΕΡΙΚΟΣ</a:t>
                      </a:r>
                      <a:endParaRPr lang="el-GR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12343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ΤΥΠΙΚΟΣ Ή ΑΤΥΠΟΣ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ΘΕΤΙΚΟΣ Ή ΑΡΝΗΤΙΚΟΣ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ΠΡΟΛΗΠΤΙΚΟΣ Ή ΚΑΤΑΣΤΑΛΤΙΚΟΣ</a:t>
                      </a:r>
                      <a:endParaRPr lang="el-G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l-G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ΑΥΤΟΓΝΩΣΙΑ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l-G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ΑΥΤΟΕΛΕΓΧΟΣ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l-G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ΑΥΤΟΚΡΙΤΙΚΗ</a:t>
                      </a:r>
                      <a:endParaRPr lang="el-GR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43" y="3778889"/>
            <a:ext cx="3200400" cy="223280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8" y="3778890"/>
            <a:ext cx="2857500" cy="223280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06" y="3778889"/>
            <a:ext cx="2920325" cy="22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643" y="365125"/>
            <a:ext cx="11799651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A. 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ΕΞΩΤΕΡΙΚΕΣ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MO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ΡΦΕΣ ΚΟΙΝΩΝΙΚΟΥ ΕΛΕΓΧΟΥ </a:t>
            </a:r>
            <a:endParaRPr lang="el-GR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ΤΥΠΙΚΟΣ ΚΑΙ ΑΤΥΠΟΣ: Ο ΠΡΩΤΟΣ ΠΕΡΙΛΑΜΒΑΝΕΙ ΤΙΣ ΠΟΙΝΕΣ ΠΟΥ ΕΠΙΒΑΛΛΟΝΤΑΙ ΑΠΌ ΤΟΥΣ ΕΠΙΣΗΜΟΥΣ ΦΟΡΕΙΣ ΚΑΙ Ο ΔΕΥΤΕΡΟΣ ΠΕΡΙΛΑΜΒΑΝΕΙ ΤΙΣ ΥΠΟΔΕΙΞΕΙΣ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ΘΕΤΙΚΟΣ ΚΑΙ ΑΡΝΗΤΙΚΟΣ: Ο ΠΡΩΤΟΣ ΠΕΡΙΛΑΜΒΑΝΕΙ ΤΙΣ ΑΜΟΙΒΕΣ ΚΑΙ ΤΟΥΣ ΕΠΑΙΝΟΥΣ ΚΆΘΕ ΜΟΡΦΗΣ ,ΕΝΏ Ο ΔΕΥΤΕΡΟΣ ΤΙΣ ΠΟΙΝΕΣ ΚΑΙ ΤΙΣ ΚΥΡΩΣΕΙΣ</a:t>
            </a:r>
          </a:p>
          <a:p>
            <a:pPr marL="571500" indent="-571500">
              <a:buFont typeface="+mj-lt"/>
              <a:buAutoNum type="romanUcPeriod"/>
            </a:pPr>
            <a:r>
              <a:rPr lang="el-GR" dirty="0" smtClean="0">
                <a:solidFill>
                  <a:srgbClr val="7030A0"/>
                </a:solidFill>
              </a:rPr>
              <a:t>ΠΡΟΛΗΠΤΙΚΟΣ ΚΑΙ ΚΑΤΑΣΤΑΛΤΙΚΟΣ: Ο ΠΡΩΤΟΣ ΕΧΕΙ ΣΤΟΧΟ ΤΗΝ ΠΡΟΛΗΨΗ ΑΡΝΗΤΙΚΩΝ ΦΑΙΝΟΜΕΝΩΝ , ΕΝΏ Ο ΔΕΥΤΕΡΟΣ ΝΑ ΑΠΟΚΑΤΑΣΤΗΣΕΙ ΤΗΝ ΤΑΞΗ ΜΕΤΑ ΤΗΝ ΕΚΔΗΛΩΣΗ ΑΥΤΩΝ ΤΩΝ ΦΑΙΝΟΜΕΝΩΝ</a:t>
            </a:r>
            <a:endParaRPr lang="el-G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pattFill prst="sphere">
            <a:fgClr>
              <a:srgbClr val="FF0000"/>
            </a:fgClr>
            <a:bgClr>
              <a:srgbClr val="FFC000"/>
            </a:bgClr>
          </a:pattFill>
        </p:spPr>
        <p:txBody>
          <a:bodyPr/>
          <a:lstStyle/>
          <a:p>
            <a:r>
              <a:rPr lang="el-GR" dirty="0" smtClean="0"/>
              <a:t>Β. ΕΣΩΤΕΡΙΚΟΣ ΚΟΙΝΩΝΙΚΟΣ ΕΛΕΓΧΟΣ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pattFill prst="pct5">
            <a:fgClr>
              <a:srgbClr val="FF0000"/>
            </a:fgClr>
            <a:bgClr>
              <a:srgbClr val="FFC000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</a:pPr>
            <a:endParaRPr lang="el-G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C00000"/>
                </a:solidFill>
              </a:rPr>
              <a:t>ΑΥΤΟΕΛΕΓΧΟΣ</a:t>
            </a:r>
            <a:r>
              <a:rPr lang="el-GR" dirty="0" smtClean="0">
                <a:solidFill>
                  <a:srgbClr val="C00000"/>
                </a:solidFill>
              </a:rPr>
              <a:t>: ΕΚΔΗΛΩΝΕΤΑΙ ΜΕ ΤΥΨΕΙΣ,ΜΕΤΑΜΕΛΕΙΑ ΚΑΙ ΝΤΡΟΠΗ ΓΙΑ ΚΑΠΟΙΑ ΚΑΚΗ ΠΡΑΞΗ ΚΑΙ ΕΊΝΑΙ ΣΤΟΧΟΣ ΤΩΝ ΚΑΝΟΝΩΝ ΣΩΦΡΟΝΙΣΜΟΥ ΚΑΙ ΑΠΟΤΕΛΕΣΜΑ ΤΗΣ ΠΕΤΥΧΗΜΕΝΗΣ ΚΟΙΝΩΝΙΚΟΠΟΙΗΣΗΣ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0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030A0"/>
          </a:fgClr>
          <a:bgClr>
            <a:srgbClr val="FF33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pattFill prst="solidDmnd">
            <a:fgClr>
              <a:srgbClr val="FF33CC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2800" b="1" dirty="0" smtClean="0">
                <a:latin typeface="Arial Black" panose="020B0A04020102020204" pitchFamily="34" charset="0"/>
              </a:rPr>
              <a:t>Η ΕΞΕΛΙΞΗ ΚΑΙ Ο ΕΚΣΥΓΧΡΟΝΙΣΜΟΣ ΤΗΣ ΚΟΙΝΩΝΙΑΣ ΟΔΗΓΗΣΑΝ ΣΕ ΑΛΛΑΓΕΣ,ΌΠΩΣ:</a:t>
            </a:r>
            <a:endParaRPr lang="el-GR" sz="2800" b="1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 ΑΠΑΓΟΡΕΥΤΗΚΕ Ο ΞΥΛΟΔΑΡΜΟΣ ΣΤΑ ΣΧΌΛΕΙΑ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ΣΕΒΑΣΜΟΣ ΣΤΗΝ ΑΞΙΟΠΡΕΠΕΙΑ  ΚΑΙ ΠΡΟΣΩΠΙΚΟΤΗΤΑ ΤΟΥ ΑΛΛΟΥ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ΑΠΑΓΟΡΕΥΕΤΑΙ Η ΒΙΑ ΚΑΙ Ο ΚΑΤΑΝΑΓΚΑΣΜΟΣ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ΠΡΟΓΡΑΜΜΑΤΑ ΕΠΑΝΕΝΤΑΞΗΣ ΦΥΛΑΚΙΣΜΕΝΩΝ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ΑΠΑΓΟΡΕΥΣΗ ΘΑΝΑΤΙΚΗΣ ΠΟΙΝΗΣ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ΙΔΙΩΤΙΚΟΤΗΤΑ ΚΑΙ ΠΡΟΣΩΠΙΚΑ ΔΕΔΟΜΕΝΑ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γραμμα ροής: Διάτρητη ταινία 3"/>
          <p:cNvSpPr/>
          <p:nvPr/>
        </p:nvSpPr>
        <p:spPr>
          <a:xfrm>
            <a:off x="2762655" y="2354094"/>
            <a:ext cx="6478622" cy="3035029"/>
          </a:xfrm>
          <a:prstGeom prst="flowChartPunchedTap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Ο ΚΟΙΝΩΝΙΚΟΣ ΕΛΕΓΧΟΣ ΕΊΝΑΙ ΣΤΑΤΙΚΟΣ Ή ΔΥΝΑΜΙΚΟΣ(ΜΕΤΑΒΑΛΛΕΤΑΙ Ή ΌΧΙ;)</a:t>
            </a:r>
            <a:endParaRPr lang="el-GR" b="1" dirty="0">
              <a:solidFill>
                <a:schemeClr val="bg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2762655" y="525293"/>
            <a:ext cx="5651770" cy="1186775"/>
          </a:xfrm>
          <a:prstGeom prst="roundRect">
            <a:avLst/>
          </a:prstGeom>
          <a:pattFill prst="dashHorz">
            <a:fgClr>
              <a:schemeClr val="accent1"/>
            </a:fgClr>
            <a:bgClr>
              <a:schemeClr val="tx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ΠΟΙΑ ΕΊΝΑΙ Η ΔΙΑΦΟΡΑ ΑΝΑΜΕΣΑ ΣΤΟΝ ΠΡΟΛΗΠΤΙΚΟ ΚΑΙ ΣΤΟΝ ΚΑΤΑΣΤΑΛΤΙΚΟ ΚΟΙΝΩΝΙΚΟ ΕΛΕΓΧΟ;</a:t>
            </a:r>
            <a:endParaRPr lang="el-GR" b="1" dirty="0">
              <a:solidFill>
                <a:schemeClr val="bg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3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241</Words>
  <Application>Microsoft Office PowerPoint</Application>
  <PresentationFormat>Ευρεία οθόνη</PresentationFormat>
  <Paragraphs>36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Office Theme</vt:lpstr>
      <vt:lpstr>5.5. ΤΑ ΕΙΔΗ ΤΟΥ ΚΟΙΝΩΝΙΚΟΥ ΕΛΕΓΧΟΥ</vt:lpstr>
      <vt:lpstr>Παρουσίαση του PowerPoint</vt:lpstr>
      <vt:lpstr>ΜΟΡΦΕΣ ΚΟΙΝΩΝΙΚΟΥ ΕΛΕΓΧΟΥ</vt:lpstr>
      <vt:lpstr>A. ΕΞΩΤΕΡΙΚΕΣ MOΡΦΕΣ ΚΟΙΝΩΝΙΚΟΥ ΕΛΕΓΧΟΥ </vt:lpstr>
      <vt:lpstr>Β. ΕΣΩΤΕΡΙΚΟΣ ΚΟΙΝΩΝΙΚΟΣ ΕΛΕΓΧΟΣ</vt:lpstr>
      <vt:lpstr>Η ΕΞΕΛΙΞΗ ΚΑΙ Ο ΕΚΣΥΓΧΡΟΝΙΣΜΟΣ ΤΗΣ ΚΟΙΝΩΝΙΑΣ ΟΔΗΓΗΣΑΝ ΣΕ ΑΛΛΑΓΕΣ,ΌΠΩΣ: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5.5. ΤΑ ΕΙΔΗ ΤΟΥ ΚΟΙΝΩΝΙΚΟΥ ΕΛΕΓΧΟΥ</dc:title>
  <dc:creator>Στέλλα Κολοβού</dc:creator>
  <cp:lastModifiedBy>Στέλλα Κολοβού</cp:lastModifiedBy>
  <cp:revision>21</cp:revision>
  <dcterms:created xsi:type="dcterms:W3CDTF">2020-11-29T08:29:43Z</dcterms:created>
  <dcterms:modified xsi:type="dcterms:W3CDTF">2020-11-29T16:10:05Z</dcterms:modified>
</cp:coreProperties>
</file>