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67" autoAdjust="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080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21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068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509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953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780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20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3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90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442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75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8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95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01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105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FDDC9B-B369-479C-80C3-7E0A0D3E748D}" type="datetimeFigureOut">
              <a:rPr lang="el-GR" smtClean="0"/>
              <a:t>12/1/2021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556E00C-E52A-4E54-B328-F9A4E285A68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748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lenicparliament.gr/Vouli-ton-Ellinon/To-Politevma/Syntagma/article-2/" TargetMode="External"/><Relationship Id="rId2" Type="http://schemas.openxmlformats.org/officeDocument/2006/relationships/hyperlink" Target="https://www.hellenicparliament.gr/Vouli-ton-Ellinon/To-Politevma/Syntagma/article-1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llenicparliament.gr/Vouli-ton-Ellinon/To-Politevma/Syntagma/article-3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60000"/>
              <a:lumOff val="40000"/>
            </a:schemeClr>
          </a:fgClr>
          <a:bgClr>
            <a:schemeClr val="accent5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795528" y="622571"/>
            <a:ext cx="10751204" cy="1233662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r>
              <a:rPr lang="el-GR" dirty="0" smtClean="0"/>
              <a:t>ΤΟ ΠΟΛΙΤΕΥΜΑ ΤΗΣ ΕΛΛΑΔΑΣ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050587" y="1945532"/>
            <a:ext cx="9846010" cy="3930336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ΣΤΑΘΜΟΙ ΣΤΗΝ ΕΞΕΛΙΞΗ ΤΟΥ ΠΟΛΙΤΕΥΜΑΤΟΣ ΤΗΣ ΕΛΛΑΔΑΣ:</a:t>
            </a:r>
          </a:p>
          <a:p>
            <a:pPr marL="457200" indent="-457200">
              <a:buAutoNum type="arabicPeriod"/>
            </a:pPr>
            <a:r>
              <a:rPr lang="el-GR" dirty="0" smtClean="0"/>
              <a:t>21</a:t>
            </a:r>
            <a:r>
              <a:rPr lang="el-GR" baseline="30000" dirty="0" smtClean="0"/>
              <a:t>Η</a:t>
            </a:r>
            <a:r>
              <a:rPr lang="el-GR" dirty="0" smtClean="0"/>
              <a:t> ΑΠΡΙΛΙΟΥ 1967</a:t>
            </a:r>
          </a:p>
          <a:p>
            <a:pPr marL="457200" indent="-457200">
              <a:buAutoNum type="arabicPeriod"/>
            </a:pPr>
            <a:r>
              <a:rPr lang="el-GR" dirty="0" smtClean="0"/>
              <a:t>8</a:t>
            </a:r>
            <a:r>
              <a:rPr lang="el-GR" baseline="30000" dirty="0" smtClean="0"/>
              <a:t>Η</a:t>
            </a:r>
            <a:r>
              <a:rPr lang="el-GR" dirty="0" smtClean="0"/>
              <a:t> ΔΕΚΕΜΒΡΙΟΥ 1974</a:t>
            </a:r>
          </a:p>
          <a:p>
            <a:pPr marL="457200" indent="-457200">
              <a:buAutoNum type="arabicPeriod"/>
            </a:pPr>
            <a:r>
              <a:rPr lang="el-GR" dirty="0" smtClean="0"/>
              <a:t>11</a:t>
            </a:r>
            <a:r>
              <a:rPr lang="el-GR" baseline="30000" dirty="0" smtClean="0"/>
              <a:t>Η</a:t>
            </a:r>
            <a:r>
              <a:rPr lang="el-GR" dirty="0" smtClean="0"/>
              <a:t> ΙΟΥΝΙΟΥ 1975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33" y="4338537"/>
            <a:ext cx="2698435" cy="18478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34" y="4155694"/>
            <a:ext cx="3746565" cy="190301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135" y="2498206"/>
            <a:ext cx="2369354" cy="356050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33" y="2403094"/>
            <a:ext cx="269843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ιζόντιος πάπυρος 3"/>
          <p:cNvSpPr/>
          <p:nvPr/>
        </p:nvSpPr>
        <p:spPr>
          <a:xfrm>
            <a:off x="3419856" y="1975104"/>
            <a:ext cx="5660136" cy="3054096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TO </a:t>
            </a:r>
            <a:r>
              <a:rPr lang="el-GR" sz="2000" b="1" dirty="0" smtClean="0"/>
              <a:t>ΠΟΛΙΤΕΥΜΑ ΤΗΣ ΕΛΛΑΔΑΣ ΕΊΝΑΙ;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87072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2441448" y="5532120"/>
            <a:ext cx="6382512" cy="46634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ΛΑΟΣ</a:t>
            </a:r>
            <a:endParaRPr lang="el-GR" dirty="0"/>
          </a:p>
        </p:txBody>
      </p:sp>
      <p:sp>
        <p:nvSpPr>
          <p:cNvPr id="5" name="Βέλος προς τα επάνω 4"/>
          <p:cNvSpPr/>
          <p:nvPr/>
        </p:nvSpPr>
        <p:spPr>
          <a:xfrm>
            <a:off x="2240280" y="3753612"/>
            <a:ext cx="1719072" cy="169164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ΑΜΕΣΗ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6" name="Βέλος προς τα επάνω 5"/>
          <p:cNvSpPr/>
          <p:nvPr/>
        </p:nvSpPr>
        <p:spPr>
          <a:xfrm>
            <a:off x="7251192" y="3753612"/>
            <a:ext cx="1600200" cy="1691640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ΕΜΜΕΣΗ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Αριστερό-δεξιό βέλος 7"/>
          <p:cNvSpPr/>
          <p:nvPr/>
        </p:nvSpPr>
        <p:spPr>
          <a:xfrm>
            <a:off x="4087368" y="4059936"/>
            <a:ext cx="3035808" cy="12984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ΚΑΛΠΕΣ</a:t>
            </a:r>
            <a:endParaRPr lang="el-GR" dirty="0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2862072" y="2601468"/>
            <a:ext cx="5522976" cy="11430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ΚΟΙΝΟΒΟΥΛΙΟ ( ΒΟΥΛΗ)</a:t>
            </a:r>
            <a:endParaRPr lang="el-GR" dirty="0"/>
          </a:p>
        </p:txBody>
      </p:sp>
      <p:sp>
        <p:nvSpPr>
          <p:cNvPr id="10" name="Εξάγωνο 9"/>
          <p:cNvSpPr/>
          <p:nvPr/>
        </p:nvSpPr>
        <p:spPr>
          <a:xfrm>
            <a:off x="2862072" y="676656"/>
            <a:ext cx="2551176" cy="1837944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ΚΥΒΕΡΝΗΣΗ</a:t>
            </a:r>
            <a:endParaRPr lang="el-GR" dirty="0"/>
          </a:p>
        </p:txBody>
      </p:sp>
      <p:sp>
        <p:nvSpPr>
          <p:cNvPr id="11" name="Εξάγωνο 10"/>
          <p:cNvSpPr/>
          <p:nvPr/>
        </p:nvSpPr>
        <p:spPr>
          <a:xfrm>
            <a:off x="5952744" y="676656"/>
            <a:ext cx="2688336" cy="1837944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ΠΡΟΕΔΡΟΣ </a:t>
            </a:r>
          </a:p>
          <a:p>
            <a:pPr algn="ctr"/>
            <a:r>
              <a:rPr lang="el-GR" dirty="0" smtClean="0"/>
              <a:t>ΤΗΣ</a:t>
            </a:r>
          </a:p>
          <a:p>
            <a:pPr algn="ctr"/>
            <a:r>
              <a:rPr lang="el-GR" dirty="0" smtClean="0"/>
              <a:t>ΔΗΜΟΚΡΑΤΙΑΣ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744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ΣΥΝΤΑΓΜΑ</a:t>
            </a:r>
            <a:endParaRPr lang="el-GR" dirty="0"/>
          </a:p>
        </p:txBody>
      </p:sp>
      <p:pic>
        <p:nvPicPr>
          <p:cNvPr id="7" name="Η Αμερικανική και η Γαλλική Επανάσταση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608" y="1984249"/>
            <a:ext cx="9006839" cy="3891090"/>
          </a:xfrm>
        </p:spPr>
      </p:pic>
    </p:spTree>
    <p:extLst>
      <p:ext uri="{BB962C8B-B14F-4D97-AF65-F5344CB8AC3E}">
        <p14:creationId xmlns:p14="http://schemas.microsoft.com/office/powerpoint/2010/main" val="122023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/>
              <a:t>ΤΟ ΕΛΛΗΝΙΚΟ ΣΥΝΤΑΓΜΑ ΕΊΝΑΙ: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 smtClean="0"/>
              <a:t>1. Ο ΘΕΜΕΛΙΩΔΗΣ ΝΟΜΟΣ ΤΗΣ ΠΟΛΙΤΕΙΑΣ,ΑΝΩΤΕΡΟΣ ΑΠΌ ΤΟΥΣ ΑΛΛΟΥΣ ΝΟΜΟΥΣ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 smtClean="0"/>
              <a:t>2. Ο ΡΥΘΜΙΣΤΗΣ ΤΗΣ ΟΡΓΑΝΩΣΗΣ ΚΑΙ ΤΗΣ ΛΕΙΤΟΥΡΓΙΑΣ ΤΗΣ ΚΡΑΤΙΚΗΣ ΕΞΟΥΣΙΑΣ,ΠΟΥ ΠΡΟΣΔΙΟΡΙΖΕΙ ΑΚΡΙΒΩΣ ΤΑ ΟΡΙΑ ΤΩΝ ΔΙΑΦΟΡΩΝ ΟΡΓΑΝΩΝ ΤΟΥ ΚΡΑΤΟΥΣ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 smtClean="0"/>
              <a:t>3. Ο ΝΟΜΟΣ ΠΟΥ ΚΑΤΟΧΥΡΩΝΕΙ ΤΑ ΔΙΚΑΙΩΜΑΤΑ ΤΩΝ ΠΟΛΙΤΩΝ ΚΑΙ ΚΑΘΟΡΙΖΕΙ ΤΙΣ ΒΑΣΙΚΕΣ ΤΟΥΣ ΥΠΟΧΡΕΩΣΕΙΣ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732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l-GR" dirty="0" smtClean="0"/>
              <a:t>ΕΛΛΗΝΙΚΟ ΣΥΝΤΑΓΜΑ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MEPOΣ ΠPΩTO - </a:t>
            </a:r>
            <a:r>
              <a:rPr lang="el-GR" b="1" dirty="0" err="1"/>
              <a:t>Bασικές</a:t>
            </a:r>
            <a:r>
              <a:rPr lang="el-GR" b="1" dirty="0"/>
              <a:t> διατάξεις</a:t>
            </a:r>
          </a:p>
          <a:p>
            <a:r>
              <a:rPr lang="el-GR" b="1" dirty="0"/>
              <a:t>TMHMA A΄ - </a:t>
            </a:r>
            <a:r>
              <a:rPr lang="el-GR" b="1" dirty="0" err="1"/>
              <a:t>Mορφή</a:t>
            </a:r>
            <a:r>
              <a:rPr lang="el-GR" b="1" dirty="0"/>
              <a:t> του πολιτεύματος</a:t>
            </a:r>
          </a:p>
          <a:p>
            <a:r>
              <a:rPr lang="el-GR" b="1" dirty="0">
                <a:hlinkClick r:id="rId2"/>
              </a:rPr>
              <a:t>'</a:t>
            </a:r>
            <a:r>
              <a:rPr lang="el-GR" b="1" dirty="0" err="1">
                <a:hlinkClick r:id="rId2"/>
              </a:rPr>
              <a:t>Αρθρο</a:t>
            </a:r>
            <a:r>
              <a:rPr lang="el-GR" b="1" dirty="0">
                <a:hlinkClick r:id="rId2"/>
              </a:rPr>
              <a:t> 1</a:t>
            </a:r>
            <a:r>
              <a:rPr lang="el-GR" dirty="0">
                <a:hlinkClick r:id="rId2"/>
              </a:rPr>
              <a:t> - (Μορφή του πολιτεύματος)</a:t>
            </a:r>
            <a:endParaRPr lang="el-GR" dirty="0"/>
          </a:p>
          <a:p>
            <a:r>
              <a:rPr lang="el-GR" b="1" dirty="0">
                <a:hlinkClick r:id="rId3"/>
              </a:rPr>
              <a:t>'</a:t>
            </a:r>
            <a:r>
              <a:rPr lang="el-GR" b="1" dirty="0" err="1">
                <a:hlinkClick r:id="rId3"/>
              </a:rPr>
              <a:t>Αρθρο</a:t>
            </a:r>
            <a:r>
              <a:rPr lang="el-GR" b="1" dirty="0">
                <a:hlinkClick r:id="rId3"/>
              </a:rPr>
              <a:t> 2</a:t>
            </a:r>
            <a:r>
              <a:rPr lang="el-GR" dirty="0">
                <a:hlinkClick r:id="rId3"/>
              </a:rPr>
              <a:t> - (Πρωταρχικές υποχρεώσεις της πολιτείας)</a:t>
            </a:r>
            <a:endParaRPr lang="el-GR" dirty="0"/>
          </a:p>
          <a:p>
            <a:r>
              <a:rPr lang="el-GR" b="1" dirty="0"/>
              <a:t>TMHMA Β΄ - Σχέσεις </a:t>
            </a:r>
            <a:r>
              <a:rPr lang="el-GR" b="1" dirty="0" err="1"/>
              <a:t>Eκκλησίας</a:t>
            </a:r>
            <a:r>
              <a:rPr lang="el-GR" b="1" dirty="0"/>
              <a:t> και Πολιτείας</a:t>
            </a:r>
          </a:p>
          <a:p>
            <a:r>
              <a:rPr lang="el-GR" b="1" dirty="0">
                <a:hlinkClick r:id="rId4"/>
              </a:rPr>
              <a:t>'</a:t>
            </a:r>
            <a:r>
              <a:rPr lang="el-GR" b="1" dirty="0" err="1">
                <a:hlinkClick r:id="rId4"/>
              </a:rPr>
              <a:t>Αρθρο</a:t>
            </a:r>
            <a:r>
              <a:rPr lang="el-GR" b="1" dirty="0">
                <a:hlinkClick r:id="rId4"/>
              </a:rPr>
              <a:t> 3</a:t>
            </a:r>
            <a:r>
              <a:rPr lang="el-GR" dirty="0">
                <a:hlinkClick r:id="rId4"/>
              </a:rPr>
              <a:t> - (Σχέσεις Εκκλησίας και Πολιτείας)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2203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444752" y="835855"/>
            <a:ext cx="9665208" cy="507831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200" dirty="0">
                <a:latin typeface="Arial Black" panose="020B0A04020102020204" pitchFamily="34" charset="0"/>
              </a:rPr>
              <a:t>MEPOΣ ΔEYTEPO - </a:t>
            </a:r>
            <a:r>
              <a:rPr lang="el-GR" sz="1200" dirty="0" err="1">
                <a:latin typeface="Arial Black" panose="020B0A04020102020204" pitchFamily="34" charset="0"/>
              </a:rPr>
              <a:t>Aτομικά</a:t>
            </a:r>
            <a:r>
              <a:rPr lang="el-GR" sz="1200" dirty="0">
                <a:latin typeface="Arial Black" panose="020B0A04020102020204" pitchFamily="34" charset="0"/>
              </a:rPr>
              <a:t> και κοινωνικά δικαιώματα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4 - (Ισότητα των Ελλήνων)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5 - (Ελεύθερη ανάπτυξη της προσωπικότητας, προσωπική ελευθερία)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**'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5A - (Δικαίωμα στην πληροφόρηση)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6 - (Προσωπική ασφάλεια, προφυλάκιση)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7 - (Καμιά ποινή χωρίς νόμο, απαγόρευση βασανιστηρίων)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8 - (Δικαίωμα νόμιμου δικαστή)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9 - ('</a:t>
            </a:r>
            <a:r>
              <a:rPr lang="el-GR" sz="1200" dirty="0" err="1">
                <a:latin typeface="Arial Black" panose="020B0A04020102020204" pitchFamily="34" charset="0"/>
              </a:rPr>
              <a:t>Ασυλο</a:t>
            </a:r>
            <a:r>
              <a:rPr lang="el-GR" sz="1200" dirty="0">
                <a:latin typeface="Arial Black" panose="020B0A04020102020204" pitchFamily="34" charset="0"/>
              </a:rPr>
              <a:t> της κατοικίας)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**'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9A - (Προστασία προσωπικών δεδομένων)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10 - (Δικαίωμα αναφοράς προς τις αρχές)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11 - (Δικαίωμα του </a:t>
            </a:r>
            <a:r>
              <a:rPr lang="el-GR" sz="1200" dirty="0" err="1">
                <a:latin typeface="Arial Black" panose="020B0A04020102020204" pitchFamily="34" charset="0"/>
              </a:rPr>
              <a:t>συνέρχεσθαι</a:t>
            </a:r>
            <a:r>
              <a:rPr lang="el-GR" sz="1200" dirty="0">
                <a:latin typeface="Arial Black" panose="020B0A04020102020204" pitchFamily="34" charset="0"/>
              </a:rPr>
              <a:t>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**'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12 - (Δικαίωμα του </a:t>
            </a:r>
            <a:r>
              <a:rPr lang="el-GR" sz="1200" dirty="0" err="1">
                <a:latin typeface="Arial Black" panose="020B0A04020102020204" pitchFamily="34" charset="0"/>
              </a:rPr>
              <a:t>συνεταιρίζεσθαι</a:t>
            </a:r>
            <a:r>
              <a:rPr lang="el-GR" sz="1200" dirty="0">
                <a:latin typeface="Arial Black" panose="020B0A04020102020204" pitchFamily="34" charset="0"/>
              </a:rPr>
              <a:t>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13 - (Θρησκευτική Ελευθερία)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14 - (Ελευθερία του Τύπου)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15 - (Κινηματογράφος, φωνογραφία, ραδιοφωνία, τηλεόραση)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16 - (Παιδεία, τέχνη, επιστήμη)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17 - (Προστασία της ιδιοκτησίας, απαλλοτρίωση)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18 - (Προστασία της ιδιοκτησίας, ειδικές περιπτώσεις, επίταξη)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19 - (Απόρρητο επιστολών, ανταπόκρισης &amp; επικοινωνίας)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20 - (Έννομη προστασία, δικαίωμα προηγούμενης ακρόασης)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21 - (Προστασία οικογένειας, γάμου, μητρότητας και παιδικής ηλικίας, δικαιώματα ατόμων με αναπηρίες)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**'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22 - (Προστασία της εργασίας)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23 - (Συνδικαλιστική ελευθερία)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24 - (Προστασία του περιβάλλοντος)</a:t>
            </a:r>
          </a:p>
          <a:p>
            <a:r>
              <a:rPr lang="el-GR" sz="1200" dirty="0">
                <a:latin typeface="Arial Black" panose="020B0A04020102020204" pitchFamily="34" charset="0"/>
              </a:rPr>
              <a:t>'</a:t>
            </a:r>
            <a:r>
              <a:rPr lang="el-GR" sz="1200" dirty="0" err="1">
                <a:latin typeface="Arial Black" panose="020B0A04020102020204" pitchFamily="34" charset="0"/>
              </a:rPr>
              <a:t>Αρθρο</a:t>
            </a:r>
            <a:r>
              <a:rPr lang="el-GR" sz="1200" dirty="0">
                <a:latin typeface="Arial Black" panose="020B0A04020102020204" pitchFamily="34" charset="0"/>
              </a:rPr>
              <a:t> 25 - (Αρχή του κοινωνικού κράτους δικαίου, προστασία θεμελιωδών δικαιωμάτων</a:t>
            </a:r>
            <a:r>
              <a:rPr lang="el-GR" sz="1200" dirty="0" smtClean="0">
                <a:latin typeface="Arial Black" panose="020B0A04020102020204" pitchFamily="34" charset="0"/>
              </a:rPr>
              <a:t>)</a:t>
            </a:r>
          </a:p>
          <a:p>
            <a:endParaRPr lang="el-GR" sz="1200" dirty="0">
              <a:latin typeface="Arial Black" panose="020B0A04020102020204" pitchFamily="34" charset="0"/>
            </a:endParaRPr>
          </a:p>
          <a:p>
            <a:endParaRPr lang="el-GR" sz="1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7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dirty="0" smtClean="0"/>
              <a:t>ΕΙΔΗ ΣΥΝΤΑΓΜΑΤΟΣ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850392" y="2868097"/>
            <a:ext cx="10460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ΗΠΙΟ ΣΥΝΤΑΓΜΑ: ΤΑ ΑΡΘΡΑ ΤΟΥ ΜΠΟΡΟΥΝ  </a:t>
            </a:r>
          </a:p>
          <a:p>
            <a:pPr algn="ctr"/>
            <a:r>
              <a:rPr lang="el-GR" b="1" dirty="0" smtClean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ΝΑ ΑΝΑΘΕΩΡΗΘΟΥΝ Ή ΝΑ ΚΑΤΑΡΓΗΘΟΥΝ Ή ΝΑ ΑΝΤΙΚΑΤΑΣΤΑΘΟΥΝ</a:t>
            </a:r>
            <a:endParaRPr lang="el-GR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024128" y="4066658"/>
            <a:ext cx="9006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ΑΥΣΤΗΡΟ ΣΥΝΤΑΓΜΑ: ΜΕΡΙΚΑ ΑΡΘΡΑ ΔΕΝ ΜΠΟΡΟΥΝ ΝΑ ΑΝΑΘΕΩΡΗΘΟΥΝ </a:t>
            </a:r>
          </a:p>
          <a:p>
            <a:pPr algn="ctr"/>
            <a:r>
              <a:rPr lang="el-GR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ΕΝΏ ΑΛΛΑ ΜΠΟΡΟΥΝ ΥΠΟ ΜΕΡΙΚΕΣ ΠΡΟΫΠΟΘΕΣΕΙΣ</a:t>
            </a:r>
            <a:endParaRPr lang="el-GR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6639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Οργανικό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Οργανικό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Οργανικ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</TotalTime>
  <Words>389</Words>
  <Application>Microsoft Office PowerPoint</Application>
  <PresentationFormat>Ευρεία οθόνη</PresentationFormat>
  <Paragraphs>57</Paragraphs>
  <Slides>8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Garamond</vt:lpstr>
      <vt:lpstr>Wingdings</vt:lpstr>
      <vt:lpstr>Οργανικό</vt:lpstr>
      <vt:lpstr>ΤΟ ΠΟΛΙΤΕΥΜΑ ΤΗΣ ΕΛΛΑΔΑΣ</vt:lpstr>
      <vt:lpstr>Παρουσίαση του PowerPoint</vt:lpstr>
      <vt:lpstr>Παρουσίαση του PowerPoint</vt:lpstr>
      <vt:lpstr>ΣΥΝΤΑΓΜΑ</vt:lpstr>
      <vt:lpstr>ΤΟ ΕΛΛΗΝΙΚΟ ΣΥΝΤΑΓΜΑ ΕΊΝΑΙ:</vt:lpstr>
      <vt:lpstr>ΕΛΛΗΝΙΚΟ ΣΥΝΤΑΓΜΑ</vt:lpstr>
      <vt:lpstr>Παρουσίαση του PowerPoint</vt:lpstr>
      <vt:lpstr>ΕΙΔΗ ΣΥΝΤΑΓΜΑΤΟΣ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Στέλλα Κολοβού</dc:creator>
  <cp:lastModifiedBy>Στέλλα Κολοβού</cp:lastModifiedBy>
  <cp:revision>11</cp:revision>
  <dcterms:created xsi:type="dcterms:W3CDTF">2021-01-12T13:58:08Z</dcterms:created>
  <dcterms:modified xsi:type="dcterms:W3CDTF">2021-01-12T17:15:11Z</dcterms:modified>
</cp:coreProperties>
</file>