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59" r:id="rId3"/>
    <p:sldId id="260" r:id="rId4"/>
    <p:sldId id="266" r:id="rId5"/>
    <p:sldId id="261" r:id="rId6"/>
    <p:sldId id="262" r:id="rId7"/>
    <p:sldId id="263" r:id="rId8"/>
    <p:sldId id="264" r:id="rId9"/>
    <p:sldId id="265" r:id="rId10"/>
    <p:sldId id="257" r:id="rId11"/>
    <p:sldId id="267"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54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gradFill flip="none" rotWithShape="1">
          <a:gsLst>
            <a:gs pos="0">
              <a:srgbClr val="B1DDFF"/>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3" name="Rectangle 22"/>
          <p:cNvSpPr/>
          <p:nvPr/>
        </p:nvSpPr>
        <p:spPr>
          <a:xfrm>
            <a:off x="0" y="0"/>
            <a:ext cx="12192000" cy="6858000"/>
          </a:xfrm>
          <a:prstGeom prst="rect">
            <a:avLst/>
          </a:prstGeom>
          <a:blipFill dpi="0" rotWithShape="1">
            <a:blip r:embed="rId2">
              <a:alphaModFix amt="12000"/>
              <a:duotone>
                <a:schemeClr val="accent1">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10" name="Rectangle 9"/>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bg1"/>
                </a:solidFill>
                <a:effectLst/>
                <a:latin typeface="+mj-lt"/>
                <a:ea typeface="+mn-ea"/>
                <a:cs typeface="+mn-cs"/>
              </a:defRPr>
            </a:lvl1pPr>
          </a:lstStyle>
          <a:p>
            <a:r>
              <a:rPr lang="el-GR" smtClean="0"/>
              <a:t>Στυλ κύριου τίτλου</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bg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C11D024E-F33F-4579-8D47-1AD10A5B1950}" type="datetimeFigureOut">
              <a:rPr lang="el-GR" smtClean="0"/>
              <a:t>25/1/2021</a:t>
            </a:fld>
            <a:endParaRPr lang="el-GR"/>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bg2"/>
                </a:solidFill>
              </a:defRPr>
            </a:lvl1pPr>
          </a:lstStyle>
          <a:p>
            <a:endParaRPr lang="el-G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bg2"/>
                </a:solidFill>
              </a:defRPr>
            </a:lvl1pPr>
          </a:lstStyle>
          <a:p>
            <a:fld id="{B2528C72-EB04-4A26-ABA1-6D46EBFF9948}" type="slidenum">
              <a:rPr lang="el-GR" smtClean="0"/>
              <a:t>‹#›</a:t>
            </a:fld>
            <a:endParaRPr lang="el-GR"/>
          </a:p>
        </p:txBody>
      </p:sp>
    </p:spTree>
    <p:extLst>
      <p:ext uri="{BB962C8B-B14F-4D97-AF65-F5344CB8AC3E}">
        <p14:creationId xmlns:p14="http://schemas.microsoft.com/office/powerpoint/2010/main" val="23806223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11D024E-F33F-4579-8D47-1AD10A5B1950}" type="datetimeFigureOut">
              <a:rPr lang="el-GR" smtClean="0"/>
              <a:t>25/1/2021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15283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11D024E-F33F-4579-8D47-1AD10A5B1950}" type="datetimeFigureOut">
              <a:rPr lang="el-GR" smtClean="0"/>
              <a:t>25/1/2021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2721889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11D024E-F33F-4579-8D47-1AD10A5B1950}" type="datetimeFigureOut">
              <a:rPr lang="el-GR" smtClean="0"/>
              <a:t>25/1/2021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303883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gradFill flip="none" rotWithShape="1">
          <a:gsLst>
            <a:gs pos="0">
              <a:schemeClr val="bg2">
                <a:tint val="80000"/>
                <a:shade val="100000"/>
                <a:satMod val="300000"/>
              </a:schemeClr>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blipFill dpi="0" rotWithShape="1">
            <a:blip r:embed="rId2">
              <a:alphaModFix amt="12000"/>
              <a:duotone>
                <a:schemeClr val="accent2">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23" name="Rectangle 22"/>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bg1"/>
                </a:solidFill>
                <a:effectLst/>
                <a:latin typeface="+mj-lt"/>
                <a:ea typeface="+mn-ea"/>
                <a:cs typeface="+mn-cs"/>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bg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11D024E-F33F-4579-8D47-1AD10A5B1950}" type="datetimeFigureOut">
              <a:rPr lang="el-GR" smtClean="0"/>
              <a:t>25/1/2021</a:t>
            </a:fld>
            <a:endParaRPr lang="el-GR"/>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bg2"/>
                </a:solidFill>
              </a:defRPr>
            </a:lvl1pPr>
          </a:lstStyle>
          <a:p>
            <a:endParaRPr lang="el-GR"/>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bg2"/>
                </a:solidFill>
              </a:defRPr>
            </a:lvl1pPr>
          </a:lstStyle>
          <a:p>
            <a:fld id="{B2528C72-EB04-4A26-ABA1-6D46EBFF9948}" type="slidenum">
              <a:rPr lang="el-GR" smtClean="0"/>
              <a:t>‹#›</a:t>
            </a:fld>
            <a:endParaRPr lang="el-GR"/>
          </a:p>
        </p:txBody>
      </p:sp>
    </p:spTree>
    <p:extLst>
      <p:ext uri="{BB962C8B-B14F-4D97-AF65-F5344CB8AC3E}">
        <p14:creationId xmlns:p14="http://schemas.microsoft.com/office/powerpoint/2010/main" val="8410436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C11D024E-F33F-4579-8D47-1AD10A5B1950}" type="datetimeFigureOut">
              <a:rPr lang="el-GR" smtClean="0"/>
              <a:t>25/1/2021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71750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C11D024E-F33F-4579-8D47-1AD10A5B1950}" type="datetimeFigureOut">
              <a:rPr lang="el-GR" smtClean="0"/>
              <a:t>25/1/2021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3668122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C11D024E-F33F-4579-8D47-1AD10A5B1950}" type="datetimeFigureOut">
              <a:rPr lang="el-GR" smtClean="0"/>
              <a:t>25/1/2021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292054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D024E-F33F-4579-8D47-1AD10A5B1950}" type="datetimeFigureOut">
              <a:rPr lang="el-GR" smtClean="0"/>
              <a:t>25/1/2021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2528C72-EB04-4A26-ABA1-6D46EBFF9948}" type="slidenum">
              <a:rPr lang="el-GR" smtClean="0"/>
              <a:t>‹#›</a:t>
            </a:fld>
            <a:endParaRPr lang="el-GR"/>
          </a:p>
        </p:txBody>
      </p:sp>
    </p:spTree>
    <p:extLst>
      <p:ext uri="{BB962C8B-B14F-4D97-AF65-F5344CB8AC3E}">
        <p14:creationId xmlns:p14="http://schemas.microsoft.com/office/powerpoint/2010/main" val="842436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l-GR" smtClean="0"/>
              <a:t>Στυλ κύριου τίτλου</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C11D024E-F33F-4579-8D47-1AD10A5B1950}" type="datetimeFigureOut">
              <a:rPr lang="el-GR" smtClean="0"/>
              <a:t>25/1/2021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2528C72-EB04-4A26-ABA1-6D46EBFF9948}" type="slidenum">
              <a:rPr lang="el-GR" smtClean="0"/>
              <a:t>‹#›</a:t>
            </a:fld>
            <a:endParaRPr lang="el-GR"/>
          </a:p>
        </p:txBody>
      </p:sp>
    </p:spTree>
    <p:extLst>
      <p:ext uri="{BB962C8B-B14F-4D97-AF65-F5344CB8AC3E}">
        <p14:creationId xmlns:p14="http://schemas.microsoft.com/office/powerpoint/2010/main" val="3053342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0" name="Rectangle 9"/>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28599" y="237744"/>
            <a:ext cx="8531352" cy="6382512"/>
          </a:xfrm>
          <a:solidFill>
            <a:srgbClr val="969696"/>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8" name="Date Placeholder 7"/>
          <p:cNvSpPr>
            <a:spLocks noGrp="1"/>
          </p:cNvSpPr>
          <p:nvPr>
            <p:ph type="dt" sz="half" idx="10"/>
          </p:nvPr>
        </p:nvSpPr>
        <p:spPr/>
        <p:txBody>
          <a:bodyPr/>
          <a:lstStyle>
            <a:lvl1pPr>
              <a:defRPr>
                <a:effectLst>
                  <a:outerShdw blurRad="12700" dist="3810" dir="2700000" algn="tl" rotWithShape="0">
                    <a:prstClr val="black">
                      <a:alpha val="40000"/>
                    </a:prstClr>
                  </a:outerShdw>
                </a:effectLst>
              </a:defRPr>
            </a:lvl1pPr>
          </a:lstStyle>
          <a:p>
            <a:fld id="{C11D024E-F33F-4579-8D47-1AD10A5B1950}" type="datetimeFigureOut">
              <a:rPr lang="el-GR" smtClean="0"/>
              <a:t>25/1/2021</a:t>
            </a:fld>
            <a:endParaRPr lang="el-GR"/>
          </a:p>
        </p:txBody>
      </p:sp>
      <p:sp>
        <p:nvSpPr>
          <p:cNvPr id="12" name="Footer Placeholder 11"/>
          <p:cNvSpPr>
            <a:spLocks noGrp="1"/>
          </p:cNvSpPr>
          <p:nvPr>
            <p:ph type="ftr" sz="quarter" idx="11"/>
          </p:nvPr>
        </p:nvSpPr>
        <p:spPr/>
        <p:txBody>
          <a:bodyPr/>
          <a:lstStyle>
            <a:lvl1pPr algn="r">
              <a:defRPr lang="en-US" sz="1000" kern="1200" dirty="0">
                <a:solidFill>
                  <a:schemeClr val="tx1">
                    <a:lumMod val="75000"/>
                    <a:lumOff val="25000"/>
                  </a:schemeClr>
                </a:solidFill>
                <a:effectLst>
                  <a:outerShdw blurRad="12700" dist="3810" dir="2700000" algn="tl" rotWithShape="0">
                    <a:prstClr val="black">
                      <a:alpha val="40000"/>
                    </a:prstClr>
                  </a:outerShdw>
                </a:effectLst>
                <a:latin typeface="+mn-lt"/>
                <a:ea typeface="+mn-ea"/>
                <a:cs typeface="+mn-cs"/>
              </a:defRPr>
            </a:lvl1pPr>
          </a:lstStyle>
          <a:p>
            <a:endParaRPr lang="el-GR"/>
          </a:p>
        </p:txBody>
      </p:sp>
      <p:sp>
        <p:nvSpPr>
          <p:cNvPr id="13" name="Slide Number Placeholder 12"/>
          <p:cNvSpPr>
            <a:spLocks noGrp="1"/>
          </p:cNvSpPr>
          <p:nvPr>
            <p:ph type="sldNum" sz="quarter" idx="12"/>
          </p:nvPr>
        </p:nvSpPr>
        <p:spPr/>
        <p:txBody>
          <a:bodyPr/>
          <a:lstStyle>
            <a:lvl1pPr>
              <a:defRPr>
                <a:solidFill>
                  <a:srgbClr val="FFFFFF"/>
                </a:solidFill>
              </a:defRPr>
            </a:lvl1pPr>
          </a:lstStyle>
          <a:p>
            <a:fld id="{B2528C72-EB04-4A26-ABA1-6D46EBFF9948}" type="slidenum">
              <a:rPr lang="el-GR" smtClean="0"/>
              <a:t>‹#›</a:t>
            </a:fld>
            <a:endParaRPr lang="el-GR"/>
          </a:p>
        </p:txBody>
      </p:sp>
    </p:spTree>
    <p:extLst>
      <p:ext uri="{BB962C8B-B14F-4D97-AF65-F5344CB8AC3E}">
        <p14:creationId xmlns:p14="http://schemas.microsoft.com/office/powerpoint/2010/main" val="360512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11D024E-F33F-4579-8D47-1AD10A5B1950}" type="datetimeFigureOut">
              <a:rPr lang="el-GR" smtClean="0"/>
              <a:t>25/1/2021</a:t>
            </a:fld>
            <a:endParaRPr lang="el-GR"/>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l-GR"/>
          </a:p>
        </p:txBody>
      </p:sp>
      <p:sp>
        <p:nvSpPr>
          <p:cNvPr id="6" name="Slide Number Placeholder 5"/>
          <p:cNvSpPr>
            <a:spLocks noGrp="1"/>
          </p:cNvSpPr>
          <p:nvPr>
            <p:ph type="sldNum" sz="quarter" idx="4"/>
          </p:nvPr>
        </p:nvSpPr>
        <p:spPr>
          <a:xfrm>
            <a:off x="10314667"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2528C72-EB04-4A26-ABA1-6D46EBFF9948}" type="slidenum">
              <a:rPr lang="el-GR" smtClean="0"/>
              <a:t>‹#›</a:t>
            </a:fld>
            <a:endParaRPr lang="el-GR"/>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4262263343"/>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l.wikisource.org/wiki/%CE%A0%CE%BF%CE%BB%CE%B9%CF%84%CE%B9%CE%BA%CE%AC/%CE%94#p1294a" TargetMode="Externa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lumMod val="75000"/>
            </a:schemeClr>
          </a:solidFill>
        </p:spPr>
        <p:txBody>
          <a:bodyPr>
            <a:normAutofit fontScale="90000"/>
          </a:bodyPr>
          <a:lstStyle/>
          <a:p>
            <a:r>
              <a:rPr lang="el-GR" dirty="0"/>
              <a:t/>
            </a:r>
            <a:br>
              <a:rPr lang="el-GR" dirty="0"/>
            </a:br>
            <a:r>
              <a:rPr lang="el-GR" b="1" u="sng" dirty="0">
                <a:solidFill>
                  <a:schemeClr val="bg2">
                    <a:lumMod val="75000"/>
                  </a:schemeClr>
                </a:solidFill>
                <a:latin typeface="Arial Black" panose="020B0A04020102020204" pitchFamily="34" charset="0"/>
                <a:hlinkClick r:id="rId2" tooltip="s:Πολιτικά/Δ"/>
              </a:rPr>
              <a:t>Αριστοτέλης, </a:t>
            </a:r>
            <a:r>
              <a:rPr lang="el-GR" b="1" u="sng" dirty="0" smtClean="0">
                <a:solidFill>
                  <a:schemeClr val="bg2">
                    <a:lumMod val="75000"/>
                  </a:schemeClr>
                </a:solidFill>
                <a:latin typeface="Arial Black" panose="020B0A04020102020204" pitchFamily="34" charset="0"/>
                <a:hlinkClick r:id="rId2" tooltip="s:Πολιτικά/Δ"/>
              </a:rPr>
              <a:t>Πολιτικά     </a:t>
            </a:r>
            <a:r>
              <a:rPr lang="el-GR" b="1" u="sng" dirty="0">
                <a:solidFill>
                  <a:schemeClr val="bg2">
                    <a:lumMod val="75000"/>
                  </a:schemeClr>
                </a:solidFill>
                <a:latin typeface="Arial Black" panose="020B0A04020102020204" pitchFamily="34" charset="0"/>
                <a:hlinkClick r:id="rId2" tooltip="s:Πολιτικά/Δ"/>
              </a:rPr>
              <a:t>Δ 1294a</a:t>
            </a:r>
            <a:r>
              <a:rPr lang="el-GR" dirty="0"/>
              <a:t/>
            </a:r>
            <a:br>
              <a:rPr lang="el-GR" dirty="0"/>
            </a:br>
            <a:endParaRPr lang="el-GR" dirty="0"/>
          </a:p>
        </p:txBody>
      </p:sp>
      <p:sp>
        <p:nvSpPr>
          <p:cNvPr id="3" name="Θέση περιεχομένου 2"/>
          <p:cNvSpPr>
            <a:spLocks noGrp="1"/>
          </p:cNvSpPr>
          <p:nvPr>
            <p:ph idx="1"/>
          </p:nvPr>
        </p:nvSpPr>
        <p:spPr/>
        <p:txBody>
          <a:bodyPr/>
          <a:lstStyle/>
          <a:p>
            <a:pPr algn="ctr"/>
            <a:endParaRPr lang="el-GR" b="1" u="sng" dirty="0" smtClean="0">
              <a:latin typeface="Arial Black" panose="020B0A04020102020204" pitchFamily="34" charset="0"/>
            </a:endParaRPr>
          </a:p>
          <a:p>
            <a:pPr marL="0" indent="0" algn="ctr">
              <a:buNone/>
            </a:pPr>
            <a:r>
              <a:rPr lang="el-GR" b="1" u="sng" dirty="0" smtClean="0">
                <a:latin typeface="Arial Black" panose="020B0A04020102020204" pitchFamily="34" charset="0"/>
              </a:rPr>
              <a:t>8.4.4 ΑΡΧΗ ΤΗΣ ΔΙΑΚΡΙΣΗΣ ΤΩΝ ΛΕΙΤΟΥΡΓΙΩΝ</a:t>
            </a:r>
          </a:p>
          <a:p>
            <a:pPr algn="ctr"/>
            <a:endParaRPr lang="el-GR" b="1" u="sng" dirty="0">
              <a:latin typeface="Arial Black" panose="020B0A04020102020204" pitchFamily="34" charset="0"/>
            </a:endParaRPr>
          </a:p>
          <a:p>
            <a:pPr algn="ctr"/>
            <a:endParaRPr lang="el-GR" b="1" u="sng" dirty="0" smtClean="0">
              <a:latin typeface="Arial Black" panose="020B0A04020102020204" pitchFamily="34" charset="0"/>
            </a:endParaRPr>
          </a:p>
          <a:p>
            <a:pPr algn="ctr"/>
            <a:endParaRPr lang="el-GR" b="1" u="sng" dirty="0">
              <a:latin typeface="Arial Black" panose="020B0A04020102020204" pitchFamily="34" charset="0"/>
            </a:endParaRPr>
          </a:p>
          <a:p>
            <a:pPr marL="0" indent="0">
              <a:buNone/>
            </a:pPr>
            <a:endParaRPr lang="el-GR" b="1" u="sng" dirty="0">
              <a:latin typeface="Arial Black" panose="020B0A04020102020204" pitchFamily="34" charset="0"/>
            </a:endParaRPr>
          </a:p>
        </p:txBody>
      </p:sp>
      <p:sp>
        <p:nvSpPr>
          <p:cNvPr id="4" name="Θέση κειμένου 3"/>
          <p:cNvSpPr>
            <a:spLocks noGrp="1"/>
          </p:cNvSpPr>
          <p:nvPr>
            <p:ph type="body" sz="half" idx="2"/>
          </p:nvPr>
        </p:nvSpPr>
        <p:spPr/>
        <p:txBody>
          <a:bodyPr>
            <a:normAutofit/>
          </a:bodyPr>
          <a:lstStyle/>
          <a:p>
            <a:r>
              <a:rPr lang="el-GR" sz="1600" b="1" dirty="0">
                <a:latin typeface="Arial Black" panose="020B0A04020102020204" pitchFamily="34" charset="0"/>
              </a:rPr>
              <a:t>«</a:t>
            </a:r>
            <a:r>
              <a:rPr lang="el-GR" sz="1600" b="1" dirty="0" err="1">
                <a:latin typeface="Arial Black" panose="020B0A04020102020204" pitchFamily="34" charset="0"/>
              </a:rPr>
              <a:t>ἔστι</a:t>
            </a:r>
            <a:r>
              <a:rPr lang="el-GR" sz="1600" b="1" dirty="0">
                <a:latin typeface="Arial Black" panose="020B0A04020102020204" pitchFamily="34" charset="0"/>
              </a:rPr>
              <a:t> </a:t>
            </a:r>
            <a:r>
              <a:rPr lang="el-GR" sz="1600" b="1" dirty="0" err="1">
                <a:latin typeface="Arial Black" panose="020B0A04020102020204" pitchFamily="34" charset="0"/>
              </a:rPr>
              <a:t>δὴ</a:t>
            </a:r>
            <a:r>
              <a:rPr lang="el-GR" sz="1600" b="1" dirty="0">
                <a:latin typeface="Arial Black" panose="020B0A04020102020204" pitchFamily="34" charset="0"/>
              </a:rPr>
              <a:t> τρία μόρια </a:t>
            </a:r>
            <a:r>
              <a:rPr lang="el-GR" sz="1600" b="1" dirty="0" err="1">
                <a:latin typeface="Arial Black" panose="020B0A04020102020204" pitchFamily="34" charset="0"/>
              </a:rPr>
              <a:t>τῶν</a:t>
            </a:r>
            <a:r>
              <a:rPr lang="el-GR" sz="1600" b="1" dirty="0">
                <a:latin typeface="Arial Black" panose="020B0A04020102020204" pitchFamily="34" charset="0"/>
              </a:rPr>
              <a:t> </a:t>
            </a:r>
            <a:r>
              <a:rPr lang="el-GR" sz="1600" b="1" dirty="0" err="1">
                <a:latin typeface="Arial Black" panose="020B0A04020102020204" pitchFamily="34" charset="0"/>
              </a:rPr>
              <a:t>πολιτειῶν</a:t>
            </a:r>
            <a:r>
              <a:rPr lang="el-GR" sz="1600" b="1" dirty="0">
                <a:latin typeface="Arial Black" panose="020B0A04020102020204" pitchFamily="34" charset="0"/>
              </a:rPr>
              <a:t> </a:t>
            </a:r>
            <a:r>
              <a:rPr lang="el-GR" sz="1600" b="1" dirty="0" err="1">
                <a:latin typeface="Arial Black" panose="020B0A04020102020204" pitchFamily="34" charset="0"/>
              </a:rPr>
              <a:t>πασῶν</a:t>
            </a:r>
            <a:r>
              <a:rPr lang="el-GR" sz="1600" b="1" dirty="0">
                <a:latin typeface="Arial Black" panose="020B0A04020102020204" pitchFamily="34" charset="0"/>
              </a:rPr>
              <a:t>... </a:t>
            </a:r>
            <a:r>
              <a:rPr lang="el-GR" sz="1600" b="1" dirty="0" err="1">
                <a:latin typeface="Arial Black" panose="020B0A04020102020204" pitchFamily="34" charset="0"/>
              </a:rPr>
              <a:t>ἓν</a:t>
            </a:r>
            <a:r>
              <a:rPr lang="el-GR" sz="1600" b="1" dirty="0">
                <a:latin typeface="Arial Black" panose="020B0A04020102020204" pitchFamily="34" charset="0"/>
              </a:rPr>
              <a:t> </a:t>
            </a:r>
            <a:r>
              <a:rPr lang="el-GR" sz="1600" b="1" dirty="0" err="1">
                <a:latin typeface="Arial Black" panose="020B0A04020102020204" pitchFamily="34" charset="0"/>
              </a:rPr>
              <a:t>μὲν</a:t>
            </a:r>
            <a:r>
              <a:rPr lang="el-GR" sz="1600" b="1" dirty="0">
                <a:latin typeface="Arial Black" panose="020B0A04020102020204" pitchFamily="34" charset="0"/>
              </a:rPr>
              <a:t> τί </a:t>
            </a:r>
            <a:r>
              <a:rPr lang="el-GR" sz="1600" b="1" dirty="0" err="1">
                <a:latin typeface="Arial Black" panose="020B0A04020102020204" pitchFamily="34" charset="0"/>
              </a:rPr>
              <a:t>τὸ</a:t>
            </a:r>
            <a:r>
              <a:rPr lang="el-GR" sz="1600" b="1" dirty="0">
                <a:latin typeface="Arial Black" panose="020B0A04020102020204" pitchFamily="34" charset="0"/>
              </a:rPr>
              <a:t> </a:t>
            </a:r>
            <a:r>
              <a:rPr lang="el-GR" sz="1600" b="1" dirty="0" err="1">
                <a:latin typeface="Arial Black" panose="020B0A04020102020204" pitchFamily="34" charset="0"/>
              </a:rPr>
              <a:t>βουλευόμενον</a:t>
            </a:r>
            <a:r>
              <a:rPr lang="el-GR" sz="1600" b="1" dirty="0">
                <a:latin typeface="Arial Black" panose="020B0A04020102020204" pitchFamily="34" charset="0"/>
              </a:rPr>
              <a:t> </a:t>
            </a:r>
            <a:r>
              <a:rPr lang="el-GR" sz="1600" b="1" dirty="0" err="1">
                <a:latin typeface="Arial Black" panose="020B0A04020102020204" pitchFamily="34" charset="0"/>
              </a:rPr>
              <a:t>περὶ</a:t>
            </a:r>
            <a:r>
              <a:rPr lang="el-GR" sz="1600" b="1" dirty="0">
                <a:latin typeface="Arial Black" panose="020B0A04020102020204" pitchFamily="34" charset="0"/>
              </a:rPr>
              <a:t> </a:t>
            </a:r>
            <a:r>
              <a:rPr lang="el-GR" sz="1600" b="1" dirty="0" err="1">
                <a:latin typeface="Arial Black" panose="020B0A04020102020204" pitchFamily="34" charset="0"/>
              </a:rPr>
              <a:t>τῶν</a:t>
            </a:r>
            <a:r>
              <a:rPr lang="el-GR" sz="1600" b="1" dirty="0">
                <a:latin typeface="Arial Black" panose="020B0A04020102020204" pitchFamily="34" charset="0"/>
              </a:rPr>
              <a:t> </a:t>
            </a:r>
            <a:r>
              <a:rPr lang="el-GR" sz="1600" b="1" dirty="0" err="1">
                <a:latin typeface="Arial Black" panose="020B0A04020102020204" pitchFamily="34" charset="0"/>
              </a:rPr>
              <a:t>κοινῶν</a:t>
            </a:r>
            <a:r>
              <a:rPr lang="el-GR" sz="1600" b="1" dirty="0">
                <a:latin typeface="Arial Black" panose="020B0A04020102020204" pitchFamily="34" charset="0"/>
              </a:rPr>
              <a:t>, δεύτερον </a:t>
            </a:r>
            <a:r>
              <a:rPr lang="el-GR" sz="1600" b="1" dirty="0" err="1">
                <a:latin typeface="Arial Black" panose="020B0A04020102020204" pitchFamily="34" charset="0"/>
              </a:rPr>
              <a:t>δὲ</a:t>
            </a:r>
            <a:r>
              <a:rPr lang="el-GR" sz="1600" b="1" dirty="0">
                <a:latin typeface="Arial Black" panose="020B0A04020102020204" pitchFamily="34" charset="0"/>
              </a:rPr>
              <a:t> </a:t>
            </a:r>
            <a:r>
              <a:rPr lang="el-GR" sz="1600" b="1" dirty="0" err="1">
                <a:latin typeface="Arial Black" panose="020B0A04020102020204" pitchFamily="34" charset="0"/>
              </a:rPr>
              <a:t>τὸ</a:t>
            </a:r>
            <a:r>
              <a:rPr lang="el-GR" sz="1600" b="1" dirty="0">
                <a:latin typeface="Arial Black" panose="020B0A04020102020204" pitchFamily="34" charset="0"/>
              </a:rPr>
              <a:t> </a:t>
            </a:r>
            <a:r>
              <a:rPr lang="el-GR" sz="1600" b="1" dirty="0" err="1">
                <a:latin typeface="Arial Black" panose="020B0A04020102020204" pitchFamily="34" charset="0"/>
              </a:rPr>
              <a:t>περὶ</a:t>
            </a:r>
            <a:r>
              <a:rPr lang="el-GR" sz="1600" b="1" dirty="0">
                <a:latin typeface="Arial Black" panose="020B0A04020102020204" pitchFamily="34" charset="0"/>
              </a:rPr>
              <a:t> </a:t>
            </a:r>
            <a:r>
              <a:rPr lang="el-GR" sz="1600" b="1" dirty="0" err="1">
                <a:latin typeface="Arial Black" panose="020B0A04020102020204" pitchFamily="34" charset="0"/>
              </a:rPr>
              <a:t>τὰς</a:t>
            </a:r>
            <a:r>
              <a:rPr lang="el-GR" sz="1600" b="1" dirty="0">
                <a:latin typeface="Arial Black" panose="020B0A04020102020204" pitchFamily="34" charset="0"/>
              </a:rPr>
              <a:t> </a:t>
            </a:r>
            <a:r>
              <a:rPr lang="el-GR" sz="1600" b="1" dirty="0" err="1">
                <a:latin typeface="Arial Black" panose="020B0A04020102020204" pitchFamily="34" charset="0"/>
              </a:rPr>
              <a:t>ἀρχάς</a:t>
            </a:r>
            <a:r>
              <a:rPr lang="el-GR" sz="1600" b="1" dirty="0">
                <a:latin typeface="Arial Black" panose="020B0A04020102020204" pitchFamily="34" charset="0"/>
              </a:rPr>
              <a:t>... τρίτον </a:t>
            </a:r>
            <a:r>
              <a:rPr lang="el-GR" sz="1600" b="1" dirty="0" err="1">
                <a:latin typeface="Arial Black" panose="020B0A04020102020204" pitchFamily="34" charset="0"/>
              </a:rPr>
              <a:t>δέ</a:t>
            </a:r>
            <a:r>
              <a:rPr lang="el-GR" sz="1600" b="1" dirty="0">
                <a:latin typeface="Arial Black" panose="020B0A04020102020204" pitchFamily="34" charset="0"/>
              </a:rPr>
              <a:t> τί </a:t>
            </a:r>
            <a:r>
              <a:rPr lang="el-GR" sz="1600" b="1" dirty="0" err="1">
                <a:latin typeface="Arial Black" panose="020B0A04020102020204" pitchFamily="34" charset="0"/>
              </a:rPr>
              <a:t>τὸ</a:t>
            </a:r>
            <a:r>
              <a:rPr lang="el-GR" sz="1600" b="1" dirty="0">
                <a:latin typeface="Arial Black" panose="020B0A04020102020204" pitchFamily="34" charset="0"/>
              </a:rPr>
              <a:t> δικάζον».</a:t>
            </a:r>
            <a:endParaRPr lang="el-GR" sz="1600" b="1" dirty="0">
              <a:latin typeface="Arial Black" panose="020B0A04020102020204" pitchFamily="34" charset="0"/>
            </a:endParaRPr>
          </a:p>
        </p:txBody>
      </p:sp>
      <p:pic>
        <p:nvPicPr>
          <p:cNvPr id="5" name="Εικόνα 4"/>
          <p:cNvPicPr>
            <a:picLocks noChangeAspect="1"/>
          </p:cNvPicPr>
          <p:nvPr/>
        </p:nvPicPr>
        <p:blipFill>
          <a:blip r:embed="rId3"/>
          <a:stretch>
            <a:fillRect/>
          </a:stretch>
        </p:blipFill>
        <p:spPr>
          <a:xfrm>
            <a:off x="117475" y="2821622"/>
            <a:ext cx="4743450" cy="3876675"/>
          </a:xfrm>
          <a:prstGeom prst="rect">
            <a:avLst/>
          </a:prstGeom>
        </p:spPr>
      </p:pic>
      <p:pic>
        <p:nvPicPr>
          <p:cNvPr id="6" name="Εικόνα 5"/>
          <p:cNvPicPr>
            <a:picLocks noChangeAspect="1"/>
          </p:cNvPicPr>
          <p:nvPr/>
        </p:nvPicPr>
        <p:blipFill>
          <a:blip r:embed="rId4"/>
          <a:stretch>
            <a:fillRect/>
          </a:stretch>
        </p:blipFill>
        <p:spPr>
          <a:xfrm>
            <a:off x="5347970" y="1770085"/>
            <a:ext cx="2879076" cy="3858555"/>
          </a:xfrm>
          <a:prstGeom prst="rect">
            <a:avLst/>
          </a:prstGeom>
        </p:spPr>
      </p:pic>
    </p:spTree>
    <p:extLst>
      <p:ext uri="{BB962C8B-B14F-4D97-AF65-F5344CB8AC3E}">
        <p14:creationId xmlns:p14="http://schemas.microsoft.com/office/powerpoint/2010/main" val="2747636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sz="2000" b="1" u="sng" dirty="0">
                <a:solidFill>
                  <a:schemeClr val="accent3">
                    <a:lumMod val="50000"/>
                  </a:schemeClr>
                </a:solidFill>
                <a:latin typeface="Arial Black" panose="020B0A04020102020204" pitchFamily="34" charset="0"/>
              </a:rPr>
              <a:t> Πράξεις νομοθετικού </a:t>
            </a:r>
            <a:r>
              <a:rPr lang="el-GR" sz="2000" b="1" u="sng" dirty="0" smtClean="0">
                <a:solidFill>
                  <a:schemeClr val="accent3">
                    <a:lumMod val="50000"/>
                  </a:schemeClr>
                </a:solidFill>
                <a:latin typeface="Arial Black" panose="020B0A04020102020204" pitchFamily="34" charset="0"/>
              </a:rPr>
              <a:t>περιεχομένου</a:t>
            </a:r>
            <a:br>
              <a:rPr lang="el-GR" sz="2000" b="1" u="sng" dirty="0" smtClean="0">
                <a:solidFill>
                  <a:schemeClr val="accent3">
                    <a:lumMod val="50000"/>
                  </a:schemeClr>
                </a:solidFill>
                <a:latin typeface="Arial Black" panose="020B0A04020102020204" pitchFamily="34" charset="0"/>
              </a:rPr>
            </a:br>
            <a:r>
              <a:rPr lang="el-GR" sz="2000" b="1" u="sng" dirty="0">
                <a:solidFill>
                  <a:schemeClr val="accent3">
                    <a:lumMod val="50000"/>
                  </a:schemeClr>
                </a:solidFill>
                <a:latin typeface="Arial Black" panose="020B0A04020102020204" pitchFamily="34" charset="0"/>
              </a:rPr>
              <a:t/>
            </a:r>
            <a:br>
              <a:rPr lang="el-GR" sz="2000" b="1" u="sng" dirty="0">
                <a:solidFill>
                  <a:schemeClr val="accent3">
                    <a:lumMod val="50000"/>
                  </a:schemeClr>
                </a:solidFill>
                <a:latin typeface="Arial Black" panose="020B0A04020102020204" pitchFamily="34" charset="0"/>
              </a:rPr>
            </a:br>
            <a:r>
              <a:rPr lang="el-GR" sz="2000" b="1" u="sng" dirty="0" smtClean="0">
                <a:solidFill>
                  <a:schemeClr val="accent3">
                    <a:lumMod val="50000"/>
                  </a:schemeClr>
                </a:solidFill>
                <a:latin typeface="Arial Black" panose="020B0A04020102020204" pitchFamily="34" charset="0"/>
              </a:rPr>
              <a:t/>
            </a:r>
            <a:br>
              <a:rPr lang="el-GR" sz="2000" b="1" u="sng" dirty="0" smtClean="0">
                <a:solidFill>
                  <a:schemeClr val="accent3">
                    <a:lumMod val="50000"/>
                  </a:schemeClr>
                </a:solidFill>
                <a:latin typeface="Arial Black" panose="020B0A04020102020204" pitchFamily="34" charset="0"/>
              </a:rPr>
            </a:br>
            <a:r>
              <a:rPr lang="el-GR" sz="2000" b="1" u="sng" dirty="0">
                <a:solidFill>
                  <a:schemeClr val="accent3">
                    <a:lumMod val="50000"/>
                  </a:schemeClr>
                </a:solidFill>
                <a:latin typeface="Arial Black" panose="020B0A04020102020204" pitchFamily="34" charset="0"/>
              </a:rPr>
              <a:t/>
            </a:r>
            <a:br>
              <a:rPr lang="el-GR" sz="2000" b="1" u="sng" dirty="0">
                <a:solidFill>
                  <a:schemeClr val="accent3">
                    <a:lumMod val="50000"/>
                  </a:schemeClr>
                </a:solidFill>
                <a:latin typeface="Arial Black" panose="020B0A04020102020204" pitchFamily="34" charset="0"/>
              </a:rPr>
            </a:br>
            <a:r>
              <a:rPr lang="el-GR" sz="2000" b="1" u="sng" dirty="0" smtClean="0">
                <a:solidFill>
                  <a:schemeClr val="accent3">
                    <a:lumMod val="50000"/>
                  </a:schemeClr>
                </a:solidFill>
                <a:latin typeface="Arial Black" panose="020B0A04020102020204" pitchFamily="34" charset="0"/>
              </a:rPr>
              <a:t/>
            </a:r>
            <a:br>
              <a:rPr lang="el-GR" sz="2000" b="1" u="sng" dirty="0" smtClean="0">
                <a:solidFill>
                  <a:schemeClr val="accent3">
                    <a:lumMod val="50000"/>
                  </a:schemeClr>
                </a:solidFill>
                <a:latin typeface="Arial Black" panose="020B0A04020102020204" pitchFamily="34" charset="0"/>
              </a:rPr>
            </a:br>
            <a:r>
              <a:rPr lang="el-GR" sz="2000" b="1" u="sng" dirty="0">
                <a:solidFill>
                  <a:schemeClr val="accent3">
                    <a:lumMod val="50000"/>
                  </a:schemeClr>
                </a:solidFill>
                <a:latin typeface="Arial Black" panose="020B0A04020102020204" pitchFamily="34" charset="0"/>
              </a:rPr>
              <a:t/>
            </a:r>
            <a:br>
              <a:rPr lang="el-GR" sz="2000" b="1" u="sng" dirty="0">
                <a:solidFill>
                  <a:schemeClr val="accent3">
                    <a:lumMod val="50000"/>
                  </a:schemeClr>
                </a:solidFill>
                <a:latin typeface="Arial Black" panose="020B0A04020102020204" pitchFamily="34" charset="0"/>
              </a:rPr>
            </a:br>
            <a:r>
              <a:rPr lang="el-GR" sz="2000" b="1" u="sng" dirty="0" smtClean="0">
                <a:solidFill>
                  <a:schemeClr val="accent3">
                    <a:lumMod val="50000"/>
                  </a:schemeClr>
                </a:solidFill>
                <a:latin typeface="Arial Black" panose="020B0A04020102020204" pitchFamily="34" charset="0"/>
              </a:rPr>
              <a:t> </a:t>
            </a:r>
            <a:endParaRPr lang="el-GR" sz="2000" b="1" u="sng" dirty="0">
              <a:solidFill>
                <a:schemeClr val="accent3">
                  <a:lumMod val="50000"/>
                </a:schemeClr>
              </a:solidFill>
              <a:latin typeface="Arial Black" panose="020B0A04020102020204" pitchFamily="34" charset="0"/>
            </a:endParaRPr>
          </a:p>
        </p:txBody>
      </p:sp>
      <p:sp>
        <p:nvSpPr>
          <p:cNvPr id="4" name="Θέση κειμένου 3"/>
          <p:cNvSpPr>
            <a:spLocks noGrp="1"/>
          </p:cNvSpPr>
          <p:nvPr>
            <p:ph type="body" idx="1"/>
          </p:nvPr>
        </p:nvSpPr>
        <p:spPr>
          <a:xfrm>
            <a:off x="1563623" y="2966720"/>
            <a:ext cx="9070849" cy="2172542"/>
          </a:xfrm>
        </p:spPr>
        <p:txBody>
          <a:bodyPr>
            <a:normAutofit lnSpcReduction="10000"/>
          </a:bodyPr>
          <a:lstStyle/>
          <a:p>
            <a:r>
              <a:rPr lang="el-GR" sz="2000" b="1" dirty="0">
                <a:latin typeface="Arial Black" panose="020B0A04020102020204" pitchFamily="34" charset="0"/>
              </a:rPr>
              <a:t>Οι Πράξεις νομοθετικού περιεχομένου προτείνονται από την Κυβέρνηση (δηλ. από τον αρμόδιο Υπουργό) και τις εκδίδει ο Πρόεδρος της Δημοκρατίας. Στην ουσία αποτελούν νόμους, που δεν περνούν από τη Βουλή, αλλά εφαρμόζονται αμέσως και εγκρίνονται αργότερα από τη Βουλή, είτε σε 40 ημέρες από την έκδοσή τους από τον </a:t>
            </a:r>
            <a:r>
              <a:rPr lang="el-GR" sz="2000" b="1" dirty="0" err="1">
                <a:latin typeface="Arial Black" panose="020B0A04020102020204" pitchFamily="34" charset="0"/>
              </a:rPr>
              <a:t>ΠτΔ</a:t>
            </a:r>
            <a:r>
              <a:rPr lang="el-GR" sz="2000" b="1" dirty="0">
                <a:latin typeface="Arial Black" panose="020B0A04020102020204" pitchFamily="34" charset="0"/>
              </a:rPr>
              <a:t> είτε σε 3 μήνες από την υποβολή τους (δηλ. την πρότασή τους από την Κυβέρνηση).</a:t>
            </a:r>
          </a:p>
          <a:p>
            <a:endParaRPr lang="el-GR" dirty="0"/>
          </a:p>
        </p:txBody>
      </p:sp>
    </p:spTree>
    <p:extLst>
      <p:ext uri="{BB962C8B-B14F-4D97-AF65-F5344CB8AC3E}">
        <p14:creationId xmlns:p14="http://schemas.microsoft.com/office/powerpoint/2010/main" val="2714118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Πλακίδιο 3"/>
          <p:cNvSpPr/>
          <p:nvPr/>
        </p:nvSpPr>
        <p:spPr>
          <a:xfrm>
            <a:off x="1755228" y="977462"/>
            <a:ext cx="8418786" cy="4950372"/>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4"/>
          <p:cNvSpPr/>
          <p:nvPr/>
        </p:nvSpPr>
        <p:spPr>
          <a:xfrm>
            <a:off x="1933903" y="2123091"/>
            <a:ext cx="8088833" cy="1815882"/>
          </a:xfrm>
          <a:prstGeom prst="rect">
            <a:avLst/>
          </a:prstGeom>
          <a:noFill/>
        </p:spPr>
        <p:txBody>
          <a:bodyPr wrap="square" lIns="91440" tIns="45720" rIns="91440" bIns="45720">
            <a:spAutoFit/>
          </a:bodyPr>
          <a:lstStyle/>
          <a:p>
            <a:pPr algn="ctr"/>
            <a:endParaRPr lang="el-GR" sz="2000" b="1" cap="none" spc="0" dirty="0" smtClean="0">
              <a:ln w="12700">
                <a:solidFill>
                  <a:schemeClr val="accent1"/>
                </a:solidFill>
                <a:prstDash val="solid"/>
              </a:ln>
              <a:solidFill>
                <a:srgbClr val="7030A0"/>
              </a:solidFill>
              <a:effectLst>
                <a:outerShdw dist="38100" dir="2640000" algn="bl" rotWithShape="0">
                  <a:schemeClr val="accent1"/>
                </a:outerShdw>
              </a:effectLst>
              <a:latin typeface="Arial Black" panose="020B0A04020102020204" pitchFamily="34" charset="0"/>
            </a:endParaRPr>
          </a:p>
          <a:p>
            <a:pPr algn="ctr"/>
            <a:endParaRPr lang="el-GR" sz="2000" b="1" dirty="0">
              <a:ln w="12700">
                <a:solidFill>
                  <a:schemeClr val="accent1"/>
                </a:solidFill>
                <a:prstDash val="solid"/>
              </a:ln>
              <a:solidFill>
                <a:srgbClr val="7030A0"/>
              </a:solidFill>
              <a:effectLst>
                <a:outerShdw dist="38100" dir="2640000" algn="bl" rotWithShape="0">
                  <a:schemeClr val="accent1"/>
                </a:outerShdw>
              </a:effectLst>
              <a:latin typeface="Arial Black" panose="020B0A04020102020204" pitchFamily="34" charset="0"/>
            </a:endParaRPr>
          </a:p>
          <a:p>
            <a:pPr algn="ctr"/>
            <a:r>
              <a:rPr lang="el-GR" sz="2400" b="1" cap="none" spc="0" dirty="0" smtClean="0">
                <a:ln w="12700">
                  <a:solidFill>
                    <a:schemeClr val="accent1"/>
                  </a:solidFill>
                  <a:prstDash val="solid"/>
                </a:ln>
                <a:solidFill>
                  <a:srgbClr val="7030A0"/>
                </a:solidFill>
                <a:effectLst>
                  <a:outerShdw dist="38100" dir="2640000" algn="bl" rotWithShape="0">
                    <a:schemeClr val="accent1"/>
                  </a:outerShdw>
                </a:effectLst>
                <a:latin typeface="Arial Black" panose="020B0A04020102020204" pitchFamily="34" charset="0"/>
              </a:rPr>
              <a:t>ΠΟΙΑ ΕΊΝΑΙ Η ΣΗΜΑΣΙΑ ΤΗΣ  ΔΙΑΚΡΙΣΗΣ ΤΩΝ ΛΕΙΤΟΥΡΓΙΩΝ</a:t>
            </a:r>
          </a:p>
          <a:p>
            <a:pPr algn="ctr"/>
            <a:r>
              <a:rPr lang="el-GR" sz="2400" b="1" cap="none" spc="0" dirty="0" smtClean="0">
                <a:ln w="12700">
                  <a:solidFill>
                    <a:schemeClr val="accent1"/>
                  </a:solidFill>
                  <a:prstDash val="solid"/>
                </a:ln>
                <a:solidFill>
                  <a:srgbClr val="7030A0"/>
                </a:solidFill>
                <a:effectLst>
                  <a:outerShdw dist="38100" dir="2640000" algn="bl" rotWithShape="0">
                    <a:schemeClr val="accent1"/>
                  </a:outerShdw>
                </a:effectLst>
                <a:latin typeface="Arial Black" panose="020B0A04020102020204" pitchFamily="34" charset="0"/>
              </a:rPr>
              <a:t> ΓΙΑ ΤΟΝ ΠΟΛΙΤΗ ΕΝΌΣ ΚΡΑΤΟΥΣ;</a:t>
            </a:r>
            <a:endParaRPr lang="el-GR" sz="2400" b="1" cap="none" spc="0" dirty="0">
              <a:ln w="12700">
                <a:solidFill>
                  <a:schemeClr val="accent1"/>
                </a:solidFill>
                <a:prstDash val="solid"/>
              </a:ln>
              <a:solidFill>
                <a:srgbClr val="7030A0"/>
              </a:solidFill>
              <a:effectLst>
                <a:outerShdw dist="38100" dir="2640000" algn="bl" rotWithShape="0">
                  <a:schemeClr val="accent1"/>
                </a:outerShdw>
              </a:effectLst>
              <a:latin typeface="Arial Black" panose="020B0A04020102020204" pitchFamily="34" charset="0"/>
            </a:endParaRPr>
          </a:p>
        </p:txBody>
      </p:sp>
    </p:spTree>
    <p:extLst>
      <p:ext uri="{BB962C8B-B14F-4D97-AF65-F5344CB8AC3E}">
        <p14:creationId xmlns:p14="http://schemas.microsoft.com/office/powerpoint/2010/main" val="3215181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69200" y="607392"/>
            <a:ext cx="4157980" cy="1645920"/>
          </a:xfrm>
        </p:spPr>
        <p:txBody>
          <a:bodyPr>
            <a:normAutofit/>
          </a:bodyPr>
          <a:lstStyle/>
          <a:p>
            <a:r>
              <a:rPr lang="el-GR" sz="2400" b="1" dirty="0" smtClean="0">
                <a:latin typeface="Arial Black" panose="020B0A04020102020204" pitchFamily="34" charset="0"/>
              </a:rPr>
              <a:t>                 </a:t>
            </a:r>
            <a:r>
              <a:rPr lang="el-GR" sz="2400" b="1" u="sng" dirty="0" smtClean="0">
                <a:latin typeface="Arial Black" panose="020B0A04020102020204" pitchFamily="34" charset="0"/>
              </a:rPr>
              <a:t>ΜΟΝΤΕΣΚΙΕ</a:t>
            </a:r>
            <a:r>
              <a:rPr lang="el-GR" sz="2400" b="1" dirty="0" smtClean="0">
                <a:latin typeface="Arial Black" panose="020B0A04020102020204" pitchFamily="34" charset="0"/>
              </a:rPr>
              <a:t/>
            </a:r>
            <a:br>
              <a:rPr lang="el-GR" sz="2400" b="1" dirty="0" smtClean="0">
                <a:latin typeface="Arial Black" panose="020B0A04020102020204" pitchFamily="34" charset="0"/>
              </a:rPr>
            </a:br>
            <a:r>
              <a:rPr lang="el-GR" sz="2400" b="1" dirty="0">
                <a:latin typeface="Arial Black" panose="020B0A04020102020204" pitchFamily="34" charset="0"/>
              </a:rPr>
              <a:t/>
            </a:r>
            <a:br>
              <a:rPr lang="el-GR" sz="2400" b="1" dirty="0">
                <a:latin typeface="Arial Black" panose="020B0A04020102020204" pitchFamily="34" charset="0"/>
              </a:rPr>
            </a:br>
            <a:endParaRPr lang="el-GR" sz="2400" b="1" dirty="0">
              <a:latin typeface="Arial Black" panose="020B0A04020102020204" pitchFamily="34" charset="0"/>
            </a:endParaRPr>
          </a:p>
        </p:txBody>
      </p:sp>
      <p:pic>
        <p:nvPicPr>
          <p:cNvPr id="5" name="Θέση περιεχομένου 4"/>
          <p:cNvPicPr>
            <a:picLocks noGrp="1" noChangeAspect="1"/>
          </p:cNvPicPr>
          <p:nvPr>
            <p:ph idx="1"/>
          </p:nvPr>
        </p:nvPicPr>
        <p:blipFill>
          <a:blip r:embed="rId2"/>
          <a:stretch>
            <a:fillRect/>
          </a:stretch>
        </p:blipFill>
        <p:spPr>
          <a:xfrm>
            <a:off x="2371724" y="870096"/>
            <a:ext cx="3236596" cy="4194478"/>
          </a:xfrm>
          <a:prstGeom prst="rect">
            <a:avLst/>
          </a:prstGeom>
        </p:spPr>
      </p:pic>
      <p:sp>
        <p:nvSpPr>
          <p:cNvPr id="4" name="Θέση κειμένου 3"/>
          <p:cNvSpPr>
            <a:spLocks noGrp="1"/>
          </p:cNvSpPr>
          <p:nvPr>
            <p:ph type="body" sz="half" idx="2"/>
          </p:nvPr>
        </p:nvSpPr>
        <p:spPr>
          <a:xfrm>
            <a:off x="9228082" y="2451363"/>
            <a:ext cx="2711670" cy="3505200"/>
          </a:xfrm>
        </p:spPr>
        <p:txBody>
          <a:bodyPr>
            <a:normAutofit/>
          </a:bodyPr>
          <a:lstStyle/>
          <a:p>
            <a:r>
              <a:rPr lang="el-GR" sz="2000" b="1" u="sng" dirty="0" smtClean="0">
                <a:latin typeface="Arial Black" panose="020B0A04020102020204" pitchFamily="34" charset="0"/>
              </a:rPr>
              <a:t>                           «ΠΝΕΥΜΑ ΤΩΝ    ΝΟΜΩΝ»</a:t>
            </a:r>
            <a:endParaRPr lang="el-GR" sz="2000" b="1" u="sng" dirty="0">
              <a:latin typeface="Arial Black" panose="020B0A04020102020204" pitchFamily="34" charset="0"/>
            </a:endParaRPr>
          </a:p>
        </p:txBody>
      </p:sp>
      <p:sp>
        <p:nvSpPr>
          <p:cNvPr id="6" name="Ορθογώνιο 5"/>
          <p:cNvSpPr/>
          <p:nvPr/>
        </p:nvSpPr>
        <p:spPr>
          <a:xfrm rot="10800000" flipV="1">
            <a:off x="616068" y="5410815"/>
            <a:ext cx="7841155" cy="923330"/>
          </a:xfrm>
          <a:prstGeom prst="rect">
            <a:avLst/>
          </a:prstGeom>
        </p:spPr>
        <p:txBody>
          <a:bodyPr wrap="square">
            <a:spAutoFit/>
          </a:bodyPr>
          <a:lstStyle/>
          <a:p>
            <a:r>
              <a:rPr lang="el-GR" b="1" dirty="0" smtClean="0">
                <a:latin typeface="Arial Black" panose="020B0A04020102020204" pitchFamily="34" charset="0"/>
              </a:rPr>
              <a:t>Το Πνεύμα των Νόμων είναι το κυριότερο συγγραφικό έργο του </a:t>
            </a:r>
            <a:r>
              <a:rPr lang="el-GR" b="1" dirty="0" err="1" smtClean="0">
                <a:latin typeface="Arial Black" panose="020B0A04020102020204" pitchFamily="34" charset="0"/>
              </a:rPr>
              <a:t>Μοντεσκιέ</a:t>
            </a:r>
            <a:r>
              <a:rPr lang="el-GR" b="1" dirty="0" smtClean="0">
                <a:latin typeface="Arial Black" panose="020B0A04020102020204" pitchFamily="34" charset="0"/>
              </a:rPr>
              <a:t>. Εκδόθηκε για πρώτη φορά στην Γενεύη το 1748, μετά από 30 χρόνια συγγραφής.</a:t>
            </a:r>
            <a:endParaRPr lang="el-GR" b="1" dirty="0">
              <a:latin typeface="Arial Black" panose="020B0A04020102020204" pitchFamily="34" charset="0"/>
            </a:endParaRPr>
          </a:p>
        </p:txBody>
      </p:sp>
    </p:spTree>
    <p:extLst>
      <p:ext uri="{BB962C8B-B14F-4D97-AF65-F5344CB8AC3E}">
        <p14:creationId xmlns:p14="http://schemas.microsoft.com/office/powerpoint/2010/main" val="1967946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71600" y="2091263"/>
            <a:ext cx="9682480" cy="2590800"/>
          </a:xfrm>
        </p:spPr>
        <p:txBody>
          <a:bodyPr/>
          <a:lstStyle/>
          <a:p>
            <a:r>
              <a:rPr lang="el-GR" sz="2400" b="1" dirty="0" smtClean="0">
                <a:latin typeface="Arial Black" panose="020B0A04020102020204" pitchFamily="34" charset="0"/>
              </a:rPr>
              <a:t>ΣΕ ΜΙΑ ΚΟΙΝΩΝΙΑ ΤΑ ΟΡΓΑΝΑ ΤΟΥ ΚΡΑΤΟΥΣ ΨΗΦΙΖΟΥΝ ΝΟΜΟΥΣ ΓΙΑ ΤΗΝ ΕΞΑΣΦΑΛΙΣΗ ΤΗΣ ΣΥΝΟΧΗΣ ΚΑΙ ΤΗΣ ΥΠΑΡΞΗΣ ΤΗΣ</a:t>
            </a:r>
            <a:br>
              <a:rPr lang="el-GR" sz="2400" b="1" dirty="0" smtClean="0">
                <a:latin typeface="Arial Black" panose="020B0A04020102020204" pitchFamily="34" charset="0"/>
              </a:rPr>
            </a:br>
            <a:r>
              <a:rPr lang="el-GR" sz="2400" b="1" dirty="0" smtClean="0">
                <a:latin typeface="Arial Black" panose="020B0A04020102020204" pitchFamily="34" charset="0"/>
              </a:rPr>
              <a:t>ΝΑ ΕΠΙΒΛΕΠΟΥΝ ΤΗΝ ΕΦΑΡΜΟΓΗ ΑΥΤΩΝ</a:t>
            </a:r>
            <a:br>
              <a:rPr lang="el-GR" sz="2400" b="1" dirty="0" smtClean="0">
                <a:latin typeface="Arial Black" panose="020B0A04020102020204" pitchFamily="34" charset="0"/>
              </a:rPr>
            </a:br>
            <a:r>
              <a:rPr lang="el-GR" sz="2400" b="1" dirty="0" smtClean="0">
                <a:latin typeface="Arial Black" panose="020B0A04020102020204" pitchFamily="34" charset="0"/>
              </a:rPr>
              <a:t>ΝΑ ΕΠΙΒΑΛΛΟΥΝ ΠΟΙΝΕΣ ΣΕ ΠΕΡΙΠΤΩΣΗ ΠΑΡΑΒΑΣΗΣ ΤΟΥΣ</a:t>
            </a:r>
            <a:endParaRPr lang="el-GR" sz="2400" b="1" dirty="0">
              <a:latin typeface="Arial Black" panose="020B0A04020102020204" pitchFamily="34" charset="0"/>
            </a:endParaRPr>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635469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tx2">
              <a:lumMod val="75000"/>
            </a:schemeClr>
          </a:solidFill>
        </p:spPr>
        <p:txBody>
          <a:bodyPr>
            <a:normAutofit fontScale="90000"/>
          </a:bodyPr>
          <a:lstStyle/>
          <a:p>
            <a:r>
              <a:rPr lang="el-GR" b="1" u="sng" dirty="0" smtClean="0"/>
              <a:t>ΠΏΣ ΠΡΟΕΚΥΨΑΝ  ΟΙ ΛΕΙΤΟΥΡΓΙΕΣ;</a:t>
            </a:r>
            <a:endParaRPr lang="el-GR" b="1" u="sng" dirty="0"/>
          </a:p>
        </p:txBody>
      </p:sp>
      <p:sp>
        <p:nvSpPr>
          <p:cNvPr id="3" name="Θέση περιεχομένου 2"/>
          <p:cNvSpPr>
            <a:spLocks noGrp="1"/>
          </p:cNvSpPr>
          <p:nvPr>
            <p:ph idx="1"/>
          </p:nvPr>
        </p:nvSpPr>
        <p:spPr>
          <a:solidFill>
            <a:schemeClr val="accent1">
              <a:lumMod val="40000"/>
              <a:lumOff val="60000"/>
            </a:schemeClr>
          </a:solidFill>
        </p:spPr>
        <p:txBody>
          <a:bodyPr/>
          <a:lstStyle/>
          <a:p>
            <a:pPr marL="0" indent="0">
              <a:buNone/>
            </a:pPr>
            <a:r>
              <a:rPr lang="el-GR" b="1" dirty="0" smtClean="0">
                <a:solidFill>
                  <a:srgbClr val="0070C0"/>
                </a:solidFill>
              </a:rPr>
              <a:t>Η ΣΥΝΟΧΗ ΤΩΝ ΠΟΛΙΤΩΝ ΕΝΌΣ ΚΡΑΤΟΥΣ ΕΠΕΒΑΛΕ ΤΗΝ ΑΝΑΓΚΗ ΔΗΜΙΟΥΡΓΙΑΣ ΟΡΙΣΜΕΝΩΝ ΚΑΝΟΝΩΝ ΚΑΙ ΝΟΜΩΝ. ΕΤΣΙ ΔΗΜΙΟΥΡΓΗΘΗΚΕ Η ΝΟΜΟΘΕΤΙΚΗ ΛΕΙΤΟΥΡΓΙΑ.</a:t>
            </a:r>
          </a:p>
          <a:p>
            <a:pPr marL="0" indent="0">
              <a:buNone/>
            </a:pPr>
            <a:endParaRPr lang="el-GR" b="1" dirty="0" smtClean="0">
              <a:solidFill>
                <a:srgbClr val="0070C0"/>
              </a:solidFill>
            </a:endParaRPr>
          </a:p>
          <a:p>
            <a:pPr marL="0" indent="0">
              <a:buNone/>
            </a:pPr>
            <a:r>
              <a:rPr lang="el-GR" b="1" dirty="0" smtClean="0">
                <a:solidFill>
                  <a:srgbClr val="00B0F0"/>
                </a:solidFill>
              </a:rPr>
              <a:t>ΑΥΤΌ ΌΜΩΣ ΔΕΝ ΑΡΚΟΥΣΕ. ΚΑΠΟΙΟΣ ΕΠΡΕΠΕ ΝΑ ΕΠΙΒΛΕΠΕΙ ΚΑΙ ΝΑ ΦΡΟΝΤΙΖΕΙ ΓΙΑ ΤΗΝ ΕΦΑΡΜΟΓΗ ΤΟΥΣ. ΕΤΣΙ ΘΕΣΠΙΣΤΗΚΕ Η ΕΚΤΕΛΕΣΤΙΚΗ ΛΕΙΤΟΥΡΓΙΑ.</a:t>
            </a:r>
          </a:p>
          <a:p>
            <a:pPr marL="0" indent="0">
              <a:buNone/>
            </a:pPr>
            <a:endParaRPr lang="el-GR" b="1" dirty="0" smtClean="0">
              <a:solidFill>
                <a:srgbClr val="00B0F0"/>
              </a:solidFill>
            </a:endParaRPr>
          </a:p>
          <a:p>
            <a:pPr marL="0" indent="0">
              <a:buNone/>
            </a:pPr>
            <a:r>
              <a:rPr lang="el-GR" b="1" dirty="0" smtClean="0">
                <a:solidFill>
                  <a:srgbClr val="002060"/>
                </a:solidFill>
              </a:rPr>
              <a:t>ΤΕΛΟΣ, ΚΑΠΟΙΑ ΑΝΕΞΑΡΤΗΤΗ ΑΡΧΗ ΕΠΡΕΠΕ ΝΑ ΚΡΙΝΕΙ ΠΟΤΕ ΟΙ ΠΡΑΞΕΙΣ  ΤΩΝ ΠΟΛΙΤΩΝ Ή ΤΩΝ ΑΡΧΟΝΤΩΝ ΠΑΡΑΒΑΙΝΟΥΝ ΤΟΥΣ ΝΟΜΟΥΣ ΚΑΙ ΝΑ ΑΠΟΝΕΜΕΙ ΔΙΚΑΙΟΣΥΝΗ. ΕΤΣΙ ΠΡΟΕΚΥΨΕ Η ΔΙΚΑΣΤΙΚΗ ΛΕΙΤΟΥΡΓΙΑ.</a:t>
            </a:r>
            <a:endParaRPr lang="el-GR" b="1" dirty="0">
              <a:solidFill>
                <a:srgbClr val="002060"/>
              </a:solidFill>
            </a:endParaRPr>
          </a:p>
        </p:txBody>
      </p:sp>
    </p:spTree>
    <p:extLst>
      <p:ext uri="{BB962C8B-B14F-4D97-AF65-F5344CB8AC3E}">
        <p14:creationId xmlns:p14="http://schemas.microsoft.com/office/powerpoint/2010/main" val="4213001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ΔΙΑΚΡΙΣΗ ΕΞΟΥΣΙΩΝ</a:t>
            </a:r>
            <a:endParaRPr lang="el-GR" dirty="0"/>
          </a:p>
        </p:txBody>
      </p:sp>
      <p:sp>
        <p:nvSpPr>
          <p:cNvPr id="3" name="Θέση περιεχομένου 2"/>
          <p:cNvSpPr>
            <a:spLocks noGrp="1"/>
          </p:cNvSpPr>
          <p:nvPr>
            <p:ph idx="1"/>
          </p:nvPr>
        </p:nvSpPr>
        <p:spPr/>
        <p:txBody>
          <a:bodyPr>
            <a:normAutofit/>
          </a:bodyPr>
          <a:lstStyle/>
          <a:p>
            <a:pPr>
              <a:buFont typeface="Wingdings" panose="05000000000000000000" pitchFamily="2" charset="2"/>
              <a:buChar char="Ø"/>
            </a:pPr>
            <a:r>
              <a:rPr lang="el-GR" sz="2400" b="1" dirty="0" smtClean="0">
                <a:latin typeface="Arial Black" panose="020B0A04020102020204" pitchFamily="34" charset="0"/>
              </a:rPr>
              <a:t> ΝΟΜΟΘΕΤΙΚΗ ΕΞΟΥΣΙΑ</a:t>
            </a:r>
          </a:p>
          <a:p>
            <a:pPr>
              <a:buFont typeface="Wingdings" panose="05000000000000000000" pitchFamily="2" charset="2"/>
              <a:buChar char="Ø"/>
            </a:pPr>
            <a:endParaRPr lang="el-GR" sz="2400" b="1" dirty="0" smtClean="0">
              <a:latin typeface="Arial Black" panose="020B0A04020102020204" pitchFamily="34" charset="0"/>
            </a:endParaRPr>
          </a:p>
          <a:p>
            <a:pPr>
              <a:buFont typeface="Wingdings" panose="05000000000000000000" pitchFamily="2" charset="2"/>
              <a:buChar char="Ø"/>
            </a:pPr>
            <a:r>
              <a:rPr lang="el-GR" sz="2400" b="1" dirty="0" smtClean="0">
                <a:latin typeface="Arial Black" panose="020B0A04020102020204" pitchFamily="34" charset="0"/>
              </a:rPr>
              <a:t>ΕΚΤΕΛΕΣΤΙΚΗ ΕΞΟΥΣΙΑ</a:t>
            </a:r>
          </a:p>
          <a:p>
            <a:pPr>
              <a:buFont typeface="Wingdings" panose="05000000000000000000" pitchFamily="2" charset="2"/>
              <a:buChar char="Ø"/>
            </a:pPr>
            <a:endParaRPr lang="el-GR" sz="2400" b="1" dirty="0" smtClean="0">
              <a:latin typeface="Arial Black" panose="020B0A04020102020204" pitchFamily="34" charset="0"/>
            </a:endParaRPr>
          </a:p>
          <a:p>
            <a:pPr>
              <a:buFont typeface="Wingdings" panose="05000000000000000000" pitchFamily="2" charset="2"/>
              <a:buChar char="Ø"/>
            </a:pPr>
            <a:r>
              <a:rPr lang="el-GR" sz="2400" b="1" dirty="0" smtClean="0">
                <a:latin typeface="Arial Black" panose="020B0A04020102020204" pitchFamily="34" charset="0"/>
              </a:rPr>
              <a:t>ΔΙΚΑΣΤΙΚΗ ΕΞΟΥΣΙΑ</a:t>
            </a:r>
            <a:endParaRPr lang="el-GR" sz="2400" b="1" dirty="0">
              <a:latin typeface="Arial Black" panose="020B0A04020102020204" pitchFamily="34" charset="0"/>
            </a:endParaRPr>
          </a:p>
        </p:txBody>
      </p:sp>
    </p:spTree>
    <p:extLst>
      <p:ext uri="{BB962C8B-B14F-4D97-AF65-F5344CB8AC3E}">
        <p14:creationId xmlns:p14="http://schemas.microsoft.com/office/powerpoint/2010/main" val="418186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Στρογγυλεμένο ορθογώνιο 3"/>
          <p:cNvSpPr/>
          <p:nvPr/>
        </p:nvSpPr>
        <p:spPr>
          <a:xfrm>
            <a:off x="345440" y="2174240"/>
            <a:ext cx="2560320" cy="22199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solidFill>
                  <a:schemeClr val="bg1"/>
                </a:solidFill>
              </a:rPr>
              <a:t>ΝΟΜΟΘΕΤΙΚΗ</a:t>
            </a:r>
          </a:p>
          <a:p>
            <a:pPr algn="ctr"/>
            <a:r>
              <a:rPr lang="el-GR" sz="2000" b="1" dirty="0" smtClean="0">
                <a:solidFill>
                  <a:schemeClr val="bg1"/>
                </a:solidFill>
              </a:rPr>
              <a:t>ΛΕΙΤΟΥΡΓΙΑ</a:t>
            </a:r>
            <a:endParaRPr lang="el-GR" sz="2000" b="1" dirty="0">
              <a:solidFill>
                <a:schemeClr val="bg1"/>
              </a:solidFill>
            </a:endParaRPr>
          </a:p>
        </p:txBody>
      </p:sp>
      <p:sp>
        <p:nvSpPr>
          <p:cNvPr id="5" name="Δεξιό βέλος 4"/>
          <p:cNvSpPr/>
          <p:nvPr/>
        </p:nvSpPr>
        <p:spPr>
          <a:xfrm>
            <a:off x="3124200" y="3235960"/>
            <a:ext cx="782320" cy="4165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Στρογγυλεμένο ορθογώνιο 5"/>
          <p:cNvSpPr/>
          <p:nvPr/>
        </p:nvSpPr>
        <p:spPr>
          <a:xfrm>
            <a:off x="4239260" y="2159000"/>
            <a:ext cx="2123440" cy="221996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bg1">
                    <a:lumMod val="85000"/>
                    <a:lumOff val="15000"/>
                  </a:schemeClr>
                </a:solidFill>
                <a:latin typeface="Arial Black" panose="020B0A04020102020204" pitchFamily="34" charset="0"/>
              </a:rPr>
              <a:t>ΘΕΣΠΙΣΗ </a:t>
            </a:r>
          </a:p>
          <a:p>
            <a:pPr algn="ctr"/>
            <a:r>
              <a:rPr lang="el-GR" b="1" dirty="0" smtClean="0">
                <a:solidFill>
                  <a:schemeClr val="bg1">
                    <a:lumMod val="85000"/>
                    <a:lumOff val="15000"/>
                  </a:schemeClr>
                </a:solidFill>
                <a:latin typeface="Arial Black" panose="020B0A04020102020204" pitchFamily="34" charset="0"/>
              </a:rPr>
              <a:t>ΝΟΜΩΝ</a:t>
            </a:r>
            <a:endParaRPr lang="el-GR" b="1" dirty="0">
              <a:solidFill>
                <a:schemeClr val="bg1">
                  <a:lumMod val="85000"/>
                  <a:lumOff val="15000"/>
                </a:schemeClr>
              </a:solidFill>
              <a:latin typeface="Arial Black" panose="020B0A04020102020204" pitchFamily="34" charset="0"/>
            </a:endParaRPr>
          </a:p>
        </p:txBody>
      </p:sp>
      <p:sp>
        <p:nvSpPr>
          <p:cNvPr id="7" name="Δεξιό βέλος 6"/>
          <p:cNvSpPr/>
          <p:nvPr/>
        </p:nvSpPr>
        <p:spPr>
          <a:xfrm>
            <a:off x="6695440" y="3246120"/>
            <a:ext cx="670560" cy="406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Στρογγυλεμένο ορθογώνιο 7"/>
          <p:cNvSpPr/>
          <p:nvPr/>
        </p:nvSpPr>
        <p:spPr>
          <a:xfrm>
            <a:off x="8046720" y="2204720"/>
            <a:ext cx="3627120" cy="218948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r>
              <a:rPr lang="el-GR" b="1" dirty="0" smtClean="0">
                <a:latin typeface="Arial Black" panose="020B0A04020102020204" pitchFamily="34" charset="0"/>
              </a:rPr>
              <a:t>ΠΡΟΕΔΡΟΣ ΤΗΣ ΔΗΜΟΚΡΑΤΙΑΣ</a:t>
            </a:r>
          </a:p>
          <a:p>
            <a:pPr marL="342900" indent="-342900" algn="ctr">
              <a:buAutoNum type="arabicPeriod"/>
            </a:pPr>
            <a:endParaRPr lang="el-GR" b="1" dirty="0" smtClean="0">
              <a:latin typeface="Arial Black" panose="020B0A04020102020204" pitchFamily="34" charset="0"/>
            </a:endParaRPr>
          </a:p>
          <a:p>
            <a:pPr marL="342900" indent="-342900" algn="ctr">
              <a:buAutoNum type="arabicPeriod"/>
            </a:pPr>
            <a:r>
              <a:rPr lang="el-GR" b="1" dirty="0">
                <a:latin typeface="Arial Black" panose="020B0A04020102020204" pitchFamily="34" charset="0"/>
              </a:rPr>
              <a:t> </a:t>
            </a:r>
            <a:r>
              <a:rPr lang="el-GR" b="1" dirty="0" smtClean="0">
                <a:latin typeface="Arial Black" panose="020B0A04020102020204" pitchFamily="34" charset="0"/>
              </a:rPr>
              <a:t>ΒΟΥΛΗ</a:t>
            </a:r>
            <a:endParaRPr lang="el-GR" b="1" dirty="0">
              <a:latin typeface="Arial Black" panose="020B0A04020102020204" pitchFamily="34" charset="0"/>
            </a:endParaRPr>
          </a:p>
        </p:txBody>
      </p:sp>
    </p:spTree>
    <p:extLst>
      <p:ext uri="{BB962C8B-B14F-4D97-AF65-F5344CB8AC3E}">
        <p14:creationId xmlns:p14="http://schemas.microsoft.com/office/powerpoint/2010/main" val="1432216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Στρογγυλεμένο ορθογώνιο 1"/>
          <p:cNvSpPr/>
          <p:nvPr/>
        </p:nvSpPr>
        <p:spPr>
          <a:xfrm>
            <a:off x="619760" y="2326640"/>
            <a:ext cx="2458720" cy="21793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6">
                    <a:lumMod val="50000"/>
                  </a:schemeClr>
                </a:solidFill>
                <a:latin typeface="Arial Black" panose="020B0A04020102020204" pitchFamily="34" charset="0"/>
              </a:rPr>
              <a:t>ΕΚΤΕΛΕΣΤΙΚΗ</a:t>
            </a:r>
          </a:p>
          <a:p>
            <a:pPr algn="ctr"/>
            <a:r>
              <a:rPr lang="el-GR" b="1" dirty="0" smtClean="0">
                <a:solidFill>
                  <a:schemeClr val="accent6">
                    <a:lumMod val="50000"/>
                  </a:schemeClr>
                </a:solidFill>
                <a:latin typeface="Arial Black" panose="020B0A04020102020204" pitchFamily="34" charset="0"/>
              </a:rPr>
              <a:t>ΛΕΙΤΟΥΡΓΙΑ</a:t>
            </a:r>
            <a:endParaRPr lang="el-GR" b="1" dirty="0">
              <a:solidFill>
                <a:schemeClr val="accent6">
                  <a:lumMod val="50000"/>
                </a:schemeClr>
              </a:solidFill>
              <a:latin typeface="Arial Black" panose="020B0A04020102020204" pitchFamily="34" charset="0"/>
            </a:endParaRPr>
          </a:p>
        </p:txBody>
      </p:sp>
      <p:sp>
        <p:nvSpPr>
          <p:cNvPr id="3" name="Δεξιό βέλος 2"/>
          <p:cNvSpPr/>
          <p:nvPr/>
        </p:nvSpPr>
        <p:spPr>
          <a:xfrm>
            <a:off x="3210560" y="3180080"/>
            <a:ext cx="711200" cy="609600"/>
          </a:xfrm>
          <a:prstGeom prst="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Στρογγυλεμένο ορθογώνιο 3"/>
          <p:cNvSpPr/>
          <p:nvPr/>
        </p:nvSpPr>
        <p:spPr>
          <a:xfrm>
            <a:off x="4307840" y="2326640"/>
            <a:ext cx="2204720" cy="21793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tx1"/>
                </a:solidFill>
                <a:latin typeface="Arial Black" panose="020B0A04020102020204" pitchFamily="34" charset="0"/>
              </a:rPr>
              <a:t>ΕΦΑΡΜΟΓΗ</a:t>
            </a:r>
          </a:p>
          <a:p>
            <a:pPr algn="ctr"/>
            <a:r>
              <a:rPr lang="el-GR" b="1" dirty="0" smtClean="0">
                <a:solidFill>
                  <a:schemeClr val="tx1"/>
                </a:solidFill>
                <a:latin typeface="Arial Black" panose="020B0A04020102020204" pitchFamily="34" charset="0"/>
              </a:rPr>
              <a:t>ΝΟΜΩΝ</a:t>
            </a:r>
            <a:endParaRPr lang="el-GR" b="1" dirty="0">
              <a:solidFill>
                <a:schemeClr val="tx1"/>
              </a:solidFill>
              <a:latin typeface="Arial Black" panose="020B0A04020102020204" pitchFamily="34" charset="0"/>
            </a:endParaRPr>
          </a:p>
        </p:txBody>
      </p:sp>
      <p:sp>
        <p:nvSpPr>
          <p:cNvPr id="5" name="Δεξιό βέλος 4"/>
          <p:cNvSpPr/>
          <p:nvPr/>
        </p:nvSpPr>
        <p:spPr>
          <a:xfrm>
            <a:off x="6918960" y="3180080"/>
            <a:ext cx="792480" cy="709930"/>
          </a:xfrm>
          <a:prstGeom prst="rightArrow">
            <a:avLst>
              <a:gd name="adj1" fmla="val 50000"/>
              <a:gd name="adj2" fmla="val 53846"/>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Στρογγυλεμένο ορθογώνιο 5"/>
          <p:cNvSpPr/>
          <p:nvPr/>
        </p:nvSpPr>
        <p:spPr>
          <a:xfrm>
            <a:off x="8117840" y="2326640"/>
            <a:ext cx="2875280" cy="21793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r>
              <a:rPr lang="el-GR" b="1" dirty="0" smtClean="0">
                <a:solidFill>
                  <a:srgbClr val="7030A0"/>
                </a:solidFill>
                <a:latin typeface="Arial Black" panose="020B0A04020102020204" pitchFamily="34" charset="0"/>
              </a:rPr>
              <a:t>ΠΡΟΕΔΡΟΣ</a:t>
            </a:r>
          </a:p>
          <a:p>
            <a:pPr algn="ctr"/>
            <a:r>
              <a:rPr lang="el-GR" b="1" dirty="0" smtClean="0">
                <a:solidFill>
                  <a:srgbClr val="7030A0"/>
                </a:solidFill>
                <a:latin typeface="Arial Black" panose="020B0A04020102020204" pitchFamily="34" charset="0"/>
              </a:rPr>
              <a:t>ΔΗΜΟΚΡΑΤΙΑΣ</a:t>
            </a:r>
          </a:p>
          <a:p>
            <a:pPr algn="ctr"/>
            <a:endParaRPr lang="el-GR" b="1" dirty="0" smtClean="0">
              <a:solidFill>
                <a:srgbClr val="7030A0"/>
              </a:solidFill>
              <a:latin typeface="Arial Black" panose="020B0A04020102020204" pitchFamily="34" charset="0"/>
            </a:endParaRPr>
          </a:p>
          <a:p>
            <a:pPr algn="ctr"/>
            <a:r>
              <a:rPr lang="el-GR" b="1" dirty="0" smtClean="0">
                <a:solidFill>
                  <a:srgbClr val="7030A0"/>
                </a:solidFill>
                <a:latin typeface="Arial Black" panose="020B0A04020102020204" pitchFamily="34" charset="0"/>
              </a:rPr>
              <a:t>2. ΚΥΒΕΡΝΗΣΗ</a:t>
            </a:r>
            <a:endParaRPr lang="el-GR" b="1" dirty="0">
              <a:solidFill>
                <a:srgbClr val="7030A0"/>
              </a:solidFill>
              <a:latin typeface="Arial Black" panose="020B0A04020102020204" pitchFamily="34" charset="0"/>
            </a:endParaRPr>
          </a:p>
        </p:txBody>
      </p:sp>
    </p:spTree>
    <p:extLst>
      <p:ext uri="{BB962C8B-B14F-4D97-AF65-F5344CB8AC3E}">
        <p14:creationId xmlns:p14="http://schemas.microsoft.com/office/powerpoint/2010/main" val="26597893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Στρογγυλεμένο ορθογώνιο 1"/>
          <p:cNvSpPr/>
          <p:nvPr/>
        </p:nvSpPr>
        <p:spPr>
          <a:xfrm>
            <a:off x="660400" y="2418080"/>
            <a:ext cx="2032000" cy="18084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latin typeface="Arial Black" panose="020B0A04020102020204" pitchFamily="34" charset="0"/>
              </a:rPr>
              <a:t>ΔΙΚΑΣΤΙΚΗ</a:t>
            </a:r>
          </a:p>
          <a:p>
            <a:pPr algn="ctr"/>
            <a:r>
              <a:rPr lang="el-GR" b="1" dirty="0" smtClean="0">
                <a:latin typeface="Arial Black" panose="020B0A04020102020204" pitchFamily="34" charset="0"/>
              </a:rPr>
              <a:t>ΛΕΙΤΟΥΡΓΙΑ</a:t>
            </a:r>
            <a:endParaRPr lang="el-GR" b="1" dirty="0">
              <a:latin typeface="Arial Black" panose="020B0A04020102020204" pitchFamily="34" charset="0"/>
            </a:endParaRPr>
          </a:p>
        </p:txBody>
      </p:sp>
      <p:sp>
        <p:nvSpPr>
          <p:cNvPr id="3" name="Δεξιό βέλος 2"/>
          <p:cNvSpPr/>
          <p:nvPr/>
        </p:nvSpPr>
        <p:spPr>
          <a:xfrm>
            <a:off x="2824480" y="3210560"/>
            <a:ext cx="101600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Στρογγυλεμένο ορθογώνιο 3"/>
          <p:cNvSpPr/>
          <p:nvPr/>
        </p:nvSpPr>
        <p:spPr>
          <a:xfrm>
            <a:off x="4053840" y="2418080"/>
            <a:ext cx="2377440" cy="1808480"/>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5">
                    <a:lumMod val="50000"/>
                  </a:schemeClr>
                </a:solidFill>
                <a:latin typeface="Arial Black" panose="020B0A04020102020204" pitchFamily="34" charset="0"/>
              </a:rPr>
              <a:t>ΑΠΟΝΟΜΗ</a:t>
            </a:r>
          </a:p>
          <a:p>
            <a:pPr algn="ctr"/>
            <a:r>
              <a:rPr lang="el-GR" b="1" dirty="0" smtClean="0">
                <a:solidFill>
                  <a:schemeClr val="accent5">
                    <a:lumMod val="50000"/>
                  </a:schemeClr>
                </a:solidFill>
                <a:latin typeface="Arial Black" panose="020B0A04020102020204" pitchFamily="34" charset="0"/>
              </a:rPr>
              <a:t>ΔΙΚΑΙΟΣΥΝΗΣ</a:t>
            </a:r>
            <a:endParaRPr lang="el-GR" b="1" dirty="0">
              <a:solidFill>
                <a:schemeClr val="accent5">
                  <a:lumMod val="50000"/>
                </a:schemeClr>
              </a:solidFill>
              <a:latin typeface="Arial Black" panose="020B0A04020102020204" pitchFamily="34" charset="0"/>
            </a:endParaRPr>
          </a:p>
        </p:txBody>
      </p:sp>
      <p:sp>
        <p:nvSpPr>
          <p:cNvPr id="5" name="Δεξιό βέλος 4"/>
          <p:cNvSpPr/>
          <p:nvPr/>
        </p:nvSpPr>
        <p:spPr>
          <a:xfrm>
            <a:off x="6634480" y="3210560"/>
            <a:ext cx="98552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Στρογγυλεμένο ορθογώνιο 5"/>
          <p:cNvSpPr/>
          <p:nvPr/>
        </p:nvSpPr>
        <p:spPr>
          <a:xfrm>
            <a:off x="7985760" y="2418080"/>
            <a:ext cx="2448560" cy="180848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1">
                    <a:lumMod val="50000"/>
                  </a:schemeClr>
                </a:solidFill>
                <a:latin typeface="Arial Black" panose="020B0A04020102020204" pitchFamily="34" charset="0"/>
              </a:rPr>
              <a:t>ΔΙΚΑΣΤΕΣ</a:t>
            </a:r>
            <a:endParaRPr lang="el-GR" b="1" dirty="0">
              <a:solidFill>
                <a:schemeClr val="accent1">
                  <a:lumMod val="50000"/>
                </a:schemeClr>
              </a:solidFill>
              <a:latin typeface="Arial Black" panose="020B0A04020102020204" pitchFamily="34" charset="0"/>
            </a:endParaRPr>
          </a:p>
        </p:txBody>
      </p:sp>
    </p:spTree>
    <p:extLst>
      <p:ext uri="{BB962C8B-B14F-4D97-AF65-F5344CB8AC3E}">
        <p14:creationId xmlns:p14="http://schemas.microsoft.com/office/powerpoint/2010/main" val="1603212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8720" y="1747520"/>
            <a:ext cx="10342879" cy="2934541"/>
          </a:xfrm>
        </p:spPr>
        <p:txBody>
          <a:bodyPr/>
          <a:lstStyle/>
          <a:p>
            <a:r>
              <a:rPr lang="el-GR" sz="2000" b="1" u="sng" dirty="0">
                <a:solidFill>
                  <a:srgbClr val="7030A0"/>
                </a:solidFill>
                <a:latin typeface="Arial Black" panose="020B0A04020102020204" pitchFamily="34" charset="0"/>
              </a:rPr>
              <a:t>Τι σημαίνει “σχετική” διάκριση των λειτουργιών </a:t>
            </a:r>
            <a:r>
              <a:rPr lang="el-GR" sz="2000" b="1" u="sng" dirty="0" smtClean="0">
                <a:solidFill>
                  <a:srgbClr val="7030A0"/>
                </a:solidFill>
                <a:latin typeface="Arial Black" panose="020B0A04020102020204" pitchFamily="34" charset="0"/>
              </a:rPr>
              <a:t/>
            </a:r>
            <a:br>
              <a:rPr lang="el-GR" sz="2000" b="1" u="sng" dirty="0" smtClean="0">
                <a:solidFill>
                  <a:srgbClr val="7030A0"/>
                </a:solidFill>
                <a:latin typeface="Arial Black" panose="020B0A04020102020204" pitchFamily="34" charset="0"/>
              </a:rPr>
            </a:br>
            <a:r>
              <a:rPr lang="el-GR" sz="2000" b="1" u="sng" dirty="0" smtClean="0">
                <a:solidFill>
                  <a:srgbClr val="7030A0"/>
                </a:solidFill>
                <a:latin typeface="Arial Black" panose="020B0A04020102020204" pitchFamily="34" charset="0"/>
              </a:rPr>
              <a:t>και </a:t>
            </a:r>
            <a:r>
              <a:rPr lang="el-GR" sz="2000" b="1" u="sng" dirty="0">
                <a:solidFill>
                  <a:srgbClr val="7030A0"/>
                </a:solidFill>
                <a:latin typeface="Arial Black" panose="020B0A04020102020204" pitchFamily="34" charset="0"/>
              </a:rPr>
              <a:t>γιατί εφαρμόζεται</a:t>
            </a:r>
            <a:r>
              <a:rPr lang="el-GR" sz="2000" b="1" u="sng" dirty="0" smtClean="0">
                <a:solidFill>
                  <a:srgbClr val="7030A0"/>
                </a:solidFill>
                <a:latin typeface="Arial Black" panose="020B0A04020102020204" pitchFamily="34" charset="0"/>
              </a:rPr>
              <a:t>;</a:t>
            </a:r>
            <a:br>
              <a:rPr lang="el-GR" sz="2000" b="1" u="sng" dirty="0" smtClean="0">
                <a:solidFill>
                  <a:srgbClr val="7030A0"/>
                </a:solidFill>
                <a:latin typeface="Arial Black" panose="020B0A04020102020204" pitchFamily="34" charset="0"/>
              </a:rPr>
            </a:br>
            <a:r>
              <a:rPr lang="el-GR" sz="2000" b="1" u="sng" dirty="0">
                <a:solidFill>
                  <a:srgbClr val="7030A0"/>
                </a:solidFill>
                <a:latin typeface="Arial Black" panose="020B0A04020102020204" pitchFamily="34" charset="0"/>
              </a:rPr>
              <a:t/>
            </a:r>
            <a:br>
              <a:rPr lang="el-GR" sz="2000" b="1" u="sng" dirty="0">
                <a:solidFill>
                  <a:srgbClr val="7030A0"/>
                </a:solidFill>
                <a:latin typeface="Arial Black" panose="020B0A04020102020204" pitchFamily="34" charset="0"/>
              </a:rPr>
            </a:br>
            <a:r>
              <a:rPr lang="el-GR" sz="1600" dirty="0" smtClean="0">
                <a:latin typeface="Arial Black" panose="020B0A04020102020204" pitchFamily="34" charset="0"/>
              </a:rPr>
              <a:t/>
            </a:r>
            <a:br>
              <a:rPr lang="el-GR" sz="1600" dirty="0" smtClean="0">
                <a:latin typeface="Arial Black" panose="020B0A04020102020204" pitchFamily="34" charset="0"/>
              </a:rPr>
            </a:br>
            <a:r>
              <a:rPr lang="el-GR" sz="1600" dirty="0">
                <a:latin typeface="Arial Black" panose="020B0A04020102020204" pitchFamily="34" charset="0"/>
              </a:rPr>
              <a:t/>
            </a:r>
            <a:br>
              <a:rPr lang="el-GR" sz="1600" dirty="0">
                <a:latin typeface="Arial Black" panose="020B0A04020102020204" pitchFamily="34" charset="0"/>
              </a:rPr>
            </a:br>
            <a:r>
              <a:rPr lang="el-GR" sz="1600" dirty="0" smtClean="0">
                <a:latin typeface="Arial Black" panose="020B0A04020102020204" pitchFamily="34" charset="0"/>
              </a:rPr>
              <a:t/>
            </a:r>
            <a:br>
              <a:rPr lang="el-GR" sz="1600" dirty="0" smtClean="0">
                <a:latin typeface="Arial Black" panose="020B0A04020102020204" pitchFamily="34" charset="0"/>
              </a:rPr>
            </a:br>
            <a:r>
              <a:rPr lang="el-GR" sz="1600" dirty="0">
                <a:latin typeface="Arial Black" panose="020B0A04020102020204" pitchFamily="34" charset="0"/>
              </a:rPr>
              <a:t/>
            </a:r>
            <a:br>
              <a:rPr lang="el-GR" sz="1600" dirty="0">
                <a:latin typeface="Arial Black" panose="020B0A04020102020204" pitchFamily="34" charset="0"/>
              </a:rPr>
            </a:br>
            <a:r>
              <a:rPr lang="el-GR" sz="1600" dirty="0" smtClean="0">
                <a:latin typeface="Arial Black" panose="020B0A04020102020204" pitchFamily="34" charset="0"/>
              </a:rPr>
              <a:t/>
            </a:r>
            <a:br>
              <a:rPr lang="el-GR" sz="1600" dirty="0" smtClean="0">
                <a:latin typeface="Arial Black" panose="020B0A04020102020204" pitchFamily="34" charset="0"/>
              </a:rPr>
            </a:br>
            <a:endParaRPr lang="el-GR" sz="1600" dirty="0">
              <a:latin typeface="Arial Black" panose="020B0A04020102020204" pitchFamily="34" charset="0"/>
            </a:endParaRPr>
          </a:p>
        </p:txBody>
      </p:sp>
      <p:sp>
        <p:nvSpPr>
          <p:cNvPr id="3" name="Θέση κειμένου 2"/>
          <p:cNvSpPr>
            <a:spLocks noGrp="1"/>
          </p:cNvSpPr>
          <p:nvPr>
            <p:ph type="body" idx="1"/>
          </p:nvPr>
        </p:nvSpPr>
        <p:spPr>
          <a:xfrm>
            <a:off x="1717040" y="3230880"/>
            <a:ext cx="8917432" cy="1908382"/>
          </a:xfrm>
        </p:spPr>
        <p:txBody>
          <a:bodyPr>
            <a:normAutofit lnSpcReduction="10000"/>
          </a:bodyPr>
          <a:lstStyle/>
          <a:p>
            <a:r>
              <a:rPr lang="el-GR" sz="2000" b="1" dirty="0">
                <a:latin typeface="+mj-lt"/>
              </a:rPr>
              <a:t> Ότι το όργανο που ασκεί μια λειτουργία μπορεί να συμμετέχει στην άσκηση κάποιας άλλης (π.χ. η Βουλή να ασκεί δικαστική λειτουργία, όταν δικάζει Υπουργούς, ή η Κυβέρνηση να ασκεί νομοθετική εξουσία, με τις πράξεις νομοθετικού περιεχομένου). </a:t>
            </a:r>
            <a:endParaRPr lang="el-GR" sz="2000" b="1" dirty="0" smtClean="0">
              <a:latin typeface="+mj-lt"/>
            </a:endParaRPr>
          </a:p>
          <a:p>
            <a:r>
              <a:rPr lang="el-GR" sz="2000" b="1" dirty="0" smtClean="0">
                <a:latin typeface="+mj-lt"/>
              </a:rPr>
              <a:t>Εφαρμόζεται </a:t>
            </a:r>
            <a:r>
              <a:rPr lang="el-GR" sz="2000" b="1" dirty="0">
                <a:latin typeface="+mj-lt"/>
              </a:rPr>
              <a:t>για λόγους ταχύτερης και αποτελεσματικότερης άσκησης της κρατικής εξουσίας.</a:t>
            </a:r>
          </a:p>
          <a:p>
            <a:endParaRPr lang="el-GR" dirty="0"/>
          </a:p>
        </p:txBody>
      </p:sp>
    </p:spTree>
    <p:extLst>
      <p:ext uri="{BB962C8B-B14F-4D97-AF65-F5344CB8AC3E}">
        <p14:creationId xmlns:p14="http://schemas.microsoft.com/office/powerpoint/2010/main" val="12109787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373545"/>
      </a:dk2>
      <a:lt2>
        <a:srgbClr val="BCD0E0"/>
      </a:lt2>
      <a:accent1>
        <a:srgbClr val="3494BA"/>
      </a:accent1>
      <a:accent2>
        <a:srgbClr val="58B6C0"/>
      </a:accent2>
      <a:accent3>
        <a:srgbClr val="75BDA7"/>
      </a:accent3>
      <a:accent4>
        <a:srgbClr val="7A8C8E"/>
      </a:accent4>
      <a:accent5>
        <a:srgbClr val="84ACB6"/>
      </a:accent5>
      <a:accent6>
        <a:srgbClr val="6793CD"/>
      </a:accent6>
      <a:hlink>
        <a:srgbClr val="6B9F25"/>
      </a:hlink>
      <a:folHlink>
        <a:srgbClr val="9F6715"/>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913DB040-6816-4415-960D-8178C785755E}"/>
    </a:ext>
  </a:extLst>
</a:theme>
</file>

<file path=docProps/app.xml><?xml version="1.0" encoding="utf-8"?>
<Properties xmlns="http://schemas.openxmlformats.org/officeDocument/2006/extended-properties" xmlns:vt="http://schemas.openxmlformats.org/officeDocument/2006/docPropsVTypes">
  <Template>TM03457510[[fn=Σαπούνι]]</Template>
  <TotalTime>80</TotalTime>
  <Words>357</Words>
  <Application>Microsoft Office PowerPoint</Application>
  <PresentationFormat>Ευρεία οθόνη</PresentationFormat>
  <Paragraphs>51</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Arial Black</vt:lpstr>
      <vt:lpstr>Century Gothic</vt:lpstr>
      <vt:lpstr>Wingdings</vt:lpstr>
      <vt:lpstr>Savon</vt:lpstr>
      <vt:lpstr> Αριστοτέλης, Πολιτικά     Δ 1294a </vt:lpstr>
      <vt:lpstr>                 ΜΟΝΤΕΣΚΙΕ  </vt:lpstr>
      <vt:lpstr>ΣΕ ΜΙΑ ΚΟΙΝΩΝΙΑ ΤΑ ΟΡΓΑΝΑ ΤΟΥ ΚΡΑΤΟΥΣ ΨΗΦΙΖΟΥΝ ΝΟΜΟΥΣ ΓΙΑ ΤΗΝ ΕΞΑΣΦΑΛΙΣΗ ΤΗΣ ΣΥΝΟΧΗΣ ΚΑΙ ΤΗΣ ΥΠΑΡΞΗΣ ΤΗΣ ΝΑ ΕΠΙΒΛΕΠΟΥΝ ΤΗΝ ΕΦΑΡΜΟΓΗ ΑΥΤΩΝ ΝΑ ΕΠΙΒΑΛΛΟΥΝ ΠΟΙΝΕΣ ΣΕ ΠΕΡΙΠΤΩΣΗ ΠΑΡΑΒΑΣΗΣ ΤΟΥΣ</vt:lpstr>
      <vt:lpstr>ΠΏΣ ΠΡΟΕΚΥΨΑΝ  ΟΙ ΛΕΙΤΟΥΡΓΙΕΣ;</vt:lpstr>
      <vt:lpstr>ΔΙΑΚΡΙΣΗ ΕΞΟΥΣΙΩΝ</vt:lpstr>
      <vt:lpstr>Παρουσίαση του PowerPoint</vt:lpstr>
      <vt:lpstr>Παρουσίαση του PowerPoint</vt:lpstr>
      <vt:lpstr>Παρουσίαση του PowerPoint</vt:lpstr>
      <vt:lpstr>Τι σημαίνει “σχετική” διάκριση των λειτουργιών  και γιατί εφαρμόζεται;       </vt:lpstr>
      <vt:lpstr> Πράξεις νομοθετικού περιεχομένου       </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Στέλλα Κολοβού</dc:creator>
  <cp:lastModifiedBy>Στέλλα Κολοβού</cp:lastModifiedBy>
  <cp:revision>14</cp:revision>
  <dcterms:created xsi:type="dcterms:W3CDTF">2021-01-25T16:37:06Z</dcterms:created>
  <dcterms:modified xsi:type="dcterms:W3CDTF">2021-01-25T17:57:40Z</dcterms:modified>
</cp:coreProperties>
</file>