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l-GR" sz="1800" b="0" strike="noStrike" spc="-1">
                <a:solidFill>
                  <a:srgbClr val="000000"/>
                </a:solidFill>
                <a:latin typeface="Calibri"/>
              </a:rPr>
              <a:t>Πατήστε για μετακίνηση της διαφάνειας</a:t>
            </a:r>
          </a:p>
        </p:txBody>
      </p:sp>
      <p:sp>
        <p:nvSpPr>
          <p:cNvPr id="124" name="PlaceHolder 2"/>
          <p:cNvSpPr>
            <a:spLocks noGrp="1"/>
          </p:cNvSpPr>
          <p:nvPr>
            <p:ph type="body"/>
          </p:nvPr>
        </p:nvSpPr>
        <p:spPr>
          <a:xfrm>
            <a:off x="756000" y="5078520"/>
            <a:ext cx="6047640" cy="4811040"/>
          </a:xfrm>
          <a:prstGeom prst="rect">
            <a:avLst/>
          </a:prstGeom>
        </p:spPr>
        <p:txBody>
          <a:bodyPr lIns="0" tIns="0" rIns="0" bIns="0">
            <a:noAutofit/>
          </a:bodyPr>
          <a:lstStyle/>
          <a:p>
            <a:r>
              <a:rPr lang="el-GR" sz="2000" b="0" strike="noStrike" spc="-1">
                <a:latin typeface="Arial"/>
              </a:rPr>
              <a:t>Πατήστε για επεξεργασία της μορφής των σημειώσεων</a:t>
            </a:r>
          </a:p>
        </p:txBody>
      </p:sp>
      <p:sp>
        <p:nvSpPr>
          <p:cNvPr id="125" name="PlaceHolder 3"/>
          <p:cNvSpPr>
            <a:spLocks noGrp="1"/>
          </p:cNvSpPr>
          <p:nvPr>
            <p:ph type="hdr"/>
          </p:nvPr>
        </p:nvSpPr>
        <p:spPr>
          <a:xfrm>
            <a:off x="0" y="0"/>
            <a:ext cx="3280680" cy="534240"/>
          </a:xfrm>
          <a:prstGeom prst="rect">
            <a:avLst/>
          </a:prstGeom>
        </p:spPr>
        <p:txBody>
          <a:bodyPr lIns="0" tIns="0" rIns="0" bIns="0">
            <a:noAutofit/>
          </a:bodyPr>
          <a:lstStyle/>
          <a:p>
            <a:r>
              <a:rPr lang="el-GR" sz="1400" b="0" strike="noStrike" spc="-1">
                <a:latin typeface="Times New Roman"/>
              </a:rPr>
              <a:t>&lt;κεφαλίδα&gt;</a:t>
            </a:r>
          </a:p>
        </p:txBody>
      </p:sp>
      <p:sp>
        <p:nvSpPr>
          <p:cNvPr id="126"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l-GR" sz="1400" b="0" strike="noStrike" spc="-1">
                <a:latin typeface="Times New Roman"/>
              </a:rPr>
              <a:t>&lt;ημερομηνία/ώρα&gt;</a:t>
            </a:r>
          </a:p>
        </p:txBody>
      </p:sp>
      <p:sp>
        <p:nvSpPr>
          <p:cNvPr id="127"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l-GR" sz="1400" b="0" strike="noStrike" spc="-1">
                <a:latin typeface="Times New Roman"/>
              </a:rPr>
              <a:t>&lt;υποσέλιδο&gt;</a:t>
            </a:r>
          </a:p>
        </p:txBody>
      </p:sp>
      <p:sp>
        <p:nvSpPr>
          <p:cNvPr id="128"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5F009FEE-541A-4D0C-A8F5-9D522CB2EF9C}" type="slidenum">
              <a:rPr lang="el-GR" sz="1400" b="0" strike="noStrike" spc="-1">
                <a:latin typeface="Times New Roman"/>
              </a:rPr>
              <a:pPr algn="r"/>
              <a:t>‹#›</a:t>
            </a:fld>
            <a:endParaRPr lang="el-G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1143000" y="685800"/>
            <a:ext cx="4571640" cy="3428640"/>
          </a:xfrm>
          <a:prstGeom prst="rect">
            <a:avLst/>
          </a:prstGeom>
        </p:spPr>
      </p:sp>
      <p:sp>
        <p:nvSpPr>
          <p:cNvPr id="184" name="PlaceHolder 2"/>
          <p:cNvSpPr>
            <a:spLocks noGrp="1"/>
          </p:cNvSpPr>
          <p:nvPr>
            <p:ph type="body"/>
          </p:nvPr>
        </p:nvSpPr>
        <p:spPr>
          <a:xfrm>
            <a:off x="685800" y="4343400"/>
            <a:ext cx="5486040" cy="4114440"/>
          </a:xfrm>
          <a:prstGeom prst="rect">
            <a:avLst/>
          </a:prstGeom>
        </p:spPr>
        <p:txBody>
          <a:bodyPr>
            <a:normAutofit/>
          </a:bodyPr>
          <a:lstStyle/>
          <a:p>
            <a:endParaRPr lang="el-GR" sz="2000" b="0" strike="noStrike" spc="-1">
              <a:latin typeface="Arial"/>
            </a:endParaRPr>
          </a:p>
        </p:txBody>
      </p:sp>
      <p:sp>
        <p:nvSpPr>
          <p:cNvPr id="185"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E7DADFDC-512D-40ED-96A7-1D9CAEF69B0F}" type="slidenum">
              <a:rPr lang="el-GR" sz="1200" b="0" strike="noStrike" spc="-1">
                <a:solidFill>
                  <a:srgbClr val="000000"/>
                </a:solidFill>
                <a:latin typeface="+mn-lt"/>
                <a:ea typeface="+mn-ea"/>
              </a:rPr>
              <a:pPr algn="r">
                <a:lnSpc>
                  <a:spcPct val="100000"/>
                </a:lnSpc>
              </a:pPr>
              <a:t>1</a:t>
            </a:fld>
            <a:endParaRPr lang="el-G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noRot="1" noChangeAspect="1"/>
          </p:cNvSpPr>
          <p:nvPr>
            <p:ph type="sldImg"/>
          </p:nvPr>
        </p:nvSpPr>
        <p:spPr>
          <a:xfrm>
            <a:off x="1143000" y="685800"/>
            <a:ext cx="4571640" cy="3428640"/>
          </a:xfrm>
          <a:prstGeom prst="rect">
            <a:avLst/>
          </a:prstGeom>
        </p:spPr>
      </p:sp>
      <p:sp>
        <p:nvSpPr>
          <p:cNvPr id="187" name="PlaceHolder 2"/>
          <p:cNvSpPr>
            <a:spLocks noGrp="1"/>
          </p:cNvSpPr>
          <p:nvPr>
            <p:ph type="body"/>
          </p:nvPr>
        </p:nvSpPr>
        <p:spPr>
          <a:xfrm>
            <a:off x="685800" y="4343400"/>
            <a:ext cx="5486040" cy="4114440"/>
          </a:xfrm>
          <a:prstGeom prst="rect">
            <a:avLst/>
          </a:prstGeom>
        </p:spPr>
        <p:txBody>
          <a:bodyPr>
            <a:normAutofit/>
          </a:bodyPr>
          <a:lstStyle/>
          <a:p>
            <a:endParaRPr lang="el-GR" sz="2000" b="0" strike="noStrike" spc="-1">
              <a:latin typeface="Arial"/>
            </a:endParaRPr>
          </a:p>
        </p:txBody>
      </p:sp>
      <p:sp>
        <p:nvSpPr>
          <p:cNvPr id="188"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D4B23028-E31F-4D50-BB42-F1BACCC613A8}" type="slidenum">
              <a:rPr lang="el-GR" sz="1200" b="0" strike="noStrike" spc="-1">
                <a:solidFill>
                  <a:srgbClr val="000000"/>
                </a:solidFill>
                <a:latin typeface="+mn-lt"/>
                <a:ea typeface="+mn-ea"/>
              </a:rPr>
              <a:pPr algn="r">
                <a:lnSpc>
                  <a:spcPct val="100000"/>
                </a:lnSpc>
              </a:pPr>
              <a:t>13</a:t>
            </a:fld>
            <a:endParaRPr lang="el-G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noRot="1" noChangeAspect="1"/>
          </p:cNvSpPr>
          <p:nvPr>
            <p:ph type="sldImg"/>
          </p:nvPr>
        </p:nvSpPr>
        <p:spPr>
          <a:xfrm>
            <a:off x="1143000" y="685800"/>
            <a:ext cx="4571640" cy="3428640"/>
          </a:xfrm>
          <a:prstGeom prst="rect">
            <a:avLst/>
          </a:prstGeom>
        </p:spPr>
      </p:sp>
      <p:sp>
        <p:nvSpPr>
          <p:cNvPr id="190" name="PlaceHolder 2"/>
          <p:cNvSpPr>
            <a:spLocks noGrp="1"/>
          </p:cNvSpPr>
          <p:nvPr>
            <p:ph type="body"/>
          </p:nvPr>
        </p:nvSpPr>
        <p:spPr>
          <a:xfrm>
            <a:off x="685800" y="4343400"/>
            <a:ext cx="5486040" cy="4114440"/>
          </a:xfrm>
          <a:prstGeom prst="rect">
            <a:avLst/>
          </a:prstGeom>
        </p:spPr>
        <p:txBody>
          <a:bodyPr>
            <a:normAutofit/>
          </a:bodyPr>
          <a:lstStyle/>
          <a:p>
            <a:endParaRPr lang="el-GR" sz="2000" b="0" strike="noStrike" spc="-1">
              <a:latin typeface="Arial"/>
            </a:endParaRPr>
          </a:p>
        </p:txBody>
      </p:sp>
      <p:sp>
        <p:nvSpPr>
          <p:cNvPr id="191"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120B36FA-FFF3-4196-9BD1-CA4AB5EC8B7F}" type="slidenum">
              <a:rPr lang="el-GR" sz="1200" b="0" strike="noStrike" spc="-1">
                <a:solidFill>
                  <a:srgbClr val="000000"/>
                </a:solidFill>
                <a:latin typeface="+mn-lt"/>
                <a:ea typeface="+mn-ea"/>
              </a:rPr>
              <a:pPr algn="r">
                <a:lnSpc>
                  <a:spcPct val="100000"/>
                </a:lnSpc>
              </a:pPr>
              <a:t>14</a:t>
            </a:fld>
            <a:endParaRPr lang="el-G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1143000" y="685800"/>
            <a:ext cx="4571640" cy="3428640"/>
          </a:xfrm>
          <a:prstGeom prst="rect">
            <a:avLst/>
          </a:prstGeom>
        </p:spPr>
      </p:sp>
      <p:sp>
        <p:nvSpPr>
          <p:cNvPr id="193" name="PlaceHolder 2"/>
          <p:cNvSpPr>
            <a:spLocks noGrp="1"/>
          </p:cNvSpPr>
          <p:nvPr>
            <p:ph type="body"/>
          </p:nvPr>
        </p:nvSpPr>
        <p:spPr>
          <a:xfrm>
            <a:off x="685800" y="4343400"/>
            <a:ext cx="5486040" cy="4114440"/>
          </a:xfrm>
          <a:prstGeom prst="rect">
            <a:avLst/>
          </a:prstGeom>
        </p:spPr>
        <p:txBody>
          <a:bodyPr>
            <a:normAutofit/>
          </a:bodyPr>
          <a:lstStyle/>
          <a:p>
            <a:endParaRPr lang="el-GR" sz="2000" b="0" strike="noStrike" spc="-1">
              <a:latin typeface="Arial"/>
            </a:endParaRPr>
          </a:p>
        </p:txBody>
      </p:sp>
      <p:sp>
        <p:nvSpPr>
          <p:cNvPr id="194"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F49D3E7D-8425-4931-BE89-FDC361B6D63C}" type="slidenum">
              <a:rPr lang="el-GR" sz="1200" b="0" strike="noStrike" spc="-1">
                <a:solidFill>
                  <a:srgbClr val="000000"/>
                </a:solidFill>
                <a:latin typeface="+mn-lt"/>
                <a:ea typeface="+mn-ea"/>
              </a:rPr>
              <a:pPr algn="r">
                <a:lnSpc>
                  <a:spcPct val="100000"/>
                </a:lnSpc>
              </a:pPr>
              <a:t>15</a:t>
            </a:fld>
            <a:endParaRPr lang="el-G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4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5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5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5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5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6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6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6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6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7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7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8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8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88"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9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9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9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9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9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10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0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0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10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0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0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10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1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11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2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2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2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l-GR" sz="18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457200" y="6356520"/>
            <a:ext cx="2133360" cy="364680"/>
          </a:xfrm>
          <a:prstGeom prst="rect">
            <a:avLst/>
          </a:prstGeom>
        </p:spPr>
        <p:txBody>
          <a:bodyPr anchor="ctr">
            <a:noAutofit/>
          </a:bodyPr>
          <a:lstStyle/>
          <a:p>
            <a:pPr>
              <a:lnSpc>
                <a:spcPct val="100000"/>
              </a:lnSpc>
            </a:pPr>
            <a:fld id="{C0497EAF-7458-4765-A832-BEDE3A1F8CBE}" type="datetime">
              <a:rPr lang="el-GR" sz="1200" b="0" strike="noStrike" spc="-1">
                <a:solidFill>
                  <a:srgbClr val="8B8B8B"/>
                </a:solidFill>
                <a:latin typeface="Calibri"/>
              </a:rPr>
              <a:pPr>
                <a:lnSpc>
                  <a:spcPct val="100000"/>
                </a:lnSpc>
              </a:pPr>
              <a:t>27/1/2022</a:t>
            </a:fld>
            <a:endParaRPr lang="el-GR" sz="1200" b="0" strike="noStrike" spc="-1">
              <a:latin typeface="Times New Roman"/>
            </a:endParaRPr>
          </a:p>
        </p:txBody>
      </p:sp>
      <p:sp>
        <p:nvSpPr>
          <p:cNvPr id="6" name="PlaceHolder 2"/>
          <p:cNvSpPr>
            <a:spLocks noGrp="1"/>
          </p:cNvSpPr>
          <p:nvPr>
            <p:ph type="ftr"/>
          </p:nvPr>
        </p:nvSpPr>
        <p:spPr>
          <a:xfrm>
            <a:off x="3124080" y="6356520"/>
            <a:ext cx="2895120" cy="364680"/>
          </a:xfrm>
          <a:prstGeom prst="rect">
            <a:avLst/>
          </a:prstGeom>
        </p:spPr>
        <p:txBody>
          <a:bodyPr anchor="ctr">
            <a:noAutofit/>
          </a:bodyPr>
          <a:lstStyle/>
          <a:p>
            <a:endParaRPr lang="el-GR" sz="2400" b="0" strike="noStrike" spc="-1">
              <a:latin typeface="Times New Roman"/>
            </a:endParaRPr>
          </a:p>
        </p:txBody>
      </p:sp>
      <p:sp>
        <p:nvSpPr>
          <p:cNvPr id="2"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AA2519F9-3953-49A1-B0B4-AD16E9ACFE38}" type="slidenum">
              <a:rPr lang="el-GR" sz="1200" b="0" strike="noStrike" spc="-1">
                <a:solidFill>
                  <a:srgbClr val="8B8B8B"/>
                </a:solidFill>
                <a:latin typeface="Calibri"/>
              </a:rPr>
              <a:pPr algn="r">
                <a:lnSpc>
                  <a:spcPct val="100000"/>
                </a:lnSpc>
              </a:pPr>
              <a:t>‹#›</a:t>
            </a:fld>
            <a:endParaRPr lang="el-GR" sz="1200" b="0" strike="noStrike" spc="-1">
              <a:latin typeface="Times New Roman"/>
            </a:endParaRPr>
          </a:p>
        </p:txBody>
      </p:sp>
      <p:sp>
        <p:nvSpPr>
          <p:cNvPr id="3" name="PlaceHolder 4"/>
          <p:cNvSpPr>
            <a:spLocks noGrp="1"/>
          </p:cNvSpPr>
          <p:nvPr>
            <p:ph type="title"/>
          </p:nvPr>
        </p:nvSpPr>
        <p:spPr>
          <a:xfrm>
            <a:off x="457200" y="273600"/>
            <a:ext cx="8229240" cy="1144800"/>
          </a:xfrm>
          <a:prstGeom prst="rect">
            <a:avLst/>
          </a:prstGeom>
        </p:spPr>
        <p:txBody>
          <a:bodyPr lIns="0" tIns="0" rIns="0" bIns="0" anchor="ctr">
            <a:noAutofit/>
          </a:bodyPr>
          <a:lstStyle/>
          <a:p>
            <a:r>
              <a:rPr lang="el-GR" sz="1800" b="0" strike="noStrike" spc="-1">
                <a:solidFill>
                  <a:srgbClr val="000000"/>
                </a:solidFill>
                <a:latin typeface="Calibri"/>
              </a:rPr>
              <a:t>Πατήστε για επεξεργασία της μορφής κειμένου του τίτλου</a:t>
            </a: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solidFill>
                  <a:srgbClr val="000000"/>
                </a:solidFill>
                <a:latin typeface="Calibri"/>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400" b="0" strike="noStrike" spc="-1">
                <a:solidFill>
                  <a:srgbClr val="000000"/>
                </a:solidFill>
                <a:latin typeface="Calibri"/>
              </a:rPr>
              <a:t>Δεύτερο επίπεδο διάρθρωσης</a:t>
            </a:r>
          </a:p>
          <a:p>
            <a:pPr marL="1296000" lvl="2" indent="-288000">
              <a:spcBef>
                <a:spcPts val="850"/>
              </a:spcBef>
              <a:buClr>
                <a:srgbClr val="000000"/>
              </a:buClr>
              <a:buSzPct val="45000"/>
              <a:buFont typeface="Wingdings" charset="2"/>
              <a:buChar char=""/>
            </a:pPr>
            <a:r>
              <a:rPr lang="el-GR" sz="2000" b="0" strike="noStrike" spc="-1">
                <a:solidFill>
                  <a:srgbClr val="000000"/>
                </a:solidFill>
                <a:latin typeface="Calibri"/>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solidFill>
                  <a:srgbClr val="000000"/>
                </a:solidFill>
                <a:latin typeface="Calibri"/>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solidFill>
                  <a:srgbClr val="000000"/>
                </a:solidFill>
                <a:latin typeface="Calibri"/>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solidFill>
                  <a:srgbClr val="000000"/>
                </a:solidFill>
                <a:latin typeface="Calibri"/>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solidFill>
                  <a:srgbClr val="000000"/>
                </a:solidFill>
                <a:latin typeface="Calibri"/>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85800" y="2130480"/>
            <a:ext cx="7772040" cy="1469520"/>
          </a:xfrm>
          <a:prstGeom prst="rect">
            <a:avLst/>
          </a:prstGeom>
        </p:spPr>
        <p:txBody>
          <a:bodyPr anchor="ctr">
            <a:noAutofit/>
          </a:bodyPr>
          <a:lstStyle/>
          <a:p>
            <a:pPr algn="ctr">
              <a:lnSpc>
                <a:spcPct val="100000"/>
              </a:lnSpc>
            </a:pPr>
            <a:r>
              <a:rPr lang="el-GR" sz="4400" b="0" strike="noStrike" spc="-1">
                <a:solidFill>
                  <a:srgbClr val="000000"/>
                </a:solidFill>
                <a:latin typeface="Calibri"/>
              </a:rPr>
              <a:t>Κάντε κλικ για επεξεργασία του τίτλου</a:t>
            </a:r>
          </a:p>
        </p:txBody>
      </p:sp>
      <p:sp>
        <p:nvSpPr>
          <p:cNvPr id="42" name="PlaceHolder 2"/>
          <p:cNvSpPr>
            <a:spLocks noGrp="1"/>
          </p:cNvSpPr>
          <p:nvPr>
            <p:ph type="dt"/>
          </p:nvPr>
        </p:nvSpPr>
        <p:spPr>
          <a:xfrm>
            <a:off x="457200" y="6356520"/>
            <a:ext cx="2133360" cy="364680"/>
          </a:xfrm>
          <a:prstGeom prst="rect">
            <a:avLst/>
          </a:prstGeom>
        </p:spPr>
        <p:txBody>
          <a:bodyPr anchor="ctr">
            <a:noAutofit/>
          </a:bodyPr>
          <a:lstStyle/>
          <a:p>
            <a:pPr>
              <a:lnSpc>
                <a:spcPct val="100000"/>
              </a:lnSpc>
            </a:pPr>
            <a:fld id="{9EA0D9BD-6379-4F04-8183-A9318878940E}" type="datetime">
              <a:rPr lang="el-GR" sz="1200" b="0" strike="noStrike" spc="-1">
                <a:solidFill>
                  <a:srgbClr val="8B8B8B"/>
                </a:solidFill>
                <a:latin typeface="Calibri"/>
              </a:rPr>
              <a:pPr>
                <a:lnSpc>
                  <a:spcPct val="100000"/>
                </a:lnSpc>
              </a:pPr>
              <a:t>27/1/2022</a:t>
            </a:fld>
            <a:endParaRPr lang="el-GR" sz="1200" b="0" strike="noStrike" spc="-1">
              <a:latin typeface="Times New Roman"/>
            </a:endParaRPr>
          </a:p>
        </p:txBody>
      </p:sp>
      <p:sp>
        <p:nvSpPr>
          <p:cNvPr id="43" name="PlaceHolder 3"/>
          <p:cNvSpPr>
            <a:spLocks noGrp="1"/>
          </p:cNvSpPr>
          <p:nvPr>
            <p:ph type="ftr"/>
          </p:nvPr>
        </p:nvSpPr>
        <p:spPr>
          <a:xfrm>
            <a:off x="3124080" y="6356520"/>
            <a:ext cx="2895120" cy="364680"/>
          </a:xfrm>
          <a:prstGeom prst="rect">
            <a:avLst/>
          </a:prstGeom>
        </p:spPr>
        <p:txBody>
          <a:bodyPr anchor="ctr">
            <a:noAutofit/>
          </a:bodyPr>
          <a:lstStyle/>
          <a:p>
            <a:endParaRPr lang="el-GR" sz="2400" b="0" strike="noStrike" spc="-1">
              <a:latin typeface="Times New Roman"/>
            </a:endParaRPr>
          </a:p>
        </p:txBody>
      </p:sp>
      <p:sp>
        <p:nvSpPr>
          <p:cNvPr id="44" name="PlaceHolder 4"/>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1D197671-5FD5-48F6-8046-009C56952DF9}" type="slidenum">
              <a:rPr lang="el-GR" sz="1200" b="0" strike="noStrike" spc="-1">
                <a:solidFill>
                  <a:srgbClr val="8B8B8B"/>
                </a:solidFill>
                <a:latin typeface="Calibri"/>
              </a:rPr>
              <a:pPr algn="r">
                <a:lnSpc>
                  <a:spcPct val="100000"/>
                </a:lnSpc>
              </a:pPr>
              <a:t>‹#›</a:t>
            </a:fld>
            <a:endParaRPr lang="el-GR" sz="1200" b="0" strike="noStrike" spc="-1">
              <a:latin typeface="Times New Roman"/>
            </a:endParaRPr>
          </a:p>
        </p:txBody>
      </p:sp>
      <p:sp>
        <p:nvSpPr>
          <p:cNvPr id="45"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solidFill>
                  <a:srgbClr val="000000"/>
                </a:solidFill>
                <a:latin typeface="Calibri"/>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400" b="0" strike="noStrike" spc="-1">
                <a:solidFill>
                  <a:srgbClr val="000000"/>
                </a:solidFill>
                <a:latin typeface="Calibri"/>
              </a:rPr>
              <a:t>Δεύτερο επίπεδο διάρθρωσης</a:t>
            </a:r>
          </a:p>
          <a:p>
            <a:pPr marL="1296000" lvl="2" indent="-288000">
              <a:spcBef>
                <a:spcPts val="850"/>
              </a:spcBef>
              <a:buClr>
                <a:srgbClr val="000000"/>
              </a:buClr>
              <a:buSzPct val="45000"/>
              <a:buFont typeface="Wingdings" charset="2"/>
              <a:buChar char=""/>
            </a:pPr>
            <a:r>
              <a:rPr lang="el-GR" sz="2000" b="0" strike="noStrike" spc="-1">
                <a:solidFill>
                  <a:srgbClr val="000000"/>
                </a:solidFill>
                <a:latin typeface="Calibri"/>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solidFill>
                  <a:srgbClr val="000000"/>
                </a:solidFill>
                <a:latin typeface="Calibri"/>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solidFill>
                  <a:srgbClr val="000000"/>
                </a:solidFill>
                <a:latin typeface="Calibri"/>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solidFill>
                  <a:srgbClr val="000000"/>
                </a:solidFill>
                <a:latin typeface="Calibri"/>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solidFill>
                  <a:srgbClr val="000000"/>
                </a:solidFill>
                <a:latin typeface="Calibri"/>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el-GR" sz="4400" b="0" strike="noStrike" spc="-1">
                <a:solidFill>
                  <a:srgbClr val="000000"/>
                </a:solidFill>
                <a:latin typeface="Calibri"/>
              </a:rPr>
              <a:t>Κάντε κλικ για επεξεργασία του τίτλου</a:t>
            </a:r>
          </a:p>
        </p:txBody>
      </p:sp>
      <p:sp>
        <p:nvSpPr>
          <p:cNvPr id="83"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Arial"/>
              <a:buChar char="•"/>
            </a:pPr>
            <a:r>
              <a:rPr lang="el-GR" sz="3200" b="0" strike="noStrike" spc="-1">
                <a:solidFill>
                  <a:srgbClr val="000000"/>
                </a:solidFill>
                <a:latin typeface="Calibri"/>
              </a:rPr>
              <a:t>Κάντε κλικ για να επεξεργαστείτε τα στυλ κειμένου του υποδείγματος</a:t>
            </a:r>
          </a:p>
          <a:p>
            <a:pPr marL="743040" lvl="1" indent="-285480">
              <a:lnSpc>
                <a:spcPct val="100000"/>
              </a:lnSpc>
              <a:spcBef>
                <a:spcPts val="561"/>
              </a:spcBef>
              <a:buClr>
                <a:srgbClr val="000000"/>
              </a:buClr>
              <a:buFont typeface="Arial"/>
              <a:buChar char="–"/>
            </a:pPr>
            <a:r>
              <a:rPr lang="el-GR" sz="2800" b="0" strike="noStrike" spc="-1">
                <a:solidFill>
                  <a:srgbClr val="000000"/>
                </a:solidFill>
                <a:latin typeface="Calibri"/>
              </a:rPr>
              <a:t>Δεύτερου επιπέδου</a:t>
            </a:r>
          </a:p>
          <a:p>
            <a:pPr marL="1143000" lvl="2" indent="-228240">
              <a:lnSpc>
                <a:spcPct val="100000"/>
              </a:lnSpc>
              <a:spcBef>
                <a:spcPts val="479"/>
              </a:spcBef>
              <a:buClr>
                <a:srgbClr val="000000"/>
              </a:buClr>
              <a:buFont typeface="Arial"/>
              <a:buChar char="•"/>
            </a:pPr>
            <a:r>
              <a:rPr lang="el-GR" sz="2400" b="0" strike="noStrike" spc="-1">
                <a:solidFill>
                  <a:srgbClr val="000000"/>
                </a:solidFill>
                <a:latin typeface="Calibri"/>
              </a:rPr>
              <a:t>Τρίτου επιπέδου</a:t>
            </a:r>
          </a:p>
          <a:p>
            <a:pPr marL="1600200" lvl="3" indent="-228240">
              <a:lnSpc>
                <a:spcPct val="100000"/>
              </a:lnSpc>
              <a:spcBef>
                <a:spcPts val="400"/>
              </a:spcBef>
              <a:buClr>
                <a:srgbClr val="000000"/>
              </a:buClr>
              <a:buFont typeface="Arial"/>
              <a:buChar char="–"/>
            </a:pPr>
            <a:r>
              <a:rPr lang="el-GR" sz="2000" b="0" strike="noStrike" spc="-1">
                <a:solidFill>
                  <a:srgbClr val="000000"/>
                </a:solidFill>
                <a:latin typeface="Calibri"/>
              </a:rPr>
              <a:t>Τέταρτου επιπέδου</a:t>
            </a:r>
          </a:p>
          <a:p>
            <a:pPr marL="2057400" lvl="4" indent="-228240">
              <a:lnSpc>
                <a:spcPct val="100000"/>
              </a:lnSpc>
              <a:spcBef>
                <a:spcPts val="400"/>
              </a:spcBef>
              <a:buClr>
                <a:srgbClr val="000000"/>
              </a:buClr>
              <a:buFont typeface="Arial"/>
              <a:buChar char="»"/>
            </a:pPr>
            <a:r>
              <a:rPr lang="el-GR" sz="2000" b="0" strike="noStrike" spc="-1">
                <a:solidFill>
                  <a:srgbClr val="000000"/>
                </a:solidFill>
                <a:latin typeface="Calibri"/>
              </a:rPr>
              <a:t>Πέμπτου επιπέδου</a:t>
            </a:r>
          </a:p>
        </p:txBody>
      </p:sp>
      <p:sp>
        <p:nvSpPr>
          <p:cNvPr id="84" name="PlaceHolder 3"/>
          <p:cNvSpPr>
            <a:spLocks noGrp="1"/>
          </p:cNvSpPr>
          <p:nvPr>
            <p:ph type="dt"/>
          </p:nvPr>
        </p:nvSpPr>
        <p:spPr>
          <a:xfrm>
            <a:off x="457200" y="6356520"/>
            <a:ext cx="2133360" cy="364680"/>
          </a:xfrm>
          <a:prstGeom prst="rect">
            <a:avLst/>
          </a:prstGeom>
        </p:spPr>
        <p:txBody>
          <a:bodyPr anchor="ctr">
            <a:noAutofit/>
          </a:bodyPr>
          <a:lstStyle/>
          <a:p>
            <a:pPr>
              <a:lnSpc>
                <a:spcPct val="100000"/>
              </a:lnSpc>
            </a:pPr>
            <a:fld id="{3E12B393-39D6-4F07-A832-2D4C8AA4BB19}" type="datetime">
              <a:rPr lang="el-GR" sz="1200" b="0" strike="noStrike" spc="-1">
                <a:solidFill>
                  <a:srgbClr val="8B8B8B"/>
                </a:solidFill>
                <a:latin typeface="Calibri"/>
              </a:rPr>
              <a:pPr>
                <a:lnSpc>
                  <a:spcPct val="100000"/>
                </a:lnSpc>
              </a:pPr>
              <a:t>27/1/2022</a:t>
            </a:fld>
            <a:endParaRPr lang="el-GR" sz="1200" b="0" strike="noStrike" spc="-1">
              <a:latin typeface="Times New Roman"/>
            </a:endParaRPr>
          </a:p>
        </p:txBody>
      </p:sp>
      <p:sp>
        <p:nvSpPr>
          <p:cNvPr id="85" name="PlaceHolder 4"/>
          <p:cNvSpPr>
            <a:spLocks noGrp="1"/>
          </p:cNvSpPr>
          <p:nvPr>
            <p:ph type="ftr"/>
          </p:nvPr>
        </p:nvSpPr>
        <p:spPr>
          <a:xfrm>
            <a:off x="3124080" y="6356520"/>
            <a:ext cx="2895120" cy="364680"/>
          </a:xfrm>
          <a:prstGeom prst="rect">
            <a:avLst/>
          </a:prstGeom>
        </p:spPr>
        <p:txBody>
          <a:bodyPr anchor="ctr">
            <a:noAutofit/>
          </a:bodyPr>
          <a:lstStyle/>
          <a:p>
            <a:endParaRPr lang="el-GR" sz="2400" b="0" strike="noStrike" spc="-1">
              <a:latin typeface="Times New Roman"/>
            </a:endParaRPr>
          </a:p>
        </p:txBody>
      </p:sp>
      <p:sp>
        <p:nvSpPr>
          <p:cNvPr id="86" name="PlaceHolder 5"/>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AF784BBE-4EF7-4E6F-8D5B-90C1B3443582}" type="slidenum">
              <a:rPr lang="el-GR" sz="1200" b="0" strike="noStrike" spc="-1">
                <a:solidFill>
                  <a:srgbClr val="8B8B8B"/>
                </a:solidFill>
                <a:latin typeface="Calibri"/>
              </a:rPr>
              <a:pPr algn="r">
                <a:lnSpc>
                  <a:spcPct val="100000"/>
                </a:lnSpc>
              </a:pPr>
              <a:t>‹#›</a:t>
            </a:fld>
            <a:endParaRPr lang="el-G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y_p-FWmmQc"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8XtGXYdTSy8"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8oHShfI00iU"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GP1zL5OO1u4"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UpNhP-Q-9Lo"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Xy8VViNpNNc"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1907640" y="836640"/>
            <a:ext cx="5544360" cy="647640"/>
          </a:xfrm>
          <a:prstGeom prst="rect">
            <a:avLst/>
          </a:prstGeom>
        </p:spPr>
        <p:txBody>
          <a:bodyPr wrap="none" lIns="90000" tIns="45000" rIns="90000" bIns="45000" fromWordArt="1" anchor="b" anchorCtr="1">
            <a:prstTxWarp prst="textArchUp">
              <a:avLst>
                <a:gd name="adj" fmla="val 10800000"/>
              </a:avLst>
            </a:prstTxWarp>
            <a:noAutofit/>
          </a:bodyPr>
          <a:lstStyle/>
          <a:p>
            <a:pPr algn="ctr">
              <a:lnSpc>
                <a:spcPct val="100000"/>
              </a:lnSpc>
            </a:pPr>
            <a:r>
              <a:rPr lang="el-GR" sz="2000" b="0" strike="noStrike" spc="-1">
                <a:solidFill>
                  <a:srgbClr val="000000"/>
                </a:solidFill>
                <a:latin typeface="Calibri"/>
              </a:rPr>
              <a:t>ΓΙΟΡΤΗ ΤΩΝ ΤΡΙΩΝ ΙΕΡΑΡΧΩΝ</a:t>
            </a:r>
            <a:endParaRPr lang="el-GR" sz="2000" b="0" strike="noStrike" spc="-1">
              <a:latin typeface="Arial"/>
            </a:endParaRPr>
          </a:p>
        </p:txBody>
      </p:sp>
      <p:graphicFrame>
        <p:nvGraphicFramePr>
          <p:cNvPr id="130" name="Table 2"/>
          <p:cNvGraphicFramePr/>
          <p:nvPr/>
        </p:nvGraphicFramePr>
        <p:xfrm>
          <a:off x="2270520" y="3861000"/>
          <a:ext cx="4602960" cy="1656000"/>
        </p:xfrm>
        <a:graphic>
          <a:graphicData uri="http://schemas.openxmlformats.org/drawingml/2006/table">
            <a:tbl>
              <a:tblPr/>
              <a:tblGrid>
                <a:gridCol w="4602960">
                  <a:extLst>
                    <a:ext uri="{9D8B030D-6E8A-4147-A177-3AD203B41FA5}">
                      <a16:colId xmlns:a16="http://schemas.microsoft.com/office/drawing/2014/main" val="20000"/>
                    </a:ext>
                  </a:extLst>
                </a:gridCol>
              </a:tblGrid>
              <a:tr h="1656000">
                <a:tc>
                  <a:txBody>
                    <a:bodyPr/>
                    <a:lstStyle/>
                    <a:p>
                      <a:pPr algn="ctr">
                        <a:lnSpc>
                          <a:spcPct val="115000"/>
                        </a:lnSpc>
                      </a:pPr>
                      <a:endParaRPr lang="el-GR" sz="1800" b="0" strike="noStrike" spc="-1" dirty="0">
                        <a:latin typeface="Arial"/>
                      </a:endParaRPr>
                    </a:p>
                    <a:p>
                      <a:pPr algn="ctr">
                        <a:lnSpc>
                          <a:spcPct val="115000"/>
                        </a:lnSpc>
                      </a:pPr>
                      <a:r>
                        <a:rPr lang="el-GR" sz="2200" b="1" strike="noStrike" spc="-1" dirty="0">
                          <a:solidFill>
                            <a:srgbClr val="000000"/>
                          </a:solidFill>
                          <a:latin typeface="Lucida Console"/>
                          <a:ea typeface="Calibri"/>
                        </a:rPr>
                        <a:t>6</a:t>
                      </a:r>
                      <a:r>
                        <a:rPr lang="el-GR" sz="2200" b="1" strike="noStrike" spc="-1" baseline="30000" dirty="0">
                          <a:solidFill>
                            <a:srgbClr val="000000"/>
                          </a:solidFill>
                          <a:latin typeface="Lucida Console"/>
                          <a:ea typeface="Calibri"/>
                        </a:rPr>
                        <a:t>ο</a:t>
                      </a:r>
                      <a:r>
                        <a:rPr lang="el-GR" sz="2200" b="1" strike="noStrike" spc="-1" dirty="0">
                          <a:solidFill>
                            <a:srgbClr val="000000"/>
                          </a:solidFill>
                          <a:latin typeface="Lucida Console"/>
                          <a:ea typeface="Calibri"/>
                        </a:rPr>
                        <a:t> ΓΥΜΝΑΣΙΟ</a:t>
                      </a:r>
                      <a:r>
                        <a:rPr lang="en-US" sz="2200" b="1" strike="noStrike" spc="-1" dirty="0">
                          <a:solidFill>
                            <a:srgbClr val="000000"/>
                          </a:solidFill>
                          <a:latin typeface="Lucida Console"/>
                          <a:ea typeface="Calibri"/>
                        </a:rPr>
                        <a:t> </a:t>
                      </a:r>
                      <a:r>
                        <a:rPr lang="el-GR" sz="2200" b="1" strike="noStrike" spc="-1" dirty="0">
                          <a:solidFill>
                            <a:srgbClr val="000000"/>
                          </a:solidFill>
                          <a:latin typeface="Lucida Console"/>
                          <a:ea typeface="Calibri"/>
                        </a:rPr>
                        <a:t>ΑΜΑΡΟΥΣΙΟΥ</a:t>
                      </a:r>
                      <a:endParaRPr lang="el-GR" sz="2200" b="0" strike="noStrike" spc="-1" dirty="0">
                        <a:latin typeface="Arial"/>
                      </a:endParaRPr>
                    </a:p>
                    <a:p>
                      <a:pPr algn="ctr">
                        <a:lnSpc>
                          <a:spcPct val="115000"/>
                        </a:lnSpc>
                      </a:pPr>
                      <a:r>
                        <a:rPr lang="el-GR" sz="2200" b="1" strike="noStrike" spc="-1" dirty="0">
                          <a:solidFill>
                            <a:srgbClr val="000000"/>
                          </a:solidFill>
                          <a:latin typeface="Lucida Console"/>
                          <a:ea typeface="Calibri"/>
                        </a:rPr>
                        <a:t>30 ΙΑΝΟΥΑΡΙΟΥ 2022</a:t>
                      </a:r>
                      <a:endParaRPr lang="el-GR" sz="2200" b="0" strike="noStrike" spc="-1" dirty="0">
                        <a:latin typeface="Arial"/>
                      </a:endParaRPr>
                    </a:p>
                  </a:txBody>
                  <a:tcPr marL="68400" marR="68400">
                    <a:noFill/>
                  </a:tcPr>
                </a:tc>
                <a:extLst>
                  <a:ext uri="{0D108BD9-81ED-4DB2-BD59-A6C34878D82A}">
                    <a16:rowId xmlns:a16="http://schemas.microsoft.com/office/drawing/2014/main" val="10000"/>
                  </a:ext>
                </a:extLst>
              </a:tr>
            </a:tbl>
          </a:graphicData>
        </a:graphic>
      </p:graphicFrame>
      <p:pic>
        <p:nvPicPr>
          <p:cNvPr id="131" name="Εικόνα 1" descr="http://www.sakketosaggelos.gr/Images/Uploaded/image001%281361%29.jpg"/>
          <p:cNvPicPr/>
          <p:nvPr/>
        </p:nvPicPr>
        <p:blipFill>
          <a:blip r:embed="rId3"/>
          <a:stretch/>
        </p:blipFill>
        <p:spPr>
          <a:xfrm>
            <a:off x="2055960" y="1412640"/>
            <a:ext cx="5180040" cy="2808000"/>
          </a:xfrm>
          <a:prstGeom prst="rect">
            <a:avLst/>
          </a:prstGeom>
          <a:ln>
            <a:noFill/>
          </a:ln>
        </p:spPr>
      </p:pic>
      <p:sp>
        <p:nvSpPr>
          <p:cNvPr id="132" name="TextShape 3"/>
          <p:cNvSpPr txBox="1"/>
          <p:nvPr/>
        </p:nvSpPr>
        <p:spPr>
          <a:xfrm>
            <a:off x="2339640" y="5229360"/>
            <a:ext cx="4608000" cy="791640"/>
          </a:xfrm>
          <a:prstGeom prst="rect">
            <a:avLst/>
          </a:prstGeom>
        </p:spPr>
        <p:txBody>
          <a:bodyPr wrap="none" lIns="90000" tIns="45000" rIns="90000" bIns="45000" anchorCtr="1">
            <a:prstTxWarp prst="textCanDown">
              <a:avLst>
                <a:gd name="adj" fmla="val 33333"/>
              </a:avLst>
            </a:prstTxWarp>
            <a:noAutofit/>
          </a:bodyPr>
          <a:lstStyle/>
          <a:p>
            <a:pPr algn="ctr">
              <a:lnSpc>
                <a:spcPct val="100000"/>
              </a:lnSpc>
            </a:pPr>
            <a:r>
              <a:rPr lang="el-GR" sz="2000" b="0" strike="noStrike" spc="-1" dirty="0">
                <a:solidFill>
                  <a:srgbClr val="000000"/>
                </a:solidFill>
                <a:latin typeface="Times New Roman"/>
              </a:rPr>
              <a:t>ΓΙΟΡΤΗ ΤΩΝ ΓΡΑΜΜΑΤΩΝ</a:t>
            </a:r>
            <a:endParaRPr lang="el-GR" sz="2000" b="0" strike="noStrike" spc="-1" dirty="0">
              <a:latin typeface="Arial"/>
            </a:endParaRPr>
          </a:p>
        </p:txBody>
      </p:sp>
      <p:sp>
        <p:nvSpPr>
          <p:cNvPr id="133" name="CustomShape 4"/>
          <p:cNvSpPr/>
          <p:nvPr/>
        </p:nvSpPr>
        <p:spPr>
          <a:xfrm>
            <a:off x="395640" y="4696920"/>
            <a:ext cx="9143640" cy="369000"/>
          </a:xfrm>
          <a:prstGeom prst="rect">
            <a:avLst/>
          </a:prstGeom>
          <a:noFill/>
          <a:ln w="9360">
            <a:noFill/>
          </a:ln>
        </p:spPr>
        <p:style>
          <a:lnRef idx="0">
            <a:scrgbClr r="0" g="0" b="0"/>
          </a:lnRef>
          <a:fillRef idx="0">
            <a:scrgbClr r="0" g="0" b="0"/>
          </a:fillRef>
          <a:effectRef idx="0">
            <a:scrgbClr r="0" g="0" b="0"/>
          </a:effectRef>
          <a:fontRef idx="minor"/>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642960" y="670680"/>
            <a:ext cx="8143560" cy="563796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tabLst>
                <a:tab pos="0" algn="l"/>
              </a:tabLst>
            </a:pPr>
            <a:r>
              <a:rPr lang="el-GR" sz="2800" b="1" strike="noStrike" spc="-1">
                <a:solidFill>
                  <a:srgbClr val="000000"/>
                </a:solidFill>
                <a:latin typeface="Calibri"/>
                <a:ea typeface="Times New Roman"/>
              </a:rPr>
              <a:t>Οι τρεις Ιεράρχες θέλουν τα νιάτα μυροβόλα, γεμάτα φως, που να σκορπούν με παντού την ευωδιά της πνευματικής ζωής, να ακτινοβολούν σφρίγος, ενθουσιασμό, καθάριο βλέμμα, ηρωισμό, αληθινή δημιουργία. Να είναι σε κίνηση προς τα άνω, προς τις ακατάλυτες αξίες της ζωής, προς τον αληθινό πολιτισμό της ψυχής. Αγάπησαν ό, τι ωραίο και αληθινό υπάρχει στον άνθρωπο. Η διδασκαλία τους δε στηρίζεται στα ψεύτικα φαντάσματα και στα αντιεπιστημονικά κατασκευάσματα της μηχανοκρατικής θεώρησης του ανθρώπου, ούτε στις άλλες υλιστικές κοσμοθεωρίες, αλλά στο χριστιανικό ανθρωπισμό.</a:t>
            </a:r>
            <a:endParaRPr lang="el-GR" sz="28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288000" y="1351190"/>
            <a:ext cx="8172432" cy="523220"/>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tabLst>
                <a:tab pos="0" algn="l"/>
              </a:tabLst>
            </a:pPr>
            <a:r>
              <a:rPr lang="el-GR" sz="2800" b="1" strike="noStrike" spc="-1" dirty="0">
                <a:solidFill>
                  <a:srgbClr val="FF0000"/>
                </a:solidFill>
                <a:latin typeface="Calibri"/>
                <a:ea typeface="Times New Roman"/>
              </a:rPr>
              <a:t>Οι τρεις Ιεράρχες – αποφθέγματα (3.16΄)</a:t>
            </a:r>
            <a:endParaRPr lang="el-GR" sz="2800" b="0" strike="noStrike" spc="-1" dirty="0">
              <a:latin typeface="Arial"/>
            </a:endParaRPr>
          </a:p>
        </p:txBody>
      </p:sp>
      <p:pic>
        <p:nvPicPr>
          <p:cNvPr id="152" name="151 - Εικόνα"/>
          <p:cNvPicPr/>
          <p:nvPr/>
        </p:nvPicPr>
        <p:blipFill>
          <a:blip r:embed="rId2"/>
          <a:stretch/>
        </p:blipFill>
        <p:spPr>
          <a:xfrm>
            <a:off x="2370240" y="2441834"/>
            <a:ext cx="3755520" cy="2252160"/>
          </a:xfrm>
          <a:prstGeom prst="rect">
            <a:avLst/>
          </a:prstGeom>
          <a:ln>
            <a:noFill/>
          </a:ln>
        </p:spPr>
      </p:pic>
      <p:sp>
        <p:nvSpPr>
          <p:cNvPr id="153" name="TextShape 2"/>
          <p:cNvSpPr txBox="1"/>
          <p:nvPr/>
        </p:nvSpPr>
        <p:spPr>
          <a:xfrm>
            <a:off x="2372199" y="5283790"/>
            <a:ext cx="4104000" cy="446040"/>
          </a:xfrm>
          <a:prstGeom prst="rect">
            <a:avLst/>
          </a:prstGeom>
          <a:noFill/>
          <a:ln>
            <a:noFill/>
          </a:ln>
        </p:spPr>
        <p:txBody>
          <a:bodyPr lIns="90000" tIns="45000" rIns="90000" bIns="45000">
            <a:noAutofit/>
          </a:bodyPr>
          <a:lstStyle/>
          <a:p>
            <a:pPr algn="ctr"/>
            <a:r>
              <a:rPr lang="el-GR" sz="2800" b="0" strike="noStrike" spc="-1" dirty="0">
                <a:solidFill>
                  <a:srgbClr val="0000FF"/>
                </a:solidFill>
                <a:latin typeface="Calibri"/>
                <a:ea typeface="Times New Roman"/>
                <a:hlinkClick r:id="rId3"/>
              </a:rPr>
              <a:t>Κλικ για αναπαραγωγή</a:t>
            </a:r>
            <a:endParaRPr lang="el-GR" sz="2800" b="0" strike="noStrike"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571320" y="385200"/>
            <a:ext cx="8072280" cy="585288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tabLst>
                <a:tab pos="0" algn="l"/>
              </a:tabLst>
            </a:pPr>
            <a:r>
              <a:rPr lang="el-GR" sz="2400" b="1" strike="noStrike" spc="-1">
                <a:solidFill>
                  <a:srgbClr val="000000"/>
                </a:solidFill>
                <a:latin typeface="Calibri"/>
                <a:ea typeface="Times New Roman"/>
              </a:rPr>
              <a:t>30 Ιανουαρίου, ημέρα των τριών Ιεραρχών, ημέρα των γραμμάτων.</a:t>
            </a:r>
            <a:endParaRPr lang="el-GR" sz="2400" b="0" strike="noStrike" spc="-1">
              <a:latin typeface="Arial"/>
            </a:endParaRPr>
          </a:p>
          <a:p>
            <a:pPr algn="ctr">
              <a:lnSpc>
                <a:spcPct val="100000"/>
              </a:lnSpc>
              <a:tabLst>
                <a:tab pos="0" algn="l"/>
              </a:tabLst>
            </a:pPr>
            <a:r>
              <a:rPr lang="el-GR" sz="2400" b="1" strike="noStrike" spc="-1">
                <a:solidFill>
                  <a:srgbClr val="000000"/>
                </a:solidFill>
                <a:latin typeface="Calibri"/>
                <a:ea typeface="Times New Roman"/>
              </a:rPr>
              <a:t>Αν θέλουμε να έχουμε ένα σωστό μαζί και σωστικό προσανατολισμό στην εκκλησιαστική, πολιτική, κοινωνική, πνευματική και εκπαιδευτική μας ζωή, είναι ανάγκη να ακολουθούμε τις βασικές ανθρωπιστικές, οικουμενικές, ανθρωπολογικές αρχές των τριών Ιεραρχών.</a:t>
            </a:r>
            <a:endParaRPr lang="el-GR" sz="2400" b="0" strike="noStrike" spc="-1">
              <a:latin typeface="Arial"/>
            </a:endParaRPr>
          </a:p>
          <a:p>
            <a:pPr algn="ctr">
              <a:lnSpc>
                <a:spcPct val="100000"/>
              </a:lnSpc>
              <a:tabLst>
                <a:tab pos="0" algn="l"/>
              </a:tabLst>
            </a:pPr>
            <a:r>
              <a:rPr lang="el-GR" sz="2400" b="1" strike="noStrike" spc="-1">
                <a:solidFill>
                  <a:srgbClr val="000000"/>
                </a:solidFill>
                <a:latin typeface="Calibri"/>
                <a:ea typeface="Times New Roman"/>
              </a:rPr>
              <a:t>Οι τρεις Ιεράρχες μας διδάσκουν, λοιπόν, ότι πρέπει να πολεμάμε για την αλήθεια και το δίκαιο, να προσηλωνόμαστε στους στόχους μας, να έχουμε το αίσθημα του καθήκοντος και της ευθύνης, να υποστηρίζουμε την παιδεία και να προσπαθούμε για την πνευματική και ψυχική μας ανάπτυξη, να αγαπάμε τους συνανθρώπους μας, να είμαστε φιλάνθρωποι και να βοηθούμε αυτούς που έχουν ανάγκη.</a:t>
            </a:r>
            <a:endParaRPr lang="el-GR" sz="2400" b="0" strike="noStrike" spc="-1">
              <a:latin typeface="Arial"/>
            </a:endParaRPr>
          </a:p>
          <a:p>
            <a:pPr>
              <a:lnSpc>
                <a:spcPct val="100000"/>
              </a:lnSpc>
              <a:tabLst>
                <a:tab pos="0" algn="l"/>
              </a:tabLst>
            </a:pPr>
            <a:endParaRPr lang="el-GR" sz="24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0" y="0"/>
            <a:ext cx="9324000" cy="1052280"/>
          </a:xfrm>
          <a:prstGeom prst="rect">
            <a:avLst/>
          </a:prstGeom>
          <a:noFill/>
          <a:ln>
            <a:noFill/>
          </a:ln>
        </p:spPr>
        <p:txBody>
          <a:bodyPr anchor="ctr">
            <a:normAutofit/>
          </a:bodyPr>
          <a:lstStyle/>
          <a:p>
            <a:pPr algn="ctr">
              <a:lnSpc>
                <a:spcPct val="100000"/>
              </a:lnSpc>
            </a:pPr>
            <a:r>
              <a:rPr lang="el-GR" sz="2800" b="1" i="1" strike="noStrike" spc="-1">
                <a:solidFill>
                  <a:srgbClr val="000000"/>
                </a:solidFill>
                <a:latin typeface="Arial"/>
              </a:rPr>
              <a:t>Οι Τρεις Ιεράρχες</a:t>
            </a:r>
            <a:r>
              <a:rPr lang="en-US" sz="2800" b="1" i="1" strike="noStrike" spc="-1">
                <a:solidFill>
                  <a:srgbClr val="000000"/>
                </a:solidFill>
                <a:latin typeface="Arial"/>
              </a:rPr>
              <a:t> </a:t>
            </a:r>
            <a:r>
              <a:rPr lang="el-GR" sz="2800" b="1" i="1" strike="noStrike" spc="-1">
                <a:solidFill>
                  <a:srgbClr val="000000"/>
                </a:solidFill>
                <a:latin typeface="Arial"/>
              </a:rPr>
              <a:t>για την Αρετή</a:t>
            </a:r>
            <a:endParaRPr lang="el-GR" sz="2800" b="0" strike="noStrike" spc="-1">
              <a:solidFill>
                <a:srgbClr val="000000"/>
              </a:solidFill>
              <a:latin typeface="Calibri"/>
            </a:endParaRPr>
          </a:p>
        </p:txBody>
      </p:sp>
      <p:pic>
        <p:nvPicPr>
          <p:cNvPr id="159" name="Picture 4" descr="http://www.pigizois.net/sinaxaristis/01/01_vasileios.jpg"/>
          <p:cNvPicPr/>
          <p:nvPr/>
        </p:nvPicPr>
        <p:blipFill>
          <a:blip r:embed="rId3"/>
          <a:stretch/>
        </p:blipFill>
        <p:spPr>
          <a:xfrm>
            <a:off x="179640" y="1772640"/>
            <a:ext cx="2016000" cy="2817720"/>
          </a:xfrm>
          <a:prstGeom prst="rect">
            <a:avLst/>
          </a:prstGeom>
          <a:ln>
            <a:noFill/>
          </a:ln>
        </p:spPr>
      </p:pic>
      <p:sp>
        <p:nvSpPr>
          <p:cNvPr id="160" name="CustomShape 2"/>
          <p:cNvSpPr/>
          <p:nvPr/>
        </p:nvSpPr>
        <p:spPr>
          <a:xfrm>
            <a:off x="2411640" y="1700640"/>
            <a:ext cx="3888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l-GR" sz="1800" b="0" strike="noStrike" spc="-1">
              <a:latin typeface="Arial"/>
            </a:endParaRPr>
          </a:p>
          <a:p>
            <a:pPr marL="182520" indent="-182160">
              <a:lnSpc>
                <a:spcPct val="100000"/>
              </a:lnSpc>
              <a:buClr>
                <a:srgbClr val="000000"/>
              </a:buClr>
              <a:buFont typeface="Wingdings" charset="2"/>
              <a:buChar char=""/>
            </a:pPr>
            <a:r>
              <a:rPr lang="el-GR" sz="1800" b="1" i="1" strike="noStrike" spc="-1">
                <a:solidFill>
                  <a:srgbClr val="000000"/>
                </a:solidFill>
                <a:latin typeface="Calibri"/>
              </a:rPr>
              <a:t>Αυτό είναι αρετή</a:t>
            </a:r>
            <a:r>
              <a:rPr lang="en-US" sz="1800" b="1" i="1" strike="noStrike" spc="-1">
                <a:solidFill>
                  <a:srgbClr val="000000"/>
                </a:solidFill>
                <a:latin typeface="Calibri"/>
              </a:rPr>
              <a:t> </a:t>
            </a:r>
            <a:r>
              <a:rPr lang="el-GR" sz="1800" b="1" i="1" strike="noStrike" spc="-1">
                <a:solidFill>
                  <a:srgbClr val="000000"/>
                </a:solidFill>
                <a:latin typeface="Calibri"/>
              </a:rPr>
              <a:t> ̇̇</a:t>
            </a:r>
            <a:endParaRPr lang="el-GR" sz="1800" b="0" strike="noStrike" spc="-1">
              <a:latin typeface="Arial"/>
            </a:endParaRPr>
          </a:p>
          <a:p>
            <a:pPr marL="182520">
              <a:lnSpc>
                <a:spcPct val="100000"/>
              </a:lnSpc>
            </a:pPr>
            <a:r>
              <a:rPr lang="el-GR" sz="1800" b="1" i="1" strike="noStrike" spc="-1">
                <a:solidFill>
                  <a:srgbClr val="000000"/>
                </a:solidFill>
                <a:latin typeface="Calibri"/>
              </a:rPr>
              <a:t>το να απομακρύνεσαι από το κακό και να πράττεις το καλό.</a:t>
            </a:r>
            <a:endParaRPr lang="el-GR" sz="1800" b="0" strike="noStrike" spc="-1">
              <a:latin typeface="Arial"/>
            </a:endParaRPr>
          </a:p>
        </p:txBody>
      </p:sp>
      <p:sp>
        <p:nvSpPr>
          <p:cNvPr id="161" name="CustomShape 3"/>
          <p:cNvSpPr/>
          <p:nvPr/>
        </p:nvSpPr>
        <p:spPr>
          <a:xfrm>
            <a:off x="2483640" y="3357000"/>
            <a:ext cx="4536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82520" indent="-182160">
              <a:lnSpc>
                <a:spcPct val="100000"/>
              </a:lnSpc>
              <a:buClr>
                <a:srgbClr val="000000"/>
              </a:buClr>
              <a:buFont typeface="Wingdings" charset="2"/>
              <a:buChar char=""/>
            </a:pPr>
            <a:r>
              <a:rPr lang="el-GR" sz="1800" b="1" i="1" strike="noStrike" spc="-1">
                <a:solidFill>
                  <a:srgbClr val="000000"/>
                </a:solidFill>
                <a:latin typeface="Calibri"/>
              </a:rPr>
              <a:t>Η αρετή δεν πετυχαίνεται αναγκαστικά</a:t>
            </a:r>
            <a:r>
              <a:rPr lang="en-US" sz="1800" b="1" i="1" strike="noStrike" spc="-1">
                <a:solidFill>
                  <a:srgbClr val="000000"/>
                </a:solidFill>
                <a:latin typeface="Calibri"/>
              </a:rPr>
              <a:t>,</a:t>
            </a:r>
            <a:r>
              <a:rPr lang="el-GR" sz="1800" b="1" i="1" strike="noStrike" spc="-1">
                <a:solidFill>
                  <a:srgbClr val="000000"/>
                </a:solidFill>
                <a:latin typeface="Calibri"/>
              </a:rPr>
              <a:t> αλλά με ελεύθερη εκλογή και απόφαση.</a:t>
            </a:r>
            <a:endParaRPr lang="el-GR" sz="1800" b="0" strike="noStrike" spc="-1">
              <a:latin typeface="Arial"/>
            </a:endParaRPr>
          </a:p>
        </p:txBody>
      </p:sp>
      <p:sp>
        <p:nvSpPr>
          <p:cNvPr id="162" name="CustomShape 4"/>
          <p:cNvSpPr/>
          <p:nvPr/>
        </p:nvSpPr>
        <p:spPr>
          <a:xfrm>
            <a:off x="179640" y="1340640"/>
            <a:ext cx="20160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1800" b="1" i="1" strike="noStrike" spc="-1">
                <a:solidFill>
                  <a:srgbClr val="953735"/>
                </a:solidFill>
                <a:latin typeface="Calibri"/>
              </a:rPr>
              <a:t>Μέγας Βασίλειος</a:t>
            </a:r>
            <a:endParaRPr lang="el-GR"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repl">
                                        <p:cTn id="7" dur="500" fill="hold"/>
                                        <p:tgtEl>
                                          <p:spTgt spid="160"/>
                                        </p:tgtEl>
                                        <p:attrNameLst>
                                          <p:attrName>ppt_x</p:attrName>
                                        </p:attrNameLst>
                                      </p:cBhvr>
                                      <p:tavLst>
                                        <p:tav tm="0">
                                          <p:val>
                                            <p:strVal val="#ppt_x"/>
                                          </p:val>
                                        </p:tav>
                                        <p:tav tm="100000">
                                          <p:val>
                                            <p:strVal val="#ppt_x"/>
                                          </p:val>
                                        </p:tav>
                                      </p:tavLst>
                                    </p:anim>
                                    <p:anim calcmode="lin" valueType="num">
                                      <p:cBhvr additive="repl">
                                        <p:cTn id="8"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1"/>
                                        </p:tgtEl>
                                        <p:attrNameLst>
                                          <p:attrName>style.visibility</p:attrName>
                                        </p:attrNameLst>
                                      </p:cBhvr>
                                      <p:to>
                                        <p:strVal val="visible"/>
                                      </p:to>
                                    </p:set>
                                    <p:anim calcmode="lin" valueType="num">
                                      <p:cBhvr additive="repl">
                                        <p:cTn id="13" dur="500" fill="hold"/>
                                        <p:tgtEl>
                                          <p:spTgt spid="161"/>
                                        </p:tgtEl>
                                        <p:attrNameLst>
                                          <p:attrName>ppt_x</p:attrName>
                                        </p:attrNameLst>
                                      </p:cBhvr>
                                      <p:tavLst>
                                        <p:tav tm="0">
                                          <p:val>
                                            <p:strVal val="#ppt_x"/>
                                          </p:val>
                                        </p:tav>
                                        <p:tav tm="100000">
                                          <p:val>
                                            <p:strVal val="#ppt_x"/>
                                          </p:val>
                                        </p:tav>
                                      </p:tavLst>
                                    </p:anim>
                                    <p:anim calcmode="lin" valueType="num">
                                      <p:cBhvr additive="repl">
                                        <p:cTn id="14"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2" descr="http://orthodoxfathers.com/sites/default/files/agiosgregorios_8.jpg"/>
          <p:cNvPicPr/>
          <p:nvPr/>
        </p:nvPicPr>
        <p:blipFill>
          <a:blip r:embed="rId3"/>
          <a:stretch/>
        </p:blipFill>
        <p:spPr>
          <a:xfrm>
            <a:off x="179640" y="1845000"/>
            <a:ext cx="2043360" cy="2736000"/>
          </a:xfrm>
          <a:prstGeom prst="rect">
            <a:avLst/>
          </a:prstGeom>
          <a:ln>
            <a:noFill/>
          </a:ln>
        </p:spPr>
      </p:pic>
      <p:sp>
        <p:nvSpPr>
          <p:cNvPr id="164" name="CustomShape 1"/>
          <p:cNvSpPr/>
          <p:nvPr/>
        </p:nvSpPr>
        <p:spPr>
          <a:xfrm>
            <a:off x="0" y="1412640"/>
            <a:ext cx="23040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1800" b="1" i="1" strike="noStrike" spc="-1">
                <a:solidFill>
                  <a:srgbClr val="953735"/>
                </a:solidFill>
                <a:latin typeface="Calibri"/>
              </a:rPr>
              <a:t>Γρηγόριος ο Θεολόγος</a:t>
            </a:r>
            <a:endParaRPr lang="el-GR" sz="1800" b="0" strike="noStrike" spc="-1">
              <a:latin typeface="Arial"/>
            </a:endParaRPr>
          </a:p>
        </p:txBody>
      </p:sp>
      <p:sp>
        <p:nvSpPr>
          <p:cNvPr id="165" name="CustomShape 2"/>
          <p:cNvSpPr/>
          <p:nvPr/>
        </p:nvSpPr>
        <p:spPr>
          <a:xfrm>
            <a:off x="2555640" y="1412640"/>
            <a:ext cx="43200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82520" indent="-182160">
              <a:lnSpc>
                <a:spcPct val="100000"/>
              </a:lnSpc>
              <a:buClr>
                <a:srgbClr val="000000"/>
              </a:buClr>
              <a:buFont typeface="Wingdings" charset="2"/>
              <a:buChar char=""/>
            </a:pPr>
            <a:r>
              <a:rPr lang="el-GR" sz="1800" b="1" i="1" strike="noStrike" spc="-1">
                <a:solidFill>
                  <a:srgbClr val="000000"/>
                </a:solidFill>
                <a:latin typeface="Calibri"/>
              </a:rPr>
              <a:t>Δεν αμείβεται η αρετή, για να μένει άλλωστε αρετή, αποβλέποντας μόνο προς  το καλό.</a:t>
            </a:r>
            <a:endParaRPr lang="el-GR" sz="1800" b="0" strike="noStrike" spc="-1">
              <a:latin typeface="Arial"/>
            </a:endParaRPr>
          </a:p>
        </p:txBody>
      </p:sp>
      <p:sp>
        <p:nvSpPr>
          <p:cNvPr id="166" name="CustomShape 3"/>
          <p:cNvSpPr/>
          <p:nvPr/>
        </p:nvSpPr>
        <p:spPr>
          <a:xfrm>
            <a:off x="2411640" y="2493000"/>
            <a:ext cx="3528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159840">
              <a:lnSpc>
                <a:spcPct val="100000"/>
              </a:lnSpc>
              <a:buClr>
                <a:srgbClr val="000000"/>
              </a:buClr>
              <a:buFont typeface="Wingdings" charset="2"/>
              <a:buChar char=""/>
            </a:pPr>
            <a:r>
              <a:rPr lang="el-GR" sz="1800" b="1" i="1" strike="noStrike" spc="-1">
                <a:solidFill>
                  <a:srgbClr val="000000"/>
                </a:solidFill>
                <a:latin typeface="Calibri"/>
              </a:rPr>
              <a:t>Τίποτε νομίζω δεν αξίζει, αν δεν οδηγεί στην αρετή και δεν κάνει καλύτερους εκείνους που ασχολούνται μ’ αυτό. </a:t>
            </a:r>
            <a:endParaRPr lang="el-GR" sz="1800" b="0" strike="noStrike" spc="-1">
              <a:latin typeface="Arial"/>
            </a:endParaRPr>
          </a:p>
        </p:txBody>
      </p:sp>
      <p:sp>
        <p:nvSpPr>
          <p:cNvPr id="167" name="CustomShape 4"/>
          <p:cNvSpPr/>
          <p:nvPr/>
        </p:nvSpPr>
        <p:spPr>
          <a:xfrm>
            <a:off x="2627640" y="3861000"/>
            <a:ext cx="3744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82520" indent="-182160">
              <a:lnSpc>
                <a:spcPct val="100000"/>
              </a:lnSpc>
              <a:buClr>
                <a:srgbClr val="000000"/>
              </a:buClr>
              <a:buFont typeface="Wingdings" charset="2"/>
              <a:buChar char=""/>
            </a:pPr>
            <a:r>
              <a:rPr lang="el-GR" sz="1800" b="1" i="1" strike="noStrike" spc="-1">
                <a:solidFill>
                  <a:srgbClr val="000000"/>
                </a:solidFill>
                <a:latin typeface="Calibri"/>
              </a:rPr>
              <a:t>Ποτέ μη κάνεις κάτι κακό που αγαπούν οι πολλοί, ούτε να σταματήσεις το καλό που μισούν οι κακοί.</a:t>
            </a:r>
            <a:endParaRPr lang="el-GR" sz="1800" b="0" strike="noStrike" spc="-1">
              <a:latin typeface="Arial"/>
            </a:endParaRPr>
          </a:p>
        </p:txBody>
      </p:sp>
      <p:sp>
        <p:nvSpPr>
          <p:cNvPr id="168" name="CustomShape 5"/>
          <p:cNvSpPr/>
          <p:nvPr/>
        </p:nvSpPr>
        <p:spPr>
          <a:xfrm>
            <a:off x="0" y="0"/>
            <a:ext cx="9324000" cy="105228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tabLst>
                <a:tab pos="0" algn="l"/>
              </a:tabLst>
            </a:pPr>
            <a:r>
              <a:rPr lang="el-GR" sz="2800" b="1" i="1" strike="noStrike" spc="-1">
                <a:solidFill>
                  <a:srgbClr val="000000"/>
                </a:solidFill>
                <a:latin typeface="Arial"/>
              </a:rPr>
              <a:t>Οι Τρεις Ιεράρχες</a:t>
            </a:r>
            <a:r>
              <a:rPr lang="en-US" sz="2800" b="1" i="1" strike="noStrike" spc="-1">
                <a:solidFill>
                  <a:srgbClr val="000000"/>
                </a:solidFill>
                <a:latin typeface="Arial"/>
              </a:rPr>
              <a:t> </a:t>
            </a:r>
            <a:r>
              <a:rPr lang="el-GR" sz="2800" b="1" i="1" strike="noStrike" spc="-1">
                <a:solidFill>
                  <a:srgbClr val="000000"/>
                </a:solidFill>
                <a:latin typeface="Arial"/>
              </a:rPr>
              <a:t>για την Αρετή</a:t>
            </a:r>
            <a:endParaRPr lang="el-GR"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repl">
                                        <p:cTn id="7" dur="500" fill="hold"/>
                                        <p:tgtEl>
                                          <p:spTgt spid="165"/>
                                        </p:tgtEl>
                                        <p:attrNameLst>
                                          <p:attrName>ppt_x</p:attrName>
                                        </p:attrNameLst>
                                      </p:cBhvr>
                                      <p:tavLst>
                                        <p:tav tm="0">
                                          <p:val>
                                            <p:strVal val="#ppt_x"/>
                                          </p:val>
                                        </p:tav>
                                        <p:tav tm="100000">
                                          <p:val>
                                            <p:strVal val="#ppt_x"/>
                                          </p:val>
                                        </p:tav>
                                      </p:tavLst>
                                    </p:anim>
                                    <p:anim calcmode="lin" valueType="num">
                                      <p:cBhvr additive="repl">
                                        <p:cTn id="8" dur="500" fill="hold"/>
                                        <p:tgtEl>
                                          <p:spTgt spid="1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6"/>
                                        </p:tgtEl>
                                        <p:attrNameLst>
                                          <p:attrName>style.visibility</p:attrName>
                                        </p:attrNameLst>
                                      </p:cBhvr>
                                      <p:to>
                                        <p:strVal val="visible"/>
                                      </p:to>
                                    </p:set>
                                    <p:anim calcmode="lin" valueType="num">
                                      <p:cBhvr additive="repl">
                                        <p:cTn id="13" dur="500" fill="hold"/>
                                        <p:tgtEl>
                                          <p:spTgt spid="166"/>
                                        </p:tgtEl>
                                        <p:attrNameLst>
                                          <p:attrName>ppt_x</p:attrName>
                                        </p:attrNameLst>
                                      </p:cBhvr>
                                      <p:tavLst>
                                        <p:tav tm="0">
                                          <p:val>
                                            <p:strVal val="#ppt_x"/>
                                          </p:val>
                                        </p:tav>
                                        <p:tav tm="100000">
                                          <p:val>
                                            <p:strVal val="#ppt_x"/>
                                          </p:val>
                                        </p:tav>
                                      </p:tavLst>
                                    </p:anim>
                                    <p:anim calcmode="lin" valueType="num">
                                      <p:cBhvr additive="repl">
                                        <p:cTn id="14"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7"/>
                                        </p:tgtEl>
                                        <p:attrNameLst>
                                          <p:attrName>style.visibility</p:attrName>
                                        </p:attrNameLst>
                                      </p:cBhvr>
                                      <p:to>
                                        <p:strVal val="visible"/>
                                      </p:to>
                                    </p:set>
                                    <p:anim calcmode="lin" valueType="num">
                                      <p:cBhvr additive="repl">
                                        <p:cTn id="19" dur="500" fill="hold"/>
                                        <p:tgtEl>
                                          <p:spTgt spid="167"/>
                                        </p:tgtEl>
                                        <p:attrNameLst>
                                          <p:attrName>ppt_x</p:attrName>
                                        </p:attrNameLst>
                                      </p:cBhvr>
                                      <p:tavLst>
                                        <p:tav tm="0">
                                          <p:val>
                                            <p:strVal val="#ppt_x"/>
                                          </p:val>
                                        </p:tav>
                                        <p:tav tm="100000">
                                          <p:val>
                                            <p:strVal val="#ppt_x"/>
                                          </p:val>
                                        </p:tav>
                                      </p:tavLst>
                                    </p:anim>
                                    <p:anim calcmode="lin" valueType="num">
                                      <p:cBhvr additive="repl">
                                        <p:cTn id="20"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155520" y="-2773440"/>
            <a:ext cx="4638240" cy="5790960"/>
          </a:xfrm>
          <a:prstGeom prst="rect">
            <a:avLst/>
          </a:prstGeom>
          <a:noFill/>
          <a:ln>
            <a:noFill/>
          </a:ln>
        </p:spPr>
        <p:style>
          <a:lnRef idx="0">
            <a:scrgbClr r="0" g="0" b="0"/>
          </a:lnRef>
          <a:fillRef idx="0">
            <a:scrgbClr r="0" g="0" b="0"/>
          </a:fillRef>
          <a:effectRef idx="0">
            <a:scrgbClr r="0" g="0" b="0"/>
          </a:effectRef>
          <a:fontRef idx="minor"/>
        </p:style>
      </p:sp>
      <p:pic>
        <p:nvPicPr>
          <p:cNvPr id="170" name="Picture 4" descr="http://www.saint.gr/photos/standard/1113/AgiosIoannisChrysostomos06.jpg"/>
          <p:cNvPicPr/>
          <p:nvPr/>
        </p:nvPicPr>
        <p:blipFill>
          <a:blip r:embed="rId3"/>
          <a:stretch/>
        </p:blipFill>
        <p:spPr>
          <a:xfrm>
            <a:off x="179640" y="1845000"/>
            <a:ext cx="2261880" cy="2824200"/>
          </a:xfrm>
          <a:prstGeom prst="rect">
            <a:avLst/>
          </a:prstGeom>
          <a:ln>
            <a:noFill/>
          </a:ln>
        </p:spPr>
      </p:pic>
      <p:sp>
        <p:nvSpPr>
          <p:cNvPr id="171" name="CustomShape 2"/>
          <p:cNvSpPr/>
          <p:nvPr/>
        </p:nvSpPr>
        <p:spPr>
          <a:xfrm>
            <a:off x="107640" y="1340640"/>
            <a:ext cx="25200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1800" b="1" i="1" strike="noStrike" spc="-1">
                <a:solidFill>
                  <a:srgbClr val="953735"/>
                </a:solidFill>
                <a:latin typeface="Calibri"/>
              </a:rPr>
              <a:t>Ιωάννης ο Χρυσόστομος</a:t>
            </a:r>
            <a:endParaRPr lang="el-GR" sz="1800" b="0" strike="noStrike" spc="-1">
              <a:latin typeface="Arial"/>
            </a:endParaRPr>
          </a:p>
        </p:txBody>
      </p:sp>
      <p:sp>
        <p:nvSpPr>
          <p:cNvPr id="172" name="CustomShape 3"/>
          <p:cNvSpPr/>
          <p:nvPr/>
        </p:nvSpPr>
        <p:spPr>
          <a:xfrm>
            <a:off x="2915640" y="1628640"/>
            <a:ext cx="3888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82520" indent="-182160">
              <a:lnSpc>
                <a:spcPct val="100000"/>
              </a:lnSpc>
              <a:buClr>
                <a:srgbClr val="000000"/>
              </a:buClr>
              <a:buFont typeface="Wingdings" charset="2"/>
              <a:buChar char=""/>
            </a:pPr>
            <a:r>
              <a:rPr lang="el-GR" sz="1800" b="1" i="1" strike="noStrike" spc="-1">
                <a:solidFill>
                  <a:srgbClr val="000000"/>
                </a:solidFill>
                <a:latin typeface="Calibri"/>
              </a:rPr>
              <a:t>Τον πλούτο τον κάνει όχι η περιουσία  αλλά η αρετή.</a:t>
            </a:r>
            <a:endParaRPr lang="el-GR" sz="1800" b="0" strike="noStrike" spc="-1">
              <a:latin typeface="Arial"/>
            </a:endParaRPr>
          </a:p>
        </p:txBody>
      </p:sp>
      <p:sp>
        <p:nvSpPr>
          <p:cNvPr id="173" name="CustomShape 4"/>
          <p:cNvSpPr/>
          <p:nvPr/>
        </p:nvSpPr>
        <p:spPr>
          <a:xfrm>
            <a:off x="2915640" y="2637000"/>
            <a:ext cx="3816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82520" indent="-182160">
              <a:lnSpc>
                <a:spcPct val="100000"/>
              </a:lnSpc>
              <a:buClr>
                <a:srgbClr val="000000"/>
              </a:buClr>
              <a:buFont typeface="Wingdings" charset="2"/>
              <a:buChar char=""/>
            </a:pPr>
            <a:r>
              <a:rPr lang="el-GR" sz="1800" b="1" i="1" strike="noStrike" spc="-1">
                <a:solidFill>
                  <a:srgbClr val="000000"/>
                </a:solidFill>
                <a:latin typeface="Calibri"/>
              </a:rPr>
              <a:t>Όταν λείψει η αρετή, όλα τ’  άλλα είναι περιττά (άχρηστα).</a:t>
            </a:r>
            <a:endParaRPr lang="el-GR" sz="1800" b="0" strike="noStrike" spc="-1">
              <a:latin typeface="Arial"/>
            </a:endParaRPr>
          </a:p>
        </p:txBody>
      </p:sp>
      <p:sp>
        <p:nvSpPr>
          <p:cNvPr id="174" name="CustomShape 5"/>
          <p:cNvSpPr/>
          <p:nvPr/>
        </p:nvSpPr>
        <p:spPr>
          <a:xfrm>
            <a:off x="2915640" y="3573000"/>
            <a:ext cx="47520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82520" indent="-182160">
              <a:lnSpc>
                <a:spcPct val="100000"/>
              </a:lnSpc>
              <a:buClr>
                <a:srgbClr val="000000"/>
              </a:buClr>
              <a:buFont typeface="Wingdings" charset="2"/>
              <a:buChar char=""/>
            </a:pPr>
            <a:r>
              <a:rPr lang="el-GR" sz="1800" b="1" i="1" strike="noStrike" spc="-1">
                <a:solidFill>
                  <a:srgbClr val="000000"/>
                </a:solidFill>
                <a:latin typeface="Calibri"/>
              </a:rPr>
              <a:t>Τέτοια είναι η αρετή</a:t>
            </a:r>
            <a:r>
              <a:rPr lang="en-US" sz="1800" b="1" i="1" strike="noStrike" spc="-1">
                <a:solidFill>
                  <a:srgbClr val="000000"/>
                </a:solidFill>
                <a:latin typeface="Calibri"/>
              </a:rPr>
              <a:t> </a:t>
            </a:r>
            <a:r>
              <a:rPr lang="el-GR" sz="1800" b="1" i="1" strike="noStrike" spc="-1">
                <a:solidFill>
                  <a:srgbClr val="000000"/>
                </a:solidFill>
                <a:latin typeface="Calibri"/>
              </a:rPr>
              <a:t> ̇̇ </a:t>
            </a:r>
            <a:endParaRPr lang="el-GR" sz="1800" b="0" strike="noStrike" spc="-1">
              <a:latin typeface="Arial"/>
            </a:endParaRPr>
          </a:p>
          <a:p>
            <a:pPr marL="639720" indent="-182160">
              <a:lnSpc>
                <a:spcPct val="100000"/>
              </a:lnSpc>
              <a:tabLst>
                <a:tab pos="0" algn="l"/>
              </a:tabLst>
            </a:pPr>
            <a:r>
              <a:rPr lang="el-GR" sz="1800" b="1" i="1" strike="noStrike" spc="-1">
                <a:solidFill>
                  <a:srgbClr val="000000"/>
                </a:solidFill>
                <a:latin typeface="Calibri"/>
              </a:rPr>
              <a:t>πράγμα αθάνατο, που λάμπει περισσότερο από τον ήλιο.</a:t>
            </a:r>
            <a:endParaRPr lang="el-GR" sz="1800" b="0" strike="noStrike" spc="-1">
              <a:latin typeface="Arial"/>
            </a:endParaRPr>
          </a:p>
        </p:txBody>
      </p:sp>
      <p:sp>
        <p:nvSpPr>
          <p:cNvPr id="175" name="CustomShape 6"/>
          <p:cNvSpPr/>
          <p:nvPr/>
        </p:nvSpPr>
        <p:spPr>
          <a:xfrm>
            <a:off x="0" y="0"/>
            <a:ext cx="9324000" cy="105228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tabLst>
                <a:tab pos="0" algn="l"/>
              </a:tabLst>
            </a:pPr>
            <a:r>
              <a:rPr lang="el-GR" sz="2800" b="1" i="1" strike="noStrike" spc="-1">
                <a:solidFill>
                  <a:srgbClr val="000000"/>
                </a:solidFill>
                <a:latin typeface="Arial"/>
              </a:rPr>
              <a:t>Οι Τρεις Ιεράρχες</a:t>
            </a:r>
            <a:r>
              <a:rPr lang="en-US" sz="2800" b="1" i="1" strike="noStrike" spc="-1">
                <a:solidFill>
                  <a:srgbClr val="000000"/>
                </a:solidFill>
                <a:latin typeface="Arial"/>
              </a:rPr>
              <a:t> </a:t>
            </a:r>
            <a:r>
              <a:rPr lang="el-GR" sz="2800" b="1" i="1" strike="noStrike" spc="-1">
                <a:solidFill>
                  <a:srgbClr val="000000"/>
                </a:solidFill>
                <a:latin typeface="Arial"/>
              </a:rPr>
              <a:t>για την Αρετή</a:t>
            </a:r>
            <a:endParaRPr lang="el-GR"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repl">
                                        <p:cTn id="7" dur="500" fill="hold"/>
                                        <p:tgtEl>
                                          <p:spTgt spid="172"/>
                                        </p:tgtEl>
                                        <p:attrNameLst>
                                          <p:attrName>ppt_x</p:attrName>
                                        </p:attrNameLst>
                                      </p:cBhvr>
                                      <p:tavLst>
                                        <p:tav tm="0">
                                          <p:val>
                                            <p:strVal val="#ppt_x"/>
                                          </p:val>
                                        </p:tav>
                                        <p:tav tm="100000">
                                          <p:val>
                                            <p:strVal val="#ppt_x"/>
                                          </p:val>
                                        </p:tav>
                                      </p:tavLst>
                                    </p:anim>
                                    <p:anim calcmode="lin" valueType="num">
                                      <p:cBhvr additive="repl">
                                        <p:cTn id="8"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3"/>
                                        </p:tgtEl>
                                        <p:attrNameLst>
                                          <p:attrName>style.visibility</p:attrName>
                                        </p:attrNameLst>
                                      </p:cBhvr>
                                      <p:to>
                                        <p:strVal val="visible"/>
                                      </p:to>
                                    </p:set>
                                    <p:anim calcmode="lin" valueType="num">
                                      <p:cBhvr additive="repl">
                                        <p:cTn id="13" dur="500" fill="hold"/>
                                        <p:tgtEl>
                                          <p:spTgt spid="173"/>
                                        </p:tgtEl>
                                        <p:attrNameLst>
                                          <p:attrName>ppt_x</p:attrName>
                                        </p:attrNameLst>
                                      </p:cBhvr>
                                      <p:tavLst>
                                        <p:tav tm="0">
                                          <p:val>
                                            <p:strVal val="#ppt_x"/>
                                          </p:val>
                                        </p:tav>
                                        <p:tav tm="100000">
                                          <p:val>
                                            <p:strVal val="#ppt_x"/>
                                          </p:val>
                                        </p:tav>
                                      </p:tavLst>
                                    </p:anim>
                                    <p:anim calcmode="lin" valueType="num">
                                      <p:cBhvr additive="repl">
                                        <p:cTn id="14" dur="500" fill="hold"/>
                                        <p:tgtEl>
                                          <p:spTgt spid="1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
                                        </p:tgtEl>
                                        <p:attrNameLst>
                                          <p:attrName>style.visibility</p:attrName>
                                        </p:attrNameLst>
                                      </p:cBhvr>
                                      <p:to>
                                        <p:strVal val="visible"/>
                                      </p:to>
                                    </p:set>
                                    <p:anim calcmode="lin" valueType="num">
                                      <p:cBhvr additive="repl">
                                        <p:cTn id="19" dur="500" fill="hold"/>
                                        <p:tgtEl>
                                          <p:spTgt spid="174"/>
                                        </p:tgtEl>
                                        <p:attrNameLst>
                                          <p:attrName>ppt_x</p:attrName>
                                        </p:attrNameLst>
                                      </p:cBhvr>
                                      <p:tavLst>
                                        <p:tav tm="0">
                                          <p:val>
                                            <p:strVal val="#ppt_x"/>
                                          </p:val>
                                        </p:tav>
                                        <p:tav tm="100000">
                                          <p:val>
                                            <p:strVal val="#ppt_x"/>
                                          </p:val>
                                        </p:tav>
                                      </p:tavLst>
                                    </p:anim>
                                    <p:anim calcmode="lin" valueType="num">
                                      <p:cBhvr additive="repl">
                                        <p:cTn id="20"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457200" y="1600200"/>
            <a:ext cx="7931160" cy="717480"/>
          </a:xfrm>
          <a:prstGeom prst="rect">
            <a:avLst/>
          </a:prstGeom>
          <a:noFill/>
          <a:ln>
            <a:noFill/>
          </a:ln>
        </p:spPr>
        <p:txBody>
          <a:bodyPr>
            <a:noAutofit/>
          </a:bodyPr>
          <a:lstStyle/>
          <a:p>
            <a:pPr marL="343080" indent="-342720" algn="ctr">
              <a:lnSpc>
                <a:spcPct val="100000"/>
              </a:lnSpc>
              <a:spcBef>
                <a:spcPts val="641"/>
              </a:spcBef>
              <a:tabLst>
                <a:tab pos="0" algn="l"/>
              </a:tabLst>
            </a:pPr>
            <a:r>
              <a:rPr lang="el-GR" sz="3200" b="1" strike="noStrike" spc="-1">
                <a:solidFill>
                  <a:srgbClr val="FF0000"/>
                </a:solidFill>
                <a:latin typeface="Calibri"/>
              </a:rPr>
              <a:t>Απολυτίκιο των τριών Ιεραρχών (2.22΄)</a:t>
            </a:r>
            <a:endParaRPr lang="el-GR" sz="3200" b="0" strike="noStrike" spc="-1">
              <a:solidFill>
                <a:srgbClr val="000000"/>
              </a:solidFill>
              <a:latin typeface="Calibri"/>
            </a:endParaRPr>
          </a:p>
          <a:p>
            <a:pPr marL="343080" indent="-342720" algn="ctr">
              <a:lnSpc>
                <a:spcPct val="100000"/>
              </a:lnSpc>
              <a:spcBef>
                <a:spcPts val="641"/>
              </a:spcBef>
              <a:tabLst>
                <a:tab pos="0" algn="l"/>
              </a:tabLst>
            </a:pPr>
            <a:endParaRPr lang="el-GR" sz="3200" b="0" strike="noStrike" spc="-1">
              <a:solidFill>
                <a:srgbClr val="000000"/>
              </a:solidFill>
              <a:latin typeface="Calibri"/>
            </a:endParaRPr>
          </a:p>
          <a:p>
            <a:pPr marL="343080" indent="-342720" algn="ctr">
              <a:lnSpc>
                <a:spcPct val="100000"/>
              </a:lnSpc>
              <a:spcBef>
                <a:spcPts val="641"/>
              </a:spcBef>
              <a:tabLst>
                <a:tab pos="0" algn="l"/>
              </a:tabLst>
            </a:pPr>
            <a:endParaRPr lang="el-GR" sz="3200" b="0" strike="noStrike" spc="-1">
              <a:solidFill>
                <a:srgbClr val="000000"/>
              </a:solidFill>
              <a:latin typeface="Calibri"/>
            </a:endParaRPr>
          </a:p>
          <a:p>
            <a:pPr marL="343080" indent="-342720" algn="ctr">
              <a:lnSpc>
                <a:spcPct val="100000"/>
              </a:lnSpc>
              <a:spcBef>
                <a:spcPts val="641"/>
              </a:spcBef>
              <a:tabLst>
                <a:tab pos="0" algn="l"/>
              </a:tabLst>
            </a:pPr>
            <a:endParaRPr lang="el-GR" sz="3200" b="0" strike="noStrike" spc="-1">
              <a:solidFill>
                <a:srgbClr val="000000"/>
              </a:solidFill>
              <a:latin typeface="Calibri"/>
            </a:endParaRPr>
          </a:p>
        </p:txBody>
      </p:sp>
      <p:sp>
        <p:nvSpPr>
          <p:cNvPr id="177" name="TextShape 2"/>
          <p:cNvSpPr txBox="1"/>
          <p:nvPr/>
        </p:nvSpPr>
        <p:spPr>
          <a:xfrm>
            <a:off x="548280" y="5834520"/>
            <a:ext cx="8457480" cy="497880"/>
          </a:xfrm>
          <a:prstGeom prst="rect">
            <a:avLst/>
          </a:prstGeom>
          <a:noFill/>
          <a:ln>
            <a:noFill/>
          </a:ln>
        </p:spPr>
        <p:txBody>
          <a:bodyPr lIns="90000" tIns="45000" rIns="90000" bIns="45000">
            <a:noAutofit/>
          </a:bodyPr>
          <a:lstStyle/>
          <a:p>
            <a:pPr algn="ctr"/>
            <a:r>
              <a:rPr lang="el-GR" sz="3200" b="0" u="sng" strike="noStrike" spc="-1">
                <a:solidFill>
                  <a:srgbClr val="0000FF"/>
                </a:solidFill>
                <a:uFillTx/>
                <a:latin typeface="Calibri"/>
                <a:hlinkClick r:id="rId2"/>
              </a:rPr>
              <a:t>Κλικ για αναπαραγωγή</a:t>
            </a:r>
            <a:endParaRPr lang="el-GR" sz="3200" b="0" strike="noStrike" spc="-1">
              <a:latin typeface="Arial"/>
            </a:endParaRPr>
          </a:p>
        </p:txBody>
      </p:sp>
      <p:pic>
        <p:nvPicPr>
          <p:cNvPr id="178" name="177 - Εικόνα"/>
          <p:cNvPicPr/>
          <p:nvPr/>
        </p:nvPicPr>
        <p:blipFill>
          <a:blip r:embed="rId3"/>
          <a:stretch/>
        </p:blipFill>
        <p:spPr>
          <a:xfrm>
            <a:off x="2042280" y="2284560"/>
            <a:ext cx="5085360" cy="336996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1000080" y="668520"/>
            <a:ext cx="6857640" cy="521136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tabLst>
                <a:tab pos="0" algn="l"/>
              </a:tabLst>
            </a:pPr>
            <a:r>
              <a:rPr lang="el-GR" sz="2800" b="1" strike="noStrike" spc="-1">
                <a:solidFill>
                  <a:srgbClr val="000000"/>
                </a:solidFill>
                <a:latin typeface="Calibri"/>
                <a:ea typeface="Times New Roman"/>
              </a:rPr>
              <a:t>Η γιορτή των τριών Ιεραρχών - Γιορτή των Ελληνικών Γραμμάτων</a:t>
            </a:r>
            <a:endParaRPr lang="el-GR" sz="2800" b="0" strike="noStrike" spc="-1">
              <a:latin typeface="Arial"/>
            </a:endParaRPr>
          </a:p>
          <a:p>
            <a:pPr algn="ctr">
              <a:lnSpc>
                <a:spcPct val="100000"/>
              </a:lnSpc>
              <a:tabLst>
                <a:tab pos="0" algn="l"/>
              </a:tabLst>
            </a:pPr>
            <a:r>
              <a:rPr lang="el-GR" sz="2800" b="0" strike="noStrike" spc="-1">
                <a:solidFill>
                  <a:srgbClr val="000000"/>
                </a:solidFill>
                <a:latin typeface="Calibri"/>
                <a:ea typeface="Times New Roman"/>
              </a:rPr>
              <a:t>Στις 30 Ιανουαρίου η Εκκλησία μας γιορτάζει τη μνήμη των τριών Ιεραρχών. Η γιορτή που γίνεται κάθε χρόνο προς τιμήν τους εκτός από το θρησκευτικό της χαρακτήρα είναι παράλληλα γιορτή των ελληνικών γραμμάτων. Γι' αυτό όλη η σπουδάζουσα νεολαία της πατρίδας μας από τους μαθητές των δημοτικών σχολείων μέχρι τους φοιτητές των πανεπιστημίων τιμά και γιορτάζει τη μνήμη των οικουμενικών δασκάλων.</a:t>
            </a:r>
            <a:endParaRPr lang="el-GR" sz="28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571320" y="655200"/>
            <a:ext cx="7643520" cy="222372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tabLst>
                <a:tab pos="0" algn="l"/>
              </a:tabLst>
            </a:pPr>
            <a:r>
              <a:rPr lang="el-GR" sz="2800" b="1" strike="noStrike" spc="-1">
                <a:solidFill>
                  <a:srgbClr val="FF0000"/>
                </a:solidFill>
                <a:latin typeface="Times New Roman"/>
                <a:ea typeface="Times New Roman"/>
              </a:rPr>
              <a:t>Προβολή </a:t>
            </a:r>
            <a:r>
              <a:rPr lang="en-US" sz="2800" b="1" strike="noStrike" spc="-1">
                <a:solidFill>
                  <a:srgbClr val="FF0000"/>
                </a:solidFill>
                <a:latin typeface="Times New Roman"/>
                <a:ea typeface="Times New Roman"/>
              </a:rPr>
              <a:t>Video</a:t>
            </a:r>
            <a:r>
              <a:rPr lang="el-GR" sz="2800" b="1" strike="noStrike" spc="-1">
                <a:solidFill>
                  <a:srgbClr val="FF0000"/>
                </a:solidFill>
                <a:latin typeface="Times New Roman"/>
                <a:ea typeface="Times New Roman"/>
              </a:rPr>
              <a:t>: Οι τρεις Ιεράρχες ως δάσκαλοι (4.50΄)</a:t>
            </a:r>
            <a:endParaRPr lang="el-GR" sz="2800" b="0" strike="noStrike" spc="-1">
              <a:latin typeface="Arial"/>
            </a:endParaRPr>
          </a:p>
          <a:p>
            <a:pPr>
              <a:lnSpc>
                <a:spcPct val="100000"/>
              </a:lnSpc>
              <a:tabLst>
                <a:tab pos="0" algn="l"/>
              </a:tabLst>
            </a:pPr>
            <a:endParaRPr lang="el-GR" sz="2800" b="0" strike="noStrike" spc="-1">
              <a:latin typeface="Arial"/>
            </a:endParaRPr>
          </a:p>
          <a:p>
            <a:pPr>
              <a:lnSpc>
                <a:spcPct val="100000"/>
              </a:lnSpc>
              <a:tabLst>
                <a:tab pos="0" algn="l"/>
              </a:tabLst>
            </a:pPr>
            <a:endParaRPr lang="el-GR" sz="2800" b="0" strike="noStrike" spc="-1">
              <a:latin typeface="Arial"/>
            </a:endParaRPr>
          </a:p>
          <a:p>
            <a:pPr>
              <a:lnSpc>
                <a:spcPct val="100000"/>
              </a:lnSpc>
              <a:tabLst>
                <a:tab pos="0" algn="l"/>
              </a:tabLst>
            </a:pPr>
            <a:endParaRPr lang="el-GR" sz="2800" b="0" strike="noStrike" spc="-1">
              <a:latin typeface="Arial"/>
            </a:endParaRPr>
          </a:p>
        </p:txBody>
      </p:sp>
      <p:pic>
        <p:nvPicPr>
          <p:cNvPr id="136" name="135 - Εικόνα"/>
          <p:cNvPicPr/>
          <p:nvPr/>
        </p:nvPicPr>
        <p:blipFill>
          <a:blip r:embed="rId2"/>
          <a:stretch/>
        </p:blipFill>
        <p:spPr>
          <a:xfrm>
            <a:off x="1955520" y="2158920"/>
            <a:ext cx="5172480" cy="3457080"/>
          </a:xfrm>
          <a:prstGeom prst="rect">
            <a:avLst/>
          </a:prstGeom>
          <a:ln>
            <a:noFill/>
          </a:ln>
        </p:spPr>
      </p:pic>
      <p:sp>
        <p:nvSpPr>
          <p:cNvPr id="137" name="TextShape 2"/>
          <p:cNvSpPr txBox="1"/>
          <p:nvPr/>
        </p:nvSpPr>
        <p:spPr>
          <a:xfrm>
            <a:off x="1872000" y="5701680"/>
            <a:ext cx="5256000" cy="346320"/>
          </a:xfrm>
          <a:prstGeom prst="rect">
            <a:avLst/>
          </a:prstGeom>
          <a:noFill/>
          <a:ln>
            <a:noFill/>
          </a:ln>
        </p:spPr>
        <p:txBody>
          <a:bodyPr lIns="90000" tIns="45000" rIns="90000" bIns="45000">
            <a:noAutofit/>
          </a:bodyPr>
          <a:lstStyle/>
          <a:p>
            <a:pPr algn="ctr"/>
            <a:r>
              <a:rPr lang="el-GR" sz="1800" b="0" strike="noStrike" spc="-1">
                <a:latin typeface="Arial"/>
                <a:hlinkClick r:id="rId3"/>
              </a:rPr>
              <a:t>Κλικ για αναπαραγωγή</a:t>
            </a:r>
            <a:endParaRPr lang="el-GR" sz="18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714240" y="739080"/>
            <a:ext cx="7857720" cy="521280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tabLst>
                <a:tab pos="0" algn="l"/>
              </a:tabLst>
            </a:pPr>
            <a:r>
              <a:rPr lang="el-GR" sz="2400" b="1" strike="noStrike" spc="-1">
                <a:solidFill>
                  <a:srgbClr val="000000"/>
                </a:solidFill>
                <a:latin typeface="Calibri"/>
                <a:ea typeface="Segoe UI"/>
              </a:rPr>
              <a:t>Παρόλο που ο καθένας τους έχει ιδιαίτερη γιορτή μέσα στο έτος, καθιερώθηκε από το 1100 μ.χ, επί αυτοκράτορα Βυζαντίου Αλεξίου Κομνηνού, να γιορτάζονται και οι τρεις μαζί γιατί μαζί αγωνίστηκαν για τη διάσωση και διάδοση του χριστιανισμού. Στα χρόνια της Τουρκοκρατίας οι πρόγονοί μας καθιέρωσαν τη μέρα αυτή των τριών ιεραρχών ως μέρα των Ελληνικών γραμμάτων, της παιδείας και ως σχολική εορτή τιμώντας έτσι την αγιοσύνη των τριών ως πατέρων της εκκλησίας και συγγραφέων, την ιεραποστολική τους δράση, την ευρυμάθειά τους, το ανεπανάληπτο δογματικό τους έργο και την οικουμενικότητα που πηγάζει από τη ζωή τους: η επίτευξη του συγκερασμού της αρχαίας ελληνικής γραμματείας και της φιλοσοφίας με τη χριστιανική πίστη. </a:t>
            </a:r>
            <a:endParaRPr lang="el-GR" sz="24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571320" y="832320"/>
            <a:ext cx="7857720" cy="301680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tabLst>
                <a:tab pos="0" algn="l"/>
              </a:tabLst>
            </a:pPr>
            <a:r>
              <a:rPr lang="el-GR" sz="3200" b="1" strike="noStrike" spc="-1">
                <a:solidFill>
                  <a:srgbClr val="FF0000"/>
                </a:solidFill>
                <a:latin typeface="Times New Roman"/>
                <a:ea typeface="Times New Roman"/>
              </a:rPr>
              <a:t>Προβολή </a:t>
            </a:r>
            <a:r>
              <a:rPr lang="en-US" sz="3200" b="1" strike="noStrike" spc="-1">
                <a:solidFill>
                  <a:srgbClr val="FF0000"/>
                </a:solidFill>
                <a:latin typeface="Times New Roman"/>
                <a:ea typeface="Times New Roman"/>
              </a:rPr>
              <a:t>Video</a:t>
            </a:r>
            <a:r>
              <a:rPr lang="el-GR" sz="3200" b="1" strike="noStrike" spc="-1">
                <a:solidFill>
                  <a:srgbClr val="FF0000"/>
                </a:solidFill>
                <a:latin typeface="Times New Roman"/>
                <a:ea typeface="Times New Roman"/>
              </a:rPr>
              <a:t>: </a:t>
            </a:r>
            <a:r>
              <a:rPr lang="el-GR" sz="3200" b="1" strike="noStrike" spc="-1">
                <a:solidFill>
                  <a:srgbClr val="FF0000"/>
                </a:solidFill>
                <a:latin typeface="Calibri"/>
                <a:ea typeface="Times New Roman"/>
              </a:rPr>
              <a:t>Οι τρεις Ιεράρχες και η σύνθεση Ελληνισμού και χριστιανισμού (3.01΄)</a:t>
            </a:r>
            <a:endParaRPr lang="el-GR" sz="3200" b="0" strike="noStrike" spc="-1">
              <a:latin typeface="Arial"/>
            </a:endParaRPr>
          </a:p>
          <a:p>
            <a:pPr algn="ctr">
              <a:lnSpc>
                <a:spcPct val="100000"/>
              </a:lnSpc>
              <a:tabLst>
                <a:tab pos="0" algn="l"/>
              </a:tabLst>
            </a:pPr>
            <a:endParaRPr lang="el-GR" sz="3200" b="0" strike="noStrike" spc="-1">
              <a:latin typeface="Arial"/>
            </a:endParaRPr>
          </a:p>
          <a:p>
            <a:pPr algn="ctr">
              <a:lnSpc>
                <a:spcPct val="100000"/>
              </a:lnSpc>
              <a:tabLst>
                <a:tab pos="0" algn="l"/>
              </a:tabLst>
            </a:pPr>
            <a:endParaRPr lang="el-GR" sz="3200" b="0" strike="noStrike" spc="-1">
              <a:latin typeface="Arial"/>
            </a:endParaRPr>
          </a:p>
          <a:p>
            <a:pPr algn="ctr">
              <a:lnSpc>
                <a:spcPct val="100000"/>
              </a:lnSpc>
              <a:tabLst>
                <a:tab pos="0" algn="l"/>
              </a:tabLst>
            </a:pPr>
            <a:endParaRPr lang="el-GR" sz="3200" b="0" strike="noStrike" spc="-1">
              <a:latin typeface="Arial"/>
            </a:endParaRPr>
          </a:p>
        </p:txBody>
      </p:sp>
      <p:sp>
        <p:nvSpPr>
          <p:cNvPr id="140" name="TextShape 2"/>
          <p:cNvSpPr txBox="1"/>
          <p:nvPr/>
        </p:nvSpPr>
        <p:spPr>
          <a:xfrm>
            <a:off x="216000" y="5544000"/>
            <a:ext cx="8661960" cy="497880"/>
          </a:xfrm>
          <a:prstGeom prst="rect">
            <a:avLst/>
          </a:prstGeom>
          <a:noFill/>
          <a:ln>
            <a:noFill/>
          </a:ln>
        </p:spPr>
        <p:txBody>
          <a:bodyPr lIns="90000" tIns="45000" rIns="90000" bIns="45000">
            <a:noAutofit/>
          </a:bodyPr>
          <a:lstStyle/>
          <a:p>
            <a:pPr algn="ctr"/>
            <a:r>
              <a:rPr lang="el-GR" sz="3200" b="0" strike="noStrike" spc="-1">
                <a:solidFill>
                  <a:srgbClr val="0000FF"/>
                </a:solidFill>
                <a:latin typeface="Calibri"/>
                <a:ea typeface="Calibri"/>
                <a:hlinkClick r:id="rId2"/>
              </a:rPr>
              <a:t>Κλικ για αναπαραγωγή</a:t>
            </a:r>
            <a:endParaRPr lang="el-GR" sz="3200" b="0" strike="noStrike" spc="-1">
              <a:latin typeface="Arial"/>
            </a:endParaRPr>
          </a:p>
        </p:txBody>
      </p:sp>
      <p:pic>
        <p:nvPicPr>
          <p:cNvPr id="141" name="140 - Εικόνα"/>
          <p:cNvPicPr/>
          <p:nvPr/>
        </p:nvPicPr>
        <p:blipFill>
          <a:blip r:embed="rId3"/>
          <a:stretch/>
        </p:blipFill>
        <p:spPr>
          <a:xfrm>
            <a:off x="1944000" y="2287440"/>
            <a:ext cx="5041800" cy="325656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785880" y="596160"/>
            <a:ext cx="7786440" cy="521280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tabLst>
                <a:tab pos="0" algn="l"/>
              </a:tabLst>
            </a:pPr>
            <a:r>
              <a:rPr lang="el-GR" sz="2400" b="1" strike="noStrike" spc="-1">
                <a:solidFill>
                  <a:srgbClr val="000000"/>
                </a:solidFill>
                <a:latin typeface="Calibri"/>
                <a:ea typeface="Times New Roman"/>
              </a:rPr>
              <a:t>Το νέο ελληνικό κράτος καθιέρωσε ως επίσημη σχολική εορτή τη μέρα αυτή το 1842, εκφράζοντας και την από αιώνων παράδοση του γένους. Η δράση των τριών ιεραρχών δεν περιορίζεται στο θρησκευτικό στίβο αλλά και στον κοινωνικό. Σπούδασαν και οι τρεις, πρώτα στα σχολεία της πατρίδας τους και μετά για ανώτερες σπουδές στις διάφορες φιλοσοφικές σχολές της εποχής τους. Και οι τρεις ήταν πρώτοι σ' όλες τις σχολές που φοίτησαν, αποδείχτηκαν άριστοι όπου κι αν διαγωνίστηκαν. Στάθηκαν θαρραλέοι μπροστά στο δίκαιο και πρωτοπόροι σε κάθε ανθρωπιστική δραστηριότητα. Έμειναν ανυποχώρητοι μπροστά στους εχθρούς της χριστιανικής πίστης και στις αυθαιρεσίες και πιέσεις των ισχυρών της εποχής εκείνης.</a:t>
            </a:r>
            <a:endParaRPr lang="el-GR" sz="24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1008000" y="1296000"/>
            <a:ext cx="7500600" cy="82368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tabLst>
                <a:tab pos="0" algn="l"/>
              </a:tabLst>
            </a:pPr>
            <a:r>
              <a:rPr lang="el-GR" sz="2400" b="1" strike="noStrike" spc="-1">
                <a:solidFill>
                  <a:srgbClr val="FF0000"/>
                </a:solidFill>
                <a:latin typeface="Times New Roman"/>
                <a:ea typeface="Times New Roman"/>
              </a:rPr>
              <a:t>Προβολή </a:t>
            </a:r>
            <a:r>
              <a:rPr lang="en-US" sz="2400" b="1" strike="noStrike" spc="-1">
                <a:solidFill>
                  <a:srgbClr val="FF0000"/>
                </a:solidFill>
                <a:latin typeface="Times New Roman"/>
                <a:ea typeface="Times New Roman"/>
              </a:rPr>
              <a:t>Video</a:t>
            </a:r>
            <a:r>
              <a:rPr lang="el-GR" sz="2400" b="1" strike="noStrike" spc="-1">
                <a:solidFill>
                  <a:srgbClr val="FF0000"/>
                </a:solidFill>
                <a:latin typeface="Times New Roman"/>
                <a:ea typeface="Times New Roman"/>
              </a:rPr>
              <a:t>: </a:t>
            </a:r>
            <a:r>
              <a:rPr lang="el-GR" sz="2400" b="1" strike="noStrike" spc="-1">
                <a:solidFill>
                  <a:srgbClr val="FF0000"/>
                </a:solidFill>
                <a:latin typeface="Calibri"/>
                <a:ea typeface="Times New Roman"/>
              </a:rPr>
              <a:t>Οι τρεις Ιεράρχες απέναντι στην εξουσία (7.42΄)</a:t>
            </a:r>
            <a:endParaRPr lang="el-GR" sz="2400" b="0" strike="noStrike" spc="-1">
              <a:latin typeface="Arial"/>
            </a:endParaRPr>
          </a:p>
        </p:txBody>
      </p:sp>
      <p:sp>
        <p:nvSpPr>
          <p:cNvPr id="144" name="TextShape 2"/>
          <p:cNvSpPr txBox="1"/>
          <p:nvPr/>
        </p:nvSpPr>
        <p:spPr>
          <a:xfrm>
            <a:off x="1368000" y="5724360"/>
            <a:ext cx="6451920" cy="395640"/>
          </a:xfrm>
          <a:prstGeom prst="rect">
            <a:avLst/>
          </a:prstGeom>
          <a:noFill/>
          <a:ln>
            <a:noFill/>
          </a:ln>
        </p:spPr>
        <p:txBody>
          <a:bodyPr lIns="90000" tIns="45000" rIns="90000" bIns="45000">
            <a:noAutofit/>
          </a:bodyPr>
          <a:lstStyle/>
          <a:p>
            <a:pPr algn="ctr"/>
            <a:r>
              <a:rPr lang="el-GR" sz="2400" b="0" strike="noStrike" spc="-1">
                <a:solidFill>
                  <a:srgbClr val="0000FF"/>
                </a:solidFill>
                <a:latin typeface="Calibri"/>
                <a:ea typeface="Times New Roman"/>
                <a:hlinkClick r:id="rId2"/>
              </a:rPr>
              <a:t>Κλικ για αναπαραγωγή</a:t>
            </a:r>
            <a:endParaRPr lang="el-GR" sz="2400" b="0" strike="noStrike" spc="-1">
              <a:latin typeface="Arial"/>
            </a:endParaRPr>
          </a:p>
        </p:txBody>
      </p:sp>
      <p:pic>
        <p:nvPicPr>
          <p:cNvPr id="145" name="144 - Εικόνα"/>
          <p:cNvPicPr/>
          <p:nvPr/>
        </p:nvPicPr>
        <p:blipFill>
          <a:blip r:embed="rId3"/>
          <a:stretch/>
        </p:blipFill>
        <p:spPr>
          <a:xfrm>
            <a:off x="1872000" y="2376000"/>
            <a:ext cx="5400000" cy="317124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500040" y="1021320"/>
            <a:ext cx="8214840" cy="466596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tabLst>
                <a:tab pos="0" algn="l"/>
              </a:tabLst>
            </a:pPr>
            <a:r>
              <a:rPr lang="el-GR" sz="2000" b="1" strike="noStrike" spc="-1">
                <a:solidFill>
                  <a:srgbClr val="000000"/>
                </a:solidFill>
                <a:latin typeface="Calibri"/>
                <a:ea typeface="Times New Roman"/>
              </a:rPr>
              <a:t>30η Ιανουαρίου, η ημέρα των τριών Ιεραρχών, η ημέρα των γραμμάτων.</a:t>
            </a:r>
            <a:endParaRPr lang="el-GR" sz="2000" b="0" strike="noStrike" spc="-1">
              <a:latin typeface="Arial"/>
            </a:endParaRPr>
          </a:p>
          <a:p>
            <a:pPr algn="ctr">
              <a:lnSpc>
                <a:spcPct val="100000"/>
              </a:lnSpc>
              <a:tabLst>
                <a:tab pos="0" algn="l"/>
              </a:tabLst>
            </a:pPr>
            <a:r>
              <a:rPr lang="el-GR" sz="2000" b="1" strike="noStrike" spc="-1">
                <a:solidFill>
                  <a:srgbClr val="000000"/>
                </a:solidFill>
                <a:latin typeface="Calibri"/>
                <a:ea typeface="Times New Roman"/>
              </a:rPr>
              <a:t>Ο Βασίλειος υπήρξε ένας Έλληνας δάσκαλος, ο οποίος απέδωσε τεράστια σημασία στα καλά έργα, χάρη στο Γρηγόριο η ακρόπολη του πνευματικού πολιτισμού κερδήθηκε για την πίστη, ο Χρυσόστομος έχει να μας δώσει ένα συγκεκριμένο μάθημα για τις σχέσεις εκκλησίας και κοινωνίας. Ανέπτυξαν και ανέλυσαν την ιδανική μορφή κοινωνικής ζωής. Αρνούνται ότι μπορεί σε μια κοινωνία να είναι κάποιος δούλος λόγω πολιτικών και κοινωνικών δεδομένων.</a:t>
            </a:r>
            <a:endParaRPr lang="el-GR" sz="2000" b="0" strike="noStrike" spc="-1">
              <a:latin typeface="Arial"/>
            </a:endParaRPr>
          </a:p>
          <a:p>
            <a:pPr algn="ctr">
              <a:lnSpc>
                <a:spcPct val="100000"/>
              </a:lnSpc>
              <a:tabLst>
                <a:tab pos="0" algn="l"/>
              </a:tabLst>
            </a:pPr>
            <a:r>
              <a:rPr lang="el-GR" sz="2000" b="1" strike="noStrike" spc="-1">
                <a:solidFill>
                  <a:srgbClr val="000000"/>
                </a:solidFill>
                <a:latin typeface="Calibri"/>
                <a:ea typeface="Times New Roman"/>
              </a:rPr>
              <a:t>Είναι αντίθετοι στη διάκριση πλούσιων και φτωχών. Οι ιδέες τους παραμένουν διαχρονικές και συχνά ζητούμενα της εποχής μας. Είναι αυτοί που πρώτοι αναφέρθηκαν στον τρόπο συμπεριφοράς των μαθητών στην τάξη και έξω από αυτήν, στους τρόπους και μεθόδους διδασκαλίας των μαθημάτων, στους δασκάλους και τα σχολικά κτίρια, ώστε να είναι υγιεινά και έξω από τις πόλεις, ενώ πρότειναν και παιδαγωγικά κίνητρα για τους μαθητές.</a:t>
            </a:r>
            <a:endParaRPr lang="el-GR" sz="20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955440" y="1456200"/>
            <a:ext cx="7357680" cy="164628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tabLst>
                <a:tab pos="0" algn="l"/>
              </a:tabLst>
            </a:pPr>
            <a:r>
              <a:rPr lang="el-GR" sz="2800" b="1" strike="noStrike" spc="-1">
                <a:solidFill>
                  <a:srgbClr val="FF0000"/>
                </a:solidFill>
                <a:latin typeface="Calibri"/>
                <a:ea typeface="Times New Roman"/>
              </a:rPr>
              <a:t>Διδαχές του Αγίου Ιωάννου του Χρυσοστόμου (7.37΄)</a:t>
            </a:r>
            <a:endParaRPr lang="el-GR" sz="2800" b="0" strike="noStrike" spc="-1">
              <a:latin typeface="Arial"/>
            </a:endParaRPr>
          </a:p>
          <a:p>
            <a:pPr algn="ctr">
              <a:lnSpc>
                <a:spcPct val="100000"/>
              </a:lnSpc>
              <a:tabLst>
                <a:tab pos="0" algn="l"/>
              </a:tabLst>
            </a:pPr>
            <a:endParaRPr lang="el-GR" sz="2800" b="0" strike="noStrike" spc="-1">
              <a:latin typeface="Arial"/>
            </a:endParaRPr>
          </a:p>
          <a:p>
            <a:pPr>
              <a:lnSpc>
                <a:spcPct val="100000"/>
              </a:lnSpc>
              <a:tabLst>
                <a:tab pos="0" algn="l"/>
              </a:tabLst>
            </a:pPr>
            <a:endParaRPr lang="el-GR" sz="2800" b="0" strike="noStrike" spc="-1">
              <a:latin typeface="Arial"/>
            </a:endParaRPr>
          </a:p>
        </p:txBody>
      </p:sp>
      <p:pic>
        <p:nvPicPr>
          <p:cNvPr id="148" name="147 - Εικόνα"/>
          <p:cNvPicPr/>
          <p:nvPr/>
        </p:nvPicPr>
        <p:blipFill>
          <a:blip r:embed="rId2"/>
          <a:stretch/>
        </p:blipFill>
        <p:spPr>
          <a:xfrm>
            <a:off x="2007000" y="2635560"/>
            <a:ext cx="5181120" cy="3335040"/>
          </a:xfrm>
          <a:prstGeom prst="rect">
            <a:avLst/>
          </a:prstGeom>
          <a:ln>
            <a:noFill/>
          </a:ln>
        </p:spPr>
      </p:pic>
      <p:sp>
        <p:nvSpPr>
          <p:cNvPr id="149" name="TextShape 2"/>
          <p:cNvSpPr txBox="1"/>
          <p:nvPr/>
        </p:nvSpPr>
        <p:spPr>
          <a:xfrm>
            <a:off x="2448000" y="6120000"/>
            <a:ext cx="4464000" cy="346320"/>
          </a:xfrm>
          <a:prstGeom prst="rect">
            <a:avLst/>
          </a:prstGeom>
          <a:noFill/>
          <a:ln>
            <a:noFill/>
          </a:ln>
        </p:spPr>
        <p:txBody>
          <a:bodyPr lIns="90000" tIns="45000" rIns="90000" bIns="45000">
            <a:noAutofit/>
          </a:bodyPr>
          <a:lstStyle/>
          <a:p>
            <a:pPr algn="ctr"/>
            <a:r>
              <a:rPr lang="el-GR" sz="1800" b="0" strike="noStrike" spc="-1">
                <a:latin typeface="Arial"/>
                <a:hlinkClick r:id="rId3"/>
              </a:rPr>
              <a:t>Κλικ για αναπαραγωγή</a:t>
            </a:r>
            <a:endParaRPr lang="el-GR" sz="18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TotalTime>
  <Words>938</Words>
  <Application>Microsoft Office PowerPoint</Application>
  <PresentationFormat>Προβολή στην οθόνη (4:3)</PresentationFormat>
  <Paragraphs>52</Paragraphs>
  <Slides>16</Slides>
  <Notes>4</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16</vt:i4>
      </vt:variant>
    </vt:vector>
  </HeadingPairs>
  <TitlesOfParts>
    <vt:vector size="25" baseType="lpstr">
      <vt:lpstr>Arial</vt:lpstr>
      <vt:lpstr>Calibri</vt:lpstr>
      <vt:lpstr>Lucida Console</vt:lpstr>
      <vt:lpstr>Symbol</vt:lpstr>
      <vt:lpstr>Times New Roman</vt:lpstr>
      <vt:lpstr>Wingdings</vt:lpstr>
      <vt:lpstr>Office Theme</vt:lpstr>
      <vt:lpstr>Office Theme</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subject/>
  <dc:creator>Windows 7</dc:creator>
  <dc:description/>
  <cp:lastModifiedBy>Zetta Bertseka</cp:lastModifiedBy>
  <cp:revision>25</cp:revision>
  <dcterms:created xsi:type="dcterms:W3CDTF">2022-01-22T18:08:56Z</dcterms:created>
  <dcterms:modified xsi:type="dcterms:W3CDTF">2022-01-27T17:13:47Z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Προβολή στην οθόνη (4:3)</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ies>
</file>