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39" autoAdjust="0"/>
  </p:normalViewPr>
  <p:slideViewPr>
    <p:cSldViewPr snapToGrid="0" snapToObjects="1">
      <p:cViewPr varScale="1">
        <p:scale>
          <a:sx n="116" d="100"/>
          <a:sy n="116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5327EC-05FC-F144-B6A2-3E8D80D7EA07}" type="datetimeFigureOut">
              <a:rPr lang="en-US" smtClean="0"/>
              <a:t>28/4/20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9AA44D-D8FC-A343-A36A-B65A305D3E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Στιγμιότυπο 2020-04-20, 3.59.05 μμ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54" y="1859281"/>
            <a:ext cx="6335744" cy="968249"/>
          </a:xfrm>
          <a:prstGeom prst="rect">
            <a:avLst/>
          </a:prstGeom>
        </p:spPr>
      </p:pic>
      <p:pic>
        <p:nvPicPr>
          <p:cNvPr id="5" name="Picture 4" descr="ΣΜΥΡΝΗ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9" y="2827530"/>
            <a:ext cx="6979420" cy="27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886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ΑΦΗΓΗΣΗ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l-GR" dirty="0" smtClean="0"/>
              <a:t>Χρονολογική-Γραμμική</a:t>
            </a:r>
          </a:p>
          <a:p>
            <a:pPr indent="0">
              <a:buNone/>
            </a:pPr>
            <a:r>
              <a:rPr lang="el-GR" dirty="0"/>
              <a:t>α</a:t>
            </a:r>
            <a:r>
              <a:rPr lang="el-GR" dirty="0" smtClean="0"/>
              <a:t>λλά</a:t>
            </a:r>
          </a:p>
          <a:p>
            <a:pPr indent="0">
              <a:buNone/>
            </a:pPr>
            <a:r>
              <a:rPr lang="el-GR" dirty="0" smtClean="0"/>
              <a:t>Υπάρχει αναδρομική αφήγηση στο σημείο που η αφηγήτρια σκέφτεται: «όταν μ’έστελναν μακριά από το σπίτι μου.... </a:t>
            </a:r>
            <a:r>
              <a:rPr lang="el-GR" dirty="0"/>
              <a:t>σ</a:t>
            </a:r>
            <a:r>
              <a:rPr lang="el-GR" dirty="0" smtClean="0"/>
              <a:t>την καρδιά»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091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ΔΡΑΣΤΗΡΙΟΤΗΤΕΣ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25" y="2172734"/>
            <a:ext cx="7183243" cy="3690670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el-GR" sz="4800" dirty="0"/>
              <a:t>Να αντιστοιχίσετε τους αφηγηματικούς τρόπους της στήλης Α με τα χωρία του αποσπάσματος της στήλης Β</a:t>
            </a:r>
            <a:r>
              <a:rPr lang="el-GR" sz="4800" dirty="0" smtClean="0"/>
              <a:t>.</a:t>
            </a:r>
          </a:p>
          <a:p>
            <a:pPr indent="0">
              <a:buNone/>
            </a:pPr>
            <a:r>
              <a:rPr lang="el-GR" sz="2800" dirty="0" smtClean="0"/>
              <a:t>ΣΤΗΛΗ </a:t>
            </a:r>
            <a:r>
              <a:rPr lang="el-GR" sz="2800" dirty="0"/>
              <a:t>Α                                    </a:t>
            </a:r>
            <a:r>
              <a:rPr lang="el-GR" sz="2800" dirty="0" smtClean="0"/>
              <a:t>                                          </a:t>
            </a:r>
            <a:r>
              <a:rPr lang="el-GR" sz="2800" dirty="0"/>
              <a:t>ΣΤΗΛΗ </a:t>
            </a:r>
            <a:r>
              <a:rPr lang="el-GR" sz="2800" dirty="0" smtClean="0"/>
              <a:t>Β</a:t>
            </a:r>
          </a:p>
          <a:p>
            <a:pPr indent="0">
              <a:buNone/>
            </a:pPr>
            <a:r>
              <a:rPr lang="el-GR" sz="2800" dirty="0" smtClean="0"/>
              <a:t>1. </a:t>
            </a:r>
            <a:r>
              <a:rPr lang="el-GR" sz="5600" dirty="0" smtClean="0"/>
              <a:t>περιγραφή   </a:t>
            </a:r>
            <a:r>
              <a:rPr lang="el-GR" sz="2800" dirty="0" smtClean="0"/>
              <a:t>                                                    α.  — Τι συμβαίνει; ρώτησε ο πατέρας.  [...]</a:t>
            </a:r>
          </a:p>
          <a:p>
            <a:pPr indent="0">
              <a:buNone/>
            </a:pPr>
            <a:r>
              <a:rPr lang="el-GR" sz="2800" dirty="0" smtClean="0"/>
              <a:t>                                                                                                       — </a:t>
            </a:r>
            <a:r>
              <a:rPr lang="el-GR" sz="2800" dirty="0"/>
              <a:t>Το παιδί φεύγει ταξίδι με τη θεία του και την οικογένεια του Γεράσιμου. </a:t>
            </a:r>
          </a:p>
          <a:p>
            <a:pPr indent="0">
              <a:buNone/>
            </a:pPr>
            <a:r>
              <a:rPr lang="el-GR" sz="2800" dirty="0"/>
              <a:t> </a:t>
            </a:r>
          </a:p>
          <a:p>
            <a:pPr indent="0">
              <a:buNone/>
            </a:pPr>
            <a:r>
              <a:rPr lang="el-GR" sz="2800" dirty="0" smtClean="0"/>
              <a:t> </a:t>
            </a:r>
            <a:r>
              <a:rPr lang="el-GR" sz="2800" dirty="0"/>
              <a:t>2.  </a:t>
            </a:r>
            <a:r>
              <a:rPr lang="el-GR" sz="5600" dirty="0"/>
              <a:t>αφήγηση       </a:t>
            </a:r>
            <a:r>
              <a:rPr lang="el-GR" sz="2800" dirty="0"/>
              <a:t>                           </a:t>
            </a:r>
            <a:r>
              <a:rPr lang="el-GR" sz="2800" dirty="0" smtClean="0"/>
              <a:t>                    </a:t>
            </a:r>
            <a:r>
              <a:rPr lang="el-GR" sz="2800" dirty="0"/>
              <a:t>β. Γιατί πάλι αυτή η αναταραχή και η τρικυμία; Γιατί οι άνθρωποι του τόπου </a:t>
            </a:r>
          </a:p>
          <a:p>
            <a:pPr indent="0">
              <a:buNone/>
            </a:pPr>
            <a:r>
              <a:rPr lang="el-GR" sz="2800" dirty="0"/>
              <a:t>                                                                                                     </a:t>
            </a:r>
            <a:r>
              <a:rPr lang="el-GR" sz="2800" dirty="0" smtClean="0"/>
              <a:t>  </a:t>
            </a:r>
            <a:r>
              <a:rPr lang="el-GR" sz="2800" dirty="0"/>
              <a:t>μας έπρεπε να τρέχουν κυνηγημένοι και να σκοτώνονται; Γιατί να καίγονται </a:t>
            </a:r>
          </a:p>
          <a:p>
            <a:pPr indent="0">
              <a:buNone/>
            </a:pPr>
            <a:r>
              <a:rPr lang="el-GR" sz="2800" dirty="0"/>
              <a:t>                                                                                                      </a:t>
            </a:r>
            <a:r>
              <a:rPr lang="el-GR" sz="2800" dirty="0" smtClean="0"/>
              <a:t> </a:t>
            </a:r>
            <a:r>
              <a:rPr lang="el-GR" sz="2800" dirty="0"/>
              <a:t>πάλι τα σπίτια τους και οι ελπίδες τους; Γιατί δε βρισκόταν ένας τρόπος να</a:t>
            </a:r>
          </a:p>
          <a:p>
            <a:pPr indent="0">
              <a:buNone/>
            </a:pPr>
            <a:r>
              <a:rPr lang="el-GR" sz="2800" dirty="0"/>
              <a:t>                                                                                                      </a:t>
            </a:r>
            <a:r>
              <a:rPr lang="el-GR" sz="2800" dirty="0" smtClean="0"/>
              <a:t> </a:t>
            </a:r>
            <a:r>
              <a:rPr lang="el-GR" sz="2800" dirty="0"/>
              <a:t>ζει ο καθένας στη γη των προγόνων του και να τη δουλεύει ήσυχα και καλά,</a:t>
            </a:r>
          </a:p>
          <a:p>
            <a:pPr indent="0">
              <a:buNone/>
            </a:pPr>
            <a:r>
              <a:rPr lang="el-GR" sz="2800" dirty="0"/>
              <a:t>                                                                                                       </a:t>
            </a:r>
            <a:r>
              <a:rPr lang="el-GR" sz="2800" dirty="0" smtClean="0"/>
              <a:t> </a:t>
            </a:r>
            <a:r>
              <a:rPr lang="el-GR" sz="2800" dirty="0"/>
              <a:t>είτε Τούρκος ήταν είτε Έλληνας;</a:t>
            </a:r>
          </a:p>
          <a:p>
            <a:pPr indent="0">
              <a:buNone/>
            </a:pPr>
            <a:endParaRPr lang="el-GR" sz="2800" dirty="0" smtClean="0"/>
          </a:p>
          <a:p>
            <a:pPr indent="0">
              <a:buNone/>
            </a:pPr>
            <a:r>
              <a:rPr lang="el-GR" sz="2800" dirty="0" smtClean="0"/>
              <a:t>  </a:t>
            </a:r>
            <a:r>
              <a:rPr lang="el-GR" sz="2800" dirty="0"/>
              <a:t>3.  </a:t>
            </a:r>
            <a:r>
              <a:rPr lang="el-GR" sz="5600" dirty="0"/>
              <a:t>διάλογος   </a:t>
            </a:r>
            <a:r>
              <a:rPr lang="el-GR" sz="2800" dirty="0"/>
              <a:t>                                </a:t>
            </a:r>
            <a:r>
              <a:rPr lang="el-GR" sz="2800" dirty="0" smtClean="0"/>
              <a:t>                  </a:t>
            </a:r>
            <a:r>
              <a:rPr lang="el-GR" sz="2800" dirty="0"/>
              <a:t>γ. Καθώς διέσχιζα την οδό Μοσκώφ ένιωσα το ίδιο συναίσθημα που </a:t>
            </a:r>
          </a:p>
          <a:p>
            <a:pPr indent="0">
              <a:buNone/>
            </a:pPr>
            <a:r>
              <a:rPr lang="el-GR" sz="2800" dirty="0"/>
              <a:t>                                                                       </a:t>
            </a:r>
            <a:r>
              <a:rPr lang="el-GR" sz="2800" dirty="0" smtClean="0"/>
              <a:t>                           </a:t>
            </a:r>
            <a:r>
              <a:rPr lang="el-GR" sz="2800" dirty="0"/>
              <a:t>είχα όταν μ’έστελναν μακριά απ’ το σπίτι μου, με τα γκρίζα εκείνη </a:t>
            </a:r>
          </a:p>
          <a:p>
            <a:pPr indent="0">
              <a:buNone/>
            </a:pPr>
            <a:r>
              <a:rPr lang="el-GR" sz="2800" dirty="0"/>
              <a:t>                                                                       </a:t>
            </a:r>
            <a:r>
              <a:rPr lang="el-GR" sz="2800" dirty="0" smtClean="0"/>
              <a:t>                           </a:t>
            </a:r>
            <a:r>
              <a:rPr lang="el-GR" sz="2800" dirty="0"/>
              <a:t>βαλιτσούλα και τα σταχτιά σύννεφα στην </a:t>
            </a:r>
            <a:r>
              <a:rPr lang="el-GR" sz="2800" dirty="0" smtClean="0"/>
              <a:t>καρδιά</a:t>
            </a:r>
            <a:endParaRPr lang="el-GR" sz="2800" dirty="0"/>
          </a:p>
          <a:p>
            <a:pPr indent="0">
              <a:buNone/>
            </a:pPr>
            <a:r>
              <a:rPr lang="el-GR" sz="2800" dirty="0" smtClean="0"/>
              <a:t>   </a:t>
            </a:r>
            <a:r>
              <a:rPr lang="el-GR" sz="2800" dirty="0"/>
              <a:t>4. </a:t>
            </a:r>
            <a:r>
              <a:rPr lang="el-GR" sz="5600" dirty="0"/>
              <a:t>εσωτερικός μονόλογος               </a:t>
            </a:r>
            <a:r>
              <a:rPr lang="el-GR" sz="5600" dirty="0" smtClean="0"/>
              <a:t>         </a:t>
            </a:r>
            <a:r>
              <a:rPr lang="el-GR" sz="2800" dirty="0"/>
              <a:t>δ. τα περιβόλια με τα δέντρα, που τα κλαριά τους γέρνανε ως τα κάτω </a:t>
            </a:r>
          </a:p>
          <a:p>
            <a:pPr indent="0">
              <a:buNone/>
            </a:pPr>
            <a:r>
              <a:rPr lang="el-GR" sz="2800" dirty="0"/>
              <a:t>                                                                                                      </a:t>
            </a:r>
            <a:r>
              <a:rPr lang="el-GR" sz="2800" dirty="0" smtClean="0"/>
              <a:t>                                    απ</a:t>
            </a:r>
            <a:r>
              <a:rPr lang="el-GR" sz="2800" dirty="0"/>
              <a:t>’ τον πλούσιο καρπό...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675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ΔΡΑΣΤΗΡΙΟΤΗΤΕΣ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62024"/>
            <a:ext cx="6400800" cy="3224377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el-GR" dirty="0"/>
              <a:t>Να  αντιστοιχίσετε τα σχήματα λόγου της Στήλης Α με τις φράσεις του κειμένου της Στήλης Β.</a:t>
            </a:r>
          </a:p>
          <a:p>
            <a:pPr indent="0">
              <a:buNone/>
            </a:pPr>
            <a:r>
              <a:rPr lang="el-GR" b="1" dirty="0"/>
              <a:t>        ΣΤΗΛΗ Α                                                ΣΤΗΛΗ Β</a:t>
            </a:r>
            <a:endParaRPr lang="el-GR" dirty="0"/>
          </a:p>
          <a:p>
            <a:pPr lvl="0"/>
            <a:r>
              <a:rPr lang="el-GR" dirty="0" smtClean="0"/>
              <a:t>οπτική εικόνα                                    α. </a:t>
            </a:r>
            <a:r>
              <a:rPr lang="el-GR" dirty="0"/>
              <a:t>καθώς αγκομαχούσε το τρενάκι του Μπουτζά....</a:t>
            </a:r>
          </a:p>
          <a:p>
            <a:pPr lvl="0"/>
            <a:r>
              <a:rPr lang="el-GR" dirty="0" smtClean="0"/>
              <a:t>μεταφορά                                          </a:t>
            </a:r>
            <a:r>
              <a:rPr lang="el-GR" dirty="0"/>
              <a:t>β. Εδώ κι εκεί αμέριμνοι χωρικοί με τις κουνιστές τους βράκες, σκάλιζαν </a:t>
            </a:r>
          </a:p>
          <a:p>
            <a:pPr lvl="0"/>
            <a:r>
              <a:rPr lang="el-GR" dirty="0"/>
              <a:t>παρομοίωση                                         τη γης και όργωναν τ’ αμπέλια.</a:t>
            </a:r>
          </a:p>
          <a:p>
            <a:pPr lvl="0"/>
            <a:r>
              <a:rPr lang="el-GR" dirty="0"/>
              <a:t>προσωποποίηση                              γ. η θεία μου έμεινε εκεί στη θέση της, απολιθωμένη, άβουλη, νεκρή</a:t>
            </a:r>
          </a:p>
          <a:p>
            <a:r>
              <a:rPr lang="el-GR" dirty="0"/>
              <a:t>ασύνδετο σχήμα                               δ.</a:t>
            </a:r>
            <a:r>
              <a:rPr lang="el-GR" i="1" dirty="0"/>
              <a:t> </a:t>
            </a:r>
            <a:r>
              <a:rPr lang="el-GR" dirty="0"/>
              <a:t>με τα γκρίζα εκείνη βαλιτσούλα και τα σταχτιά σύννεφα στην καρδιά</a:t>
            </a:r>
          </a:p>
          <a:p>
            <a:pPr indent="0">
              <a:buNone/>
            </a:pPr>
            <a:r>
              <a:rPr lang="el-GR" i="1" dirty="0" smtClean="0"/>
              <a:t>                                                                        </a:t>
            </a:r>
            <a:r>
              <a:rPr lang="el-GR" i="1" dirty="0"/>
              <a:t>ε.  </a:t>
            </a:r>
            <a:r>
              <a:rPr lang="el-GR" dirty="0"/>
              <a:t>Εκείνη τη στιγμή μου φάνηκε πως άνοιξαν δυο πελώρια παράθυρα και </a:t>
            </a:r>
          </a:p>
          <a:p>
            <a:pPr indent="0">
              <a:buNone/>
            </a:pPr>
            <a:r>
              <a:rPr lang="el-GR" i="1" dirty="0"/>
              <a:t> </a:t>
            </a:r>
            <a:r>
              <a:rPr lang="el-GR" i="1" dirty="0" smtClean="0"/>
              <a:t>                                                                           </a:t>
            </a:r>
            <a:r>
              <a:rPr lang="el-GR" dirty="0"/>
              <a:t>μπήκε  </a:t>
            </a:r>
            <a:r>
              <a:rPr lang="el-GR" dirty="0" smtClean="0"/>
              <a:t>φως</a:t>
            </a:r>
          </a:p>
          <a:p>
            <a:pPr indent="0">
              <a:buNone/>
            </a:pPr>
            <a:r>
              <a:rPr lang="el-GR" dirty="0" smtClean="0"/>
              <a:t>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875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1922</a:t>
            </a:r>
            <a:endParaRPr lang="en-US" dirty="0"/>
          </a:p>
        </p:txBody>
      </p:sp>
      <p:pic>
        <p:nvPicPr>
          <p:cNvPr id="4" name="Content Placeholder 3" descr="ΣΜΥΡΝΗ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 b="4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64527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endParaRPr lang="en-US" dirty="0"/>
          </a:p>
        </p:txBody>
      </p:sp>
      <p:pic>
        <p:nvPicPr>
          <p:cNvPr id="4" name="Content Placeholder 3" descr="ΕΞΩΦΥΛΛΟ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5" b="33175"/>
          <a:stretch>
            <a:fillRect/>
          </a:stretch>
        </p:blipFill>
        <p:spPr>
          <a:xfrm>
            <a:off x="1496115" y="2228928"/>
            <a:ext cx="6400800" cy="3257473"/>
          </a:xfrm>
        </p:spPr>
      </p:pic>
    </p:spTree>
    <p:extLst>
      <p:ext uri="{BB962C8B-B14F-4D97-AF65-F5344CB8AC3E}">
        <p14:creationId xmlns:p14="http://schemas.microsoft.com/office/powerpoint/2010/main" val="271856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Στιγμιότυπο 2020-04-20, 4.00.21 μμ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18" b="-10818"/>
          <a:stretch/>
        </p:blipFill>
        <p:spPr>
          <a:xfrm>
            <a:off x="1371600" y="2438400"/>
            <a:ext cx="6400800" cy="304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cap="none" dirty="0" smtClean="0">
                <a:latin typeface="Times New Roman"/>
                <a:cs typeface="Times New Roman"/>
              </a:rPr>
              <a:t>Σε ποια εποχή διαδραματίζεται η ιστορία;</a:t>
            </a:r>
            <a:endParaRPr lang="en-US" sz="2800" cap="non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712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Στιγμιότυπο 2020-04-20, 4.16.18 μμ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b="-9755"/>
          <a:stretch/>
        </p:blipFill>
        <p:spPr>
          <a:xfrm>
            <a:off x="946254" y="2405199"/>
            <a:ext cx="7196502" cy="3048000"/>
          </a:xfr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Autofit/>
          </a:bodyPr>
          <a:lstStyle/>
          <a:p>
            <a:r>
              <a:rPr lang="el-GR" sz="2400" cap="none" dirty="0" smtClean="0">
                <a:latin typeface="Times New Roman"/>
                <a:cs typeface="Times New Roman"/>
              </a:rPr>
              <a:t>Ποιο είναι το θέμα του αποσπάσματος; Ποιος ο χρόνος; Ποιος ο τόπος;</a:t>
            </a:r>
            <a:endParaRPr lang="en-US" sz="2400" cap="non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8147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38903"/>
            <a:ext cx="6400800" cy="842297"/>
          </a:xfrm>
        </p:spPr>
        <p:txBody>
          <a:bodyPr>
            <a:noAutofit/>
          </a:bodyPr>
          <a:lstStyle/>
          <a:p>
            <a:r>
              <a:rPr lang="el-GR" sz="1800" b="1" dirty="0">
                <a:latin typeface="Times New Roman"/>
                <a:cs typeface="Times New Roman"/>
              </a:rPr>
              <a:t>Μπορείτε να χωρίσετε σε ενότητες το κείμενο που διαβάσατε και να δώσετε έναν πλαγιότιτλο</a:t>
            </a:r>
            <a:r>
              <a:rPr lang="el-GR" sz="1800" b="1" dirty="0" smtClean="0">
                <a:latin typeface="Times New Roman"/>
                <a:cs typeface="Times New Roman"/>
              </a:rPr>
              <a:t>;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el-GR" b="1" u="sng" dirty="0" smtClean="0"/>
              <a:t>Ενότητες του κειμένου:</a:t>
            </a:r>
            <a:endParaRPr lang="el-GR" dirty="0" smtClean="0"/>
          </a:p>
          <a:p>
            <a:r>
              <a:rPr lang="el-GR" b="1" dirty="0" smtClean="0"/>
              <a:t>Ενότητα </a:t>
            </a:r>
            <a:r>
              <a:rPr lang="el-GR" b="1" dirty="0"/>
              <a:t>1η</a:t>
            </a:r>
            <a:r>
              <a:rPr lang="el-GR" dirty="0"/>
              <a:t> ("Δεν πρόλαβε ο θείος Γιάγκος...να πάρεις τίποτα"): </a:t>
            </a:r>
            <a:endParaRPr lang="el-GR" dirty="0" smtClean="0"/>
          </a:p>
          <a:p>
            <a:pPr indent="0">
              <a:buNone/>
            </a:pPr>
            <a:r>
              <a:rPr lang="el-GR" dirty="0" smtClean="0"/>
              <a:t>Η </a:t>
            </a:r>
            <a:r>
              <a:rPr lang="el-GR" dirty="0"/>
              <a:t>απόφαση για αναχώρηση από τη Σμύρνη</a:t>
            </a:r>
          </a:p>
          <a:p>
            <a:r>
              <a:rPr lang="el-GR" b="1" dirty="0"/>
              <a:t>Ενότητα 2η</a:t>
            </a:r>
            <a:r>
              <a:rPr lang="el-GR" dirty="0"/>
              <a:t> ("Όταν έφυγε ο θείος... και τρέξαµε για το σταθµό</a:t>
            </a:r>
            <a:r>
              <a:rPr lang="el-GR" dirty="0" smtClean="0"/>
              <a:t>.):</a:t>
            </a:r>
          </a:p>
          <a:p>
            <a:pPr indent="0">
              <a:buNone/>
            </a:pPr>
            <a:r>
              <a:rPr lang="el-GR" dirty="0"/>
              <a:t>   Η γενναιοδωρία της θείας Ερμιόνης</a:t>
            </a:r>
          </a:p>
          <a:p>
            <a:r>
              <a:rPr lang="el-GR" b="1" dirty="0"/>
              <a:t>Ενότητα 3η</a:t>
            </a:r>
            <a:r>
              <a:rPr lang="el-GR" dirty="0"/>
              <a:t> ("Σ' όλη τη διαδροµή, καθώς...φτιάχναν και γιατί")</a:t>
            </a:r>
            <a:r>
              <a:rPr lang="el-GR" dirty="0" smtClean="0"/>
              <a:t>:</a:t>
            </a:r>
          </a:p>
          <a:p>
            <a:pPr indent="0">
              <a:buNone/>
            </a:pPr>
            <a:r>
              <a:rPr lang="el-GR" dirty="0" smtClean="0"/>
              <a:t> </a:t>
            </a:r>
            <a:r>
              <a:rPr lang="el-GR" dirty="0"/>
              <a:t>Εικόνες του τοπίου και σκέψεις της Αλίκης κατά τη διαδρομή</a:t>
            </a:r>
          </a:p>
          <a:p>
            <a:r>
              <a:rPr lang="el-GR" b="1" dirty="0"/>
              <a:t>Ενότητα 4η</a:t>
            </a:r>
            <a:r>
              <a:rPr lang="el-GR" dirty="0"/>
              <a:t> ("Όταν φτάσαμε στην οδό... το μέλλον"): </a:t>
            </a:r>
            <a:endParaRPr lang="el-GR" dirty="0" smtClean="0"/>
          </a:p>
          <a:p>
            <a:pPr indent="0">
              <a:buNone/>
            </a:pPr>
            <a:r>
              <a:rPr lang="el-GR" dirty="0" smtClean="0"/>
              <a:t>Η </a:t>
            </a:r>
            <a:r>
              <a:rPr lang="el-GR" dirty="0"/>
              <a:t>ανυποψίαστη ξεγνοιασιά της οικογένειας της Αλίκης, ο αποχαιρετισμός.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74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Στιγμιότυπο 2020-04-20, 4.24.56 μμ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3" b="201"/>
          <a:stretch/>
        </p:blipFill>
        <p:spPr>
          <a:xfrm>
            <a:off x="1302149" y="2199772"/>
            <a:ext cx="6400800" cy="3637934"/>
          </a:xfrm>
        </p:spPr>
      </p:pic>
      <p:pic>
        <p:nvPicPr>
          <p:cNvPr id="5" name="Picture 4" descr="Στιγμιότυπο 2020-04-20, 4.23.13 μμ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80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33528"/>
          </a:xfrm>
        </p:spPr>
        <p:txBody>
          <a:bodyPr>
            <a:normAutofit fontScale="90000"/>
          </a:bodyPr>
          <a:lstStyle/>
          <a:p>
            <a:r>
              <a:rPr lang="el-GR" dirty="0"/>
              <a:t> </a:t>
            </a:r>
            <a:br>
              <a:rPr lang="el-GR" dirty="0"/>
            </a:br>
            <a:r>
              <a:rPr lang="en-US" dirty="0"/>
              <a:t> </a:t>
            </a:r>
            <a:r>
              <a:rPr lang="el-GR" sz="1200" b="1" dirty="0" smtClean="0">
                <a:latin typeface="Times New Roman"/>
                <a:cs typeface="Times New Roman"/>
              </a:rPr>
              <a:t/>
            </a:r>
            <a:br>
              <a:rPr lang="el-GR" sz="1200" b="1" dirty="0" smtClean="0">
                <a:latin typeface="Times New Roman"/>
                <a:cs typeface="Times New Roman"/>
              </a:rPr>
            </a:br>
            <a:endParaRPr lang="el-GR" sz="1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Α.Οι </a:t>
            </a:r>
            <a:r>
              <a:rPr lang="el-GR" dirty="0"/>
              <a:t>αντιδράσεις των προσώπων του συγγενικού και οικογενειακού περιβάλλοντος της Αλίκης, όταν ακούνε ότι πρέπει να φύγουν από την πατρίδα και τα σπίτια τους, είναι διαφορετικές: </a:t>
            </a:r>
            <a:endParaRPr lang="el-GR" dirty="0">
              <a:sym typeface="Symbol"/>
            </a:endParaRPr>
          </a:p>
          <a:p>
            <a:r>
              <a:rPr lang="el-GR" dirty="0" smtClean="0"/>
              <a:t> </a:t>
            </a:r>
            <a:r>
              <a:rPr lang="el-GR" dirty="0"/>
              <a:t>Οι θείοι της τρομάζουν με τα δυσάρεστα νέα που μαθαίνουν, κινητοποιούνται άμεσα και ετοιμάζονται να αναχωρήσουν για την Ελλάδα. </a:t>
            </a:r>
            <a:endParaRPr lang="el-GR" dirty="0">
              <a:sym typeface="Symbol"/>
            </a:endParaRPr>
          </a:p>
          <a:p>
            <a:r>
              <a:rPr lang="el-GR" dirty="0" smtClean="0"/>
              <a:t> </a:t>
            </a:r>
            <a:r>
              <a:rPr lang="el-GR" dirty="0"/>
              <a:t>Οι γονείς της αντιδρούν με απάθεια μπροστά στα νέα αυτά, ενώ ο πατέρας της παρουσιάζεται και υπερβολικά αισιόδοξος, δείχνοντας αδιαφορία για την κατάσταση που επικρατεί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Β</a:t>
            </a:r>
            <a:r>
              <a:rPr lang="el-GR" dirty="0" smtClean="0"/>
              <a:t>. </a:t>
            </a:r>
            <a:r>
              <a:rPr lang="el-GR" dirty="0"/>
              <a:t>Η διαφορετική αυτή στάση οφείλεται στο γεγονός πως ο θείος Γιάγκος είχε καλύτερη πληροφόρηση σχετικά με τα όσα συνέβαιναν στο μέτωπο, ενώ ο πατέρας της Αλίκης αγνοούσε το τι συνέβαινε στην πραγματικότητα και έτσι δε θεωρούσε πως έπρεπε να πάρει στα σοβαρά όλα αυτά που άκουγε. Ίσως, όμως, αυτή η διαφορά στις αντιδράσεις τους να οφείλεται και στο διαφορετικό χαρακτήρα των ανθρώπων, καθώς ο θείος Γιάγκος είναι περισσότερο ώριμος, συνετός και προνοητικός από τον πατέρα της Αλίκης, ο οποίος παρουσιάζεται αφελής, επιπόλαιος και ανώριμος.</a:t>
            </a:r>
          </a:p>
          <a:p>
            <a:pPr indent="0">
              <a:buNone/>
            </a:pPr>
            <a:endParaRPr lang="el-GR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295401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Πώς αντιδρούν τα πρόσωπα του συγγενικού και οικογενειακού περιβάλλοντος της αφηγήτριας όταν ακούνε ότι πρέπει να φύγουν από την πατρίδα και τα σπίτια τους; Πού οφείλεται η διαφορά στις αντιδράσεις τους;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1586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33908"/>
            <a:ext cx="6400800" cy="1047292"/>
          </a:xfrm>
        </p:spPr>
        <p:txBody>
          <a:bodyPr>
            <a:normAutofit fontScale="90000"/>
          </a:bodyPr>
          <a:lstStyle/>
          <a:p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 smtClean="0"/>
              <a:t>«</a:t>
            </a:r>
            <a:r>
              <a:rPr lang="el-GR" sz="1600" b="1" dirty="0"/>
              <a:t>Μέσα μου πάλευε … και γιατί;</a:t>
            </a:r>
            <a:r>
              <a:rPr lang="el-GR" sz="1600" dirty="0"/>
              <a:t>»: </a:t>
            </a:r>
            <a:r>
              <a:rPr lang="el-GR" sz="1600" b="1" dirty="0"/>
              <a:t>Ποια αντιφατικά συναισθήματα και απορίες κατακλύζουν την ηρωίδα και τι είδους ψυχικό κόσμο αποκαλύπτουν;</a:t>
            </a:r>
            <a:br>
              <a:rPr lang="el-GR" sz="1600" b="1" dirty="0"/>
            </a:b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α. Σε αυτό το χωρίο του κειμένου αποτυπώνονται οι σκέψεις της Αλίκης, οι οποίες αποτελούν ένα αντιπολεμικό μήνυμα. Η κοπέλα αδυνατεί να κατανοήσει το μίσος και τη βαρβαρότητα των ανθρώπων. Δεν μπορεί να καταλάβει το λόγο, για τον οποίο οι άνθρωποι οδηγούνται σε πολεμικές συγκρούσεις, σφαγές και λεηλασίες. </a:t>
            </a:r>
            <a:r>
              <a:rPr lang="el-GR" dirty="0" smtClean="0"/>
              <a:t>Ακόμη</a:t>
            </a:r>
            <a:r>
              <a:rPr lang="el-GR" dirty="0"/>
              <a:t>, δε διακατέχεται από κανένα μίσος για τους Τούρκους, αλλά οραματίζεται έναν κόσμο, μέσα στον οποίο όλοι οι άνθρωποι, ανεξάρτητα από την εθνικότητά τους, θα ζουν ήρεμοι, αγαπημένοι και ειρηνικά. 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l-GR" dirty="0"/>
              <a:t>. Οι σκέψεις και τα συναισθήματα της Αλίκης αποκαλύπτουν την αγνότητα, την αγάπη και τα φιλειρηνικά αισθήματα, από τα οποία κυριεύεται η παιδική ψυχή</a:t>
            </a:r>
            <a:r>
              <a:rPr lang="el-GR" dirty="0" smtClean="0"/>
              <a:t>.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ΔΡΑΣΤΗΡΙΟΤΗΤΕΣ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l-GR" dirty="0" smtClean="0"/>
              <a:t>Να </a:t>
            </a:r>
            <a:r>
              <a:rPr lang="el-GR" dirty="0"/>
              <a:t>σχολιάσετε τις τεχνικές της αφήγησης του κειμένου ( αφηγητής, </a:t>
            </a:r>
            <a:r>
              <a:rPr lang="el-GR" dirty="0" smtClean="0"/>
              <a:t>αφήγηση)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838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ΑΦΗΓΗΤΗΣ</a:t>
            </a:r>
            <a:endParaRPr lang="en-US" dirty="0"/>
          </a:p>
        </p:txBody>
      </p:sp>
      <p:pic>
        <p:nvPicPr>
          <p:cNvPr id="4" name="Content Placeholder 3" descr="Στιγμιότυπο 2020-04-20, 4.31.22 μμ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16" b="-148016"/>
          <a:stretch/>
        </p:blipFill>
        <p:spPr>
          <a:xfrm>
            <a:off x="1371600" y="2438400"/>
            <a:ext cx="6400800" cy="3048000"/>
          </a:xfrm>
        </p:spPr>
      </p:pic>
    </p:spTree>
    <p:extLst>
      <p:ext uri="{BB962C8B-B14F-4D97-AF65-F5344CB8AC3E}">
        <p14:creationId xmlns:p14="http://schemas.microsoft.com/office/powerpoint/2010/main" val="30082608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uture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732</Words>
  <Application>Microsoft Macintosh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PowerPoint Presentation</vt:lpstr>
      <vt:lpstr>Σε ποια εποχή διαδραματίζεται η ιστορία;</vt:lpstr>
      <vt:lpstr>Ποιο είναι το θέμα του αποσπάσματος; Ποιος ο χρόνος; Ποιος ο τόπος;</vt:lpstr>
      <vt:lpstr>Μπορείτε να χωρίσετε σε ενότητες το κείμενο που διαβάσατε και να δώσετε έναν πλαγιότιτλο;</vt:lpstr>
      <vt:lpstr>PowerPoint Presentation</vt:lpstr>
      <vt:lpstr>    </vt:lpstr>
      <vt:lpstr>  «Μέσα μου πάλευε … και γιατί;»: Ποια αντιφατικά συναισθήματα και απορίες κατακλύζουν την ηρωίδα και τι είδους ψυχικό κόσμο αποκαλύπτουν; </vt:lpstr>
      <vt:lpstr>ΔΡΑΣΤΗΡΙΟΤΗΤΕΣ</vt:lpstr>
      <vt:lpstr>ΑΦΗΓΗΤΗΣ</vt:lpstr>
      <vt:lpstr>ΑΦΗΓΗΣΗ</vt:lpstr>
      <vt:lpstr>ΔΡΑΣΤΗΡΙΟΤΗΤΕΣ</vt:lpstr>
      <vt:lpstr>ΔΡΑΣΤΗΡΙΟΤΗΤΕΣ</vt:lpstr>
      <vt:lpstr> 1922</vt:lpstr>
      <vt:lpstr>ΤΕΛΟΣ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Theodoris Panagiotis</dc:creator>
  <cp:lastModifiedBy>Theodoris Panagiotis</cp:lastModifiedBy>
  <cp:revision>12</cp:revision>
  <dcterms:created xsi:type="dcterms:W3CDTF">2020-04-20T12:57:03Z</dcterms:created>
  <dcterms:modified xsi:type="dcterms:W3CDTF">2020-04-28T19:27:02Z</dcterms:modified>
</cp:coreProperties>
</file>