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2" r:id="rId5"/>
    <p:sldId id="260" r:id="rId6"/>
    <p:sldId id="263" r:id="rId7"/>
    <p:sldId id="264"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18" autoAdjust="0"/>
  </p:normalViewPr>
  <p:slideViewPr>
    <p:cSldViewPr>
      <p:cViewPr varScale="1">
        <p:scale>
          <a:sx n="97" d="100"/>
          <a:sy n="97" d="100"/>
        </p:scale>
        <p:origin x="-23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67DA7BD-568F-4785-A0B1-2D889905D8CF}" type="datetimeFigureOut">
              <a:rPr lang="el-GR" smtClean="0"/>
              <a:t>13/4/20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263389-86CE-416D-9B24-EA6BDD8E118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DA7BD-568F-4785-A0B1-2D889905D8CF}" type="datetimeFigureOut">
              <a:rPr lang="el-GR" smtClean="0"/>
              <a:t>13/4/20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63389-86CE-416D-9B24-EA6BDD8E1181}"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0"/>
            <a:ext cx="7772400" cy="1470025"/>
          </a:xfrm>
        </p:spPr>
        <p:style>
          <a:lnRef idx="1">
            <a:schemeClr val="accent5"/>
          </a:lnRef>
          <a:fillRef idx="2">
            <a:schemeClr val="accent5"/>
          </a:fillRef>
          <a:effectRef idx="1">
            <a:schemeClr val="accent5"/>
          </a:effectRef>
          <a:fontRef idx="minor">
            <a:schemeClr val="dk1"/>
          </a:fontRef>
        </p:style>
        <p:txBody>
          <a:bodyPr>
            <a:normAutofit/>
          </a:bodyPr>
          <a:lstStyle/>
          <a:p>
            <a:r>
              <a:rPr lang="el-GR" b="1" dirty="0"/>
              <a:t>Ο</a:t>
            </a:r>
            <a:r>
              <a:rPr lang="el-GR" b="1" dirty="0" smtClean="0"/>
              <a:t> ΜΕΓΑΛΟΣ ΠΕΡΙΠΑΤΟΣ ΤΟΥ ΠΕΤΡΟΥ</a:t>
            </a:r>
            <a:endParaRPr lang="el-GR" b="1" dirty="0"/>
          </a:p>
        </p:txBody>
      </p:sp>
      <p:sp>
        <p:nvSpPr>
          <p:cNvPr id="3" name="2 - Υπότιτλος"/>
          <p:cNvSpPr>
            <a:spLocks noGrp="1"/>
          </p:cNvSpPr>
          <p:nvPr>
            <p:ph type="subTitle" idx="1"/>
          </p:nvPr>
        </p:nvSpPr>
        <p:spPr>
          <a:xfrm>
            <a:off x="1115616" y="1772816"/>
            <a:ext cx="7200800" cy="3384376"/>
          </a:xfrm>
        </p:spPr>
        <p:txBody>
          <a:bodyPr>
            <a:normAutofit fontScale="92500" lnSpcReduction="20000"/>
          </a:bodyPr>
          <a:lstStyle/>
          <a:p>
            <a:pPr algn="l"/>
            <a:r>
              <a:rPr lang="el-GR" b="1" dirty="0">
                <a:solidFill>
                  <a:schemeClr val="tx1"/>
                </a:solidFill>
              </a:rPr>
              <a:t>Ο μεγάλος περίπατος του Πέτρου </a:t>
            </a:r>
            <a:r>
              <a:rPr lang="el-GR" b="1" dirty="0" smtClean="0">
                <a:solidFill>
                  <a:schemeClr val="tx1"/>
                </a:solidFill>
              </a:rPr>
              <a:t>είναι παιδικό/εφηβικό </a:t>
            </a:r>
            <a:r>
              <a:rPr lang="el-GR" b="1" dirty="0">
                <a:solidFill>
                  <a:schemeClr val="tx1"/>
                </a:solidFill>
              </a:rPr>
              <a:t>μυθιστόρημα της Ελληνίδας πεζογράφου Άλκης Ζέη. Η Ζέη έγραψε το βιβλίο αυτό στο Παρίσι, όπου ζούσε αυτοεξόριστη με την </a:t>
            </a:r>
            <a:r>
              <a:rPr lang="el-GR" b="1" dirty="0" smtClean="0">
                <a:solidFill>
                  <a:schemeClr val="tx1"/>
                </a:solidFill>
              </a:rPr>
              <a:t>οικογένειά της κατά τα </a:t>
            </a:r>
            <a:r>
              <a:rPr lang="el-GR" b="1" dirty="0">
                <a:solidFill>
                  <a:schemeClr val="tx1"/>
                </a:solidFill>
              </a:rPr>
              <a:t>χρόνια της Δικτατορίας </a:t>
            </a:r>
            <a:r>
              <a:rPr lang="el-GR" b="1" dirty="0" smtClean="0">
                <a:solidFill>
                  <a:schemeClr val="tx1"/>
                </a:solidFill>
              </a:rPr>
              <a:t>των Συνταγματαρχών</a:t>
            </a:r>
            <a:r>
              <a:rPr lang="el-GR" b="1" dirty="0">
                <a:solidFill>
                  <a:schemeClr val="tx1"/>
                </a:solidFill>
              </a:rPr>
              <a:t>. Εκδόθηκε για πρώτη φορά στην Αθήνα από τις Εκδόσεις Κέδρος </a:t>
            </a:r>
            <a:r>
              <a:rPr lang="el-GR" b="1" dirty="0" smtClean="0">
                <a:solidFill>
                  <a:schemeClr val="tx1"/>
                </a:solidFill>
              </a:rPr>
              <a:t>το 1971</a:t>
            </a:r>
            <a:r>
              <a:rPr lang="el-GR" b="1" dirty="0">
                <a:solidFill>
                  <a:schemeClr val="tx1"/>
                </a:solidFill>
              </a:rPr>
              <a:t>. </a:t>
            </a:r>
          </a:p>
        </p:txBody>
      </p:sp>
      <p:sp>
        <p:nvSpPr>
          <p:cNvPr id="11266" name="AutoShape 2" descr="data:image/jpeg;base64,/9j/4AAQSkZJRgABAQAAAQABAAD/2wCEAAkGBwgHBgkIBwgKCgkLDRYPDQwMDRsUFRAWIB0iIiAdHx8kKDQsJCYxJx8fLT0tMTU3Ojo6Iys/RD84QzQ5OjcBCgoKDQwNGg8PGjclHyU3Nzc3Nzc3Nzc3Nzc3Nzc3Nzc3Nzc3Nzc3Nzc3Nzc3Nzc3Nzc3Nzc3Nzc3Nzc3Nzc3N//AABEIAHgAUwMBIgACEQEDEQH/xAAbAAABBQEBAAAAAAAAAAAAAAAFAAMEBgcCAf/EADgQAAIBAwMCAwcCBAUFAAAAAAECAwAEEQUSIQYxE0FRFCJhcYGRoTKxFVLR8AcjJELhM1OywfH/xAAaAQADAQEBAQAAAAAAAAAAAAACBAUDAQYA/8QALBEAAgIBAwMDAgYDAAAAAAAAAQIAAxEEEiETMVEFIkEzcRRhgZGh4TI0Uv/aAAwDAQACEQMRAD8AFrCQMYrhAjkhWBOM/OprGORGBIGQR3qMlkywkRzIXWHwo8DAUev4H2qYFzPXO7A9pyYh2zXLpGuMnOeBXNzZeCqs0qSEgqkew4Y4GBxnyH2pqCy8ZY5be6JBUOrbM54Izk/ei2CZ9Zs4AjqLFIisp4YZGeK8MaDHK89uabbSWZMNLvKAbSwweOACfMd/uadl04y+EXdQYwMbUGAfhmubR5hCx8f4zxo0AySo865VYnAIZfXng02NHfdtMrFMDsAORnj5c+tejRvfdjJy2c+6PPv+5+9d2r5g9W3/AJ/mPiKP+ZfoacW1QjIIpr+ER5YtIeSSQAB3OfL5CpduPChSIsCV4BAx/fFcIHwYaO5PIjQslPlSqfukHAXIpUOIeTBjS5DKxXkelMpYLGFEpOcDZlMen3Hu/vVn6C0W6vNeWa7g8GG1HiMJ1I3ZztwCOeea0t5LGZzNdwJugKkPKowOO4P1piupiM5xJ+r1dSvt25mX6X0pqmsWQnsx4UEaMsTSL+tjxuGSO3P3quXtj7IZbW4aOGSKRhtZR7pAIA7+XH2rc7LXbK5KmGaB4nwVaOVcDIzyPLuPvQHUeg9KvNf/AIldyJLGzbpIJYQwY455+Pf51oaiAMRRNYrM3UH2mNpe2ePfukR8/owSNwx+n54H59aJWMypbLhi2QOcEdgB2PPlWp6X0xp+la7Le2kFpFblBGIY7VcqBnJ3nkE+ePQVU+udI07TpvaLFWRZXxtUjYPkPKgtrIXIjGi1CtZtYYlfNyvFeG6XyY1BaTC5jQuf5c4oZdX17FOg8CONWJC75Bg9u/5pdVLSnbalQyRLD7X6E029w5P6uPlTNoLxjvufBUY4jjGc/U1IYbjzz86EjENSGGcRJduFADClUf6gfWlX07gTdJpI7SIv4YYjsc9qhapbaVrNuqX+nwzqV4Ei5Zfr5VOuE3YYj3sdu9QidjiNlO3GQQKrTyagEcwDofSmmaLfTT2thZFWfdCTBl4+BxvYnPOT9atlszzBnkYbAPPufjQT2+ykvTDBdxzPEuWjR84Ofz5UK6i6vt7GwmgtpY5Lp1MYETghCeCfpQFgBmailmIVRJWq31/fgr0/qdlFHghpntzLz8DuAH1Bqkv0xrWpXUsmsarcGOIkJMIRskHf3ec9yR8gOaBXGoXtzEkc1zJJGoACE8ADtxXCXd4iCNLiZUAwAHIAFLm8HgiUF0LIdytgzu5T2e4eIbZFU+66nhhST2ctmSDJ7ZyM4+1HNB6J1rWYYrmJY4bWRv8AqStg4zyQO5/91e4f8MtJjtDHJd3kk3/d3hcH4DtWS1M3IjNutpr9rHJmbpJYADDP9QTivJZbJwwj3g/7c9qlav011LpZnkh0+6uLO3Ys0hZV3xA8kDJOSPhx8aN9IdPy62RqN2bCKxxtNtE7TOSR3LHG0/eu9BjAPqFI7EmVyO23ICuSD5hhXlHbnpjwp3jW+t2CnAMlvhj8wOKVD0X8Tf8AGV+ZoV5rC2drLNdhVjjbCjOd3H71kvUGsSapq013E7RIw2KEY/pH9asHUfTOo3ySXcF+8+EyLdxgnGe3OPxVElSWCQxzRvHIp5Vhgj6Gtr2btFNDVWvuzkwzoAsTcSLfswBX3GVivzyRT8ulWMkrvZ3cHhdgkzkY475Heq9vOaW5jWIbAxiOvXuJIYie2enXc91MjXRMcZzvG1AR6858z2zV20roWLUQkkWpgx7QXBj8/ThqpAYmvZNQv4QIba9e2Eo2s+8jj045+1aVAO4UiL6jdTUWRu03yLU7DT0S3ub21jMS42KwHA47ZOKdudYQSQpZy28zSgYBc4x65H9msP0uC5m/0/tUE04O6F8lNvO7HbnnPl51ZNNv/wCGaks15DNDcMFRC7KySHPbA+PmapGnj2meb6nu9wmo3kaXNo8OpQW9xFJj/JZMqcHOCD35phwIoGCRpEP5VHC8UxdXlvcBg6sVUHICk4HyAzVaveroYdRNnFaX0vi8RhoTH2xwN+PWsZuqzu7dvaZPdQ+9515Qye8mkmdzbBSTyrOCRSoI+MY7S0PYrDDGiZZY+yE9/nXM2k2GtKjavaR+NHwpXuFPkakW0okt0lUEb+cE1w15CGYm6iBxxlhxR4B4im4jnMC6n0Nou4PBHMnu8KjEqfjjv+RWbappt1p83+ptZYInJ8Mvg5HzHGa0fq3qCfSLG2uIYEcyNtDlwT64PnWfa31Rc61bxQSKiRxtvIU5y2Mfb4UtcqfHeUNJZb3Y5EGZHxon08LOS+KXtr4427lJLYjxyTx8M0HDkgnBwO9PW1xP4U8cErRrMmyQgdx6UNNNjt7RGNVfWlZ3maxZWsdung7IxZkYSMpk5z3JzzUabRYmuYX9mtjcxTGVWij2jbj3d3fzwfpVO0LrxLeyjtNXt55ZISAksDY3Adg3I/5rq16nvpdSutSYkQTAIsGePDHI+vx+dNVoznYsj2W1gbjNL9pCEkHn1psxNPcJuiGwc7xjgUE0rUrbUoPFG4dsREYK/OiMV+ceCq+434FdIIODNBgjKyRPpUMszOF4Y0qaWZ0G0M2Pg1KvuIXu8wPYdRRrb21qbpJJcbXOORgc/ml7bpMdzDZotu0kpO7avAB7k49fjWd2De0X9pbrFFtkmjjI2A5ywHc81qD6NoNlpGoG7siDC21ViuGUTZxxgEeeR9KzRi3AhX1pVyYJ/wAQNb0GPSlsdMgsLq7nGJZUAYwgfEef14rPtKihnvoknVzExG4L3Pwq/npjp5Ly0luIxHYbWeQhmJkHkB59ufkDQ+4tk6cneOK1U+03EnglWyVQFcf+VC6nILQ6HQKVSQOoZodI0z+F28MYMzFywbcVX6+dVqFnC5VvdyPdH7mpHUN099qDyc8ADBGCB6fmoFqzZwnLqf0Z7irumQJWMfMh6pmew5+I8LANfDzjILH4H+/2qXdCJUTDhXj/AEqD3HoaYUz4JYgBuSQcfnyFdskJxHsck92j/wCaKulaySPmYu5YAGEdP1p9Put6NmNuGx5A/wBKtenarbbAZbhPE5ITzFZw6iJjGrFkHIJFdrnIfcd3rSHqGFwwlX03L7k8TSDr1t5ysD5jbSrOGBZixPJpVN60p/ho/p0y2+pWc8mSkVxHIwHfAYE/tWx3WpabfQaKttZhI9TvhG0c65LxKGyw5497bzWM2KLcX9rBv2+LMke7+XLAZ/NarqunS23V2h3ZnsxpsFxFa20cc2WVQrHJGMDJB8/SjpIA/PMX1o3MMnjBky2vtD1bXrDSbbTSqwSyo/irwAFb9PPqo+lUjqzUrmXRemNRbZHc3Ed2ZCibQSsiqOPkKv0Murp1Rpz6xfafJZ+PN4Agcbl/y3xu4HlWe9d6vPq+hdL3t7Ij3Ukd34m0AYxIoHHlwKJ89PPz/cxpwLwB2/f4lRuJ2uLlpJzktySB3qRHbRpJHcRPlRwyMe4+dQWYPjFWTpPVRp05VQQhQ+P7pb3QM547VRo1J6AO3JHEU1WnC3nnAPMDyOqQqI12lucZzgg4puFGdt0hIizy7Z25o7q82kXt/wCNa2ssm5Szvv25IwMAY7gUaXqXTodFlWS3V4iPCS2UDDcefkvY8d62OobAwveLihSTlu0qRtc28pf3ieVKmosZwgB5riKSSFWWNsI/l6fKkCcdqQ9RtDEJ4lP0uoqDZ5j2a8pvcfQ0qmYlfMZY5HPNcrGhPCqPoK9pUcyHMQiTkbR8e1eiLnjbkjP6hSpV9OmIKQ3btRfpeCK+v5rOd3RbiFl3RttYYIPB+lKlVfRfQaRPUfrD7Qwf8P41m3LrF5tz24z981E6k0O30jSojFPcTSSXHvNKc/7T/SvKVaVDDCJt2gCIginMUqVTdd9Yy96f/rj9Ytmf/tKlSpSOT//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ransition xmlns:p14="http://schemas.microsoft.com/office/powerpoint/2010/main">
    <p:split orient="ver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539552" y="1772816"/>
            <a:ext cx="6192688" cy="4248472"/>
          </a:xfrm>
        </p:spPr>
        <p:txBody>
          <a:bodyPr>
            <a:noAutofit/>
          </a:bodyPr>
          <a:lstStyle/>
          <a:p>
            <a:pPr algn="l"/>
            <a:r>
              <a:rPr lang="el-GR" sz="2800" b="1" dirty="0">
                <a:solidFill>
                  <a:schemeClr val="tx1"/>
                </a:solidFill>
              </a:rPr>
              <a:t>Η Άλκη Ζέη ήταν Ελληνίδα πεζογράφος και συγγραφέας, μία από τις σπουδαιότερες. Πολυβραβευμένη για το έργο της, τιμήθηκε μεταξύ άλλων από την Ακαδημία Αθηνών. Bιβλία της έχουν μεταφραστεί σε 20 γλώσσες. </a:t>
            </a:r>
          </a:p>
        </p:txBody>
      </p:sp>
      <p:sp>
        <p:nvSpPr>
          <p:cNvPr id="4" name="1 - Τίτλος"/>
          <p:cNvSpPr txBox="1">
            <a:spLocks/>
          </p:cNvSpPr>
          <p:nvPr/>
        </p:nvSpPr>
        <p:spPr>
          <a:xfrm>
            <a:off x="539552" y="260648"/>
            <a:ext cx="8229600" cy="1143000"/>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smtClean="0">
                <a:ln>
                  <a:noFill/>
                </a:ln>
                <a:solidFill>
                  <a:schemeClr val="dk1"/>
                </a:solidFill>
                <a:effectLst/>
                <a:uLnTx/>
                <a:uFillTx/>
                <a:latin typeface="+mn-lt"/>
                <a:ea typeface="+mn-ea"/>
                <a:cs typeface="+mn-cs"/>
              </a:rPr>
              <a:t>Η ΣΥΓΓΡΑΦΕΑΣ</a:t>
            </a:r>
            <a:endParaRPr kumimoji="0" lang="el-GR" sz="4400" b="0" i="0" u="none" strike="noStrike" kern="1200" cap="none" spc="0" normalizeH="0" baseline="0" noProof="0" dirty="0" smtClean="0">
              <a:ln>
                <a:noFill/>
              </a:ln>
              <a:solidFill>
                <a:schemeClr val="dk1"/>
              </a:solidFill>
              <a:effectLst/>
              <a:uLnTx/>
              <a:uFillTx/>
              <a:latin typeface="+mn-lt"/>
              <a:ea typeface="+mn-ea"/>
              <a:cs typeface="+mn-cs"/>
            </a:endParaRPr>
          </a:p>
        </p:txBody>
      </p:sp>
      <p:sp>
        <p:nvSpPr>
          <p:cNvPr id="5" name="4 - Ορθογώνιο"/>
          <p:cNvSpPr/>
          <p:nvPr/>
        </p:nvSpPr>
        <p:spPr>
          <a:xfrm>
            <a:off x="611560" y="4509120"/>
            <a:ext cx="4572000" cy="1323439"/>
          </a:xfrm>
          <a:prstGeom prst="rect">
            <a:avLst/>
          </a:prstGeom>
        </p:spPr>
        <p:txBody>
          <a:bodyPr>
            <a:spAutoFit/>
          </a:bodyPr>
          <a:lstStyle/>
          <a:p>
            <a:r>
              <a:rPr lang="el-GR" sz="2000" b="1" dirty="0"/>
              <a:t>Γέννηση: 15 Δεκεμβρίου 1923, Αθήνα</a:t>
            </a:r>
          </a:p>
          <a:p>
            <a:r>
              <a:rPr lang="el-GR" sz="2000" b="1" dirty="0"/>
              <a:t>Απεβίωσε: 27 Φεβρουαρίου 2020</a:t>
            </a:r>
          </a:p>
          <a:p>
            <a:r>
              <a:rPr lang="el-GR" sz="2000" b="1" dirty="0"/>
              <a:t>Θάνατος: 27 Φεβρουαρίου </a:t>
            </a:r>
            <a:r>
              <a:rPr lang="el-GR" sz="2000" b="1" dirty="0" smtClean="0"/>
              <a:t>2020 Αθήνα</a:t>
            </a:r>
            <a:endParaRPr lang="el-GR" sz="2000" b="1" dirty="0"/>
          </a:p>
          <a:p>
            <a:r>
              <a:rPr lang="el-GR" sz="2000" b="1" dirty="0"/>
              <a:t>Σύζυγος: Γιώργος Σεβαστίκογλου</a:t>
            </a:r>
          </a:p>
        </p:txBody>
      </p:sp>
      <p:sp>
        <p:nvSpPr>
          <p:cNvPr id="19458" name="AutoShape 2" descr="Η σπουδαία συγγραφέας Άλκη Ζέη πέθανε τα ξημερώματα | Liberal.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9460" name="AutoShape 4" descr="Η σπουδαία συγγραφέας Άλκη Ζέη πέθανε τα ξημερώματα | Liberal.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9462" name="AutoShape 6" descr="Η σπουδαία συγγραφέας Άλκη Ζέη πέθανε τα ξημερώματα | Liberal.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9464" name="AutoShape 8" descr="Έφυγε από τη ζωή η σπουδαία συγγραφέας Άλκη Ζέη | naftemporiki.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9466" name="AutoShape 10" descr="Έφυγε από τη ζωή η σπουδαία συγγραφέας Άλκη Ζέη | naftemporiki.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9468" name="AutoShape 12" descr="Έφυγε από τη ζωή η σπουδαία συγγραφέας Άλκη Ζέη | naftemporiki.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5" name="14 - Εικόνα" descr="αλκη ζεη.jpg"/>
          <p:cNvPicPr>
            <a:picLocks noChangeAspect="1"/>
          </p:cNvPicPr>
          <p:nvPr/>
        </p:nvPicPr>
        <p:blipFill>
          <a:blip r:embed="rId2" cstate="print"/>
          <a:stretch>
            <a:fillRect/>
          </a:stretch>
        </p:blipFill>
        <p:spPr>
          <a:xfrm>
            <a:off x="6876256" y="1556792"/>
            <a:ext cx="2016224" cy="1812049"/>
          </a:xfrm>
          <a:prstGeom prst="rect">
            <a:avLst/>
          </a:prstGeom>
        </p:spPr>
      </p:pic>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2" dur="500"/>
                                        <p:tgtEl>
                                          <p:spTgt spid="5">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5" dur="500"/>
                                        <p:tgtEl>
                                          <p:spTgt spid="5">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8" dur="500"/>
                                        <p:tgtEl>
                                          <p:spTgt spid="5">
                                            <p:txEl>
                                              <p:pRg st="2" end="2"/>
                                            </p:txEl>
                                          </p:spTgt>
                                        </p:tgtEl>
                                      </p:cBhvr>
                                    </p:animEffect>
                                  </p:childTnLst>
                                </p:cTn>
                              </p:par>
                              <p:par>
                                <p:cTn id="19" presetID="55" presetClass="entr" presetSubtype="0"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diamond(in)">
                                      <p:cBhvr>
                                        <p:cTn id="35"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229600" cy="1143000"/>
          </a:xfrm>
        </p:spPr>
        <p:style>
          <a:lnRef idx="1">
            <a:schemeClr val="accent5"/>
          </a:lnRef>
          <a:fillRef idx="2">
            <a:schemeClr val="accent5"/>
          </a:fillRef>
          <a:effectRef idx="1">
            <a:schemeClr val="accent5"/>
          </a:effectRef>
          <a:fontRef idx="minor">
            <a:schemeClr val="dk1"/>
          </a:fontRef>
        </p:style>
        <p:txBody>
          <a:bodyPr/>
          <a:lstStyle/>
          <a:p>
            <a:r>
              <a:rPr lang="el-GR" dirty="0" smtClean="0"/>
              <a:t>ΤΟ ΕΞΩΦΥΛΛΟ ΤΟΥ ΒΙΒΛΙΟΥ</a:t>
            </a:r>
            <a:endParaRPr lang="el-GR" dirty="0"/>
          </a:p>
        </p:txBody>
      </p:sp>
      <p:sp>
        <p:nvSpPr>
          <p:cNvPr id="15362" name="AutoShape 2" descr="Ο μεγάλος περίπατος του Πέτρου, της Άλκης Ζέη - Elniplex"/>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5364" name="Picture 4" descr="Ο μεγάλος περίπατος του Πέτρου - Άλκη Ζέη | BestPrice.gr"/>
          <p:cNvPicPr>
            <a:picLocks noChangeAspect="1" noChangeArrowheads="1"/>
          </p:cNvPicPr>
          <p:nvPr/>
        </p:nvPicPr>
        <p:blipFill>
          <a:blip r:embed="rId2" cstate="print"/>
          <a:srcRect/>
          <a:stretch>
            <a:fillRect/>
          </a:stretch>
        </p:blipFill>
        <p:spPr bwMode="auto">
          <a:xfrm>
            <a:off x="575048" y="2060848"/>
            <a:ext cx="8317432" cy="3871246"/>
          </a:xfrm>
          <a:prstGeom prst="rect">
            <a:avLst/>
          </a:prstGeom>
          <a:noFill/>
        </p:spPr>
      </p:pic>
      <p:sp>
        <p:nvSpPr>
          <p:cNvPr id="15366" name="AutoShape 6" descr="Έφυγε από τη ζωή η σπουδαία συγγραφέας Άλκη Ζέη | naftemporiki.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8" name="AutoShape 8" descr="Έφυγε από τη ζωή η σπουδαία συγγραφέας Άλκη Ζέη | naftemporiki.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ransition xmlns:p14="http://schemas.microsoft.com/office/powerpoint/2010/main">
    <p:circl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5364"/>
                                        </p:tgtEl>
                                        <p:attrNameLst>
                                          <p:attrName>style.visibility</p:attrName>
                                        </p:attrNameLst>
                                      </p:cBhvr>
                                      <p:to>
                                        <p:strVal val="visible"/>
                                      </p:to>
                                    </p:set>
                                    <p:anim calcmode="lin" valueType="num">
                                      <p:cBhvr>
                                        <p:cTn id="12" dur="500" fill="hold"/>
                                        <p:tgtEl>
                                          <p:spTgt spid="15364"/>
                                        </p:tgtEl>
                                        <p:attrNameLst>
                                          <p:attrName>ppt_w</p:attrName>
                                        </p:attrNameLst>
                                      </p:cBhvr>
                                      <p:tavLst>
                                        <p:tav tm="0">
                                          <p:val>
                                            <p:fltVal val="0"/>
                                          </p:val>
                                        </p:tav>
                                        <p:tav tm="100000">
                                          <p:val>
                                            <p:strVal val="#ppt_w"/>
                                          </p:val>
                                        </p:tav>
                                      </p:tavLst>
                                    </p:anim>
                                    <p:anim calcmode="lin" valueType="num">
                                      <p:cBhvr>
                                        <p:cTn id="13" dur="500" fill="hold"/>
                                        <p:tgtEl>
                                          <p:spTgt spid="15364"/>
                                        </p:tgtEl>
                                        <p:attrNameLst>
                                          <p:attrName>ppt_h</p:attrName>
                                        </p:attrNameLst>
                                      </p:cBhvr>
                                      <p:tavLst>
                                        <p:tav tm="0">
                                          <p:val>
                                            <p:fltVal val="0"/>
                                          </p:val>
                                        </p:tav>
                                        <p:tav tm="100000">
                                          <p:val>
                                            <p:strVal val="#ppt_h"/>
                                          </p:val>
                                        </p:tav>
                                      </p:tavLst>
                                    </p:anim>
                                    <p:animEffect transition="in" filter="fade">
                                      <p:cBhvr>
                                        <p:cTn id="14"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611560" y="1916832"/>
            <a:ext cx="8136904" cy="3024336"/>
          </a:xfrm>
        </p:spPr>
        <p:txBody>
          <a:bodyPr>
            <a:normAutofit fontScale="77500" lnSpcReduction="20000"/>
          </a:bodyPr>
          <a:lstStyle/>
          <a:p>
            <a:pPr algn="l"/>
            <a:r>
              <a:rPr lang="el-GR" b="1" dirty="0">
                <a:solidFill>
                  <a:schemeClr val="tx1"/>
                </a:solidFill>
              </a:rPr>
              <a:t>Στην Αθήνα του 1940-44 παρακολουθούμε την πορεία του εννιάχρονου Πέτρου προς την εφηβεία την ώρα που ο Β' Παγκόσμιος Πόλεμος μαίνεται. Οι εξελίξεις στα μέτωπα συμπαρασύρουν την καθημερινότητα και στο σπίτι του, τη γειτονιά και το σχολείο. Οι συγγενείς και οι φίλοι που τον περιστοιχίζουν, κάτω από την πίεση των γεγονότων, αλλάζουν κι αυτοί -προς το καλύτερο ή το χειρότερο-, άλλοτε θυμίζοντας αναξιοπρεπείς, πεινασμένες σκιές και άλλοτε αποφασισμένους μικρούς ήρωες, έτοιμους για όλα.</a:t>
            </a:r>
          </a:p>
        </p:txBody>
      </p:sp>
      <p:sp>
        <p:nvSpPr>
          <p:cNvPr id="4" name="1 - Τίτλος"/>
          <p:cNvSpPr txBox="1">
            <a:spLocks/>
          </p:cNvSpPr>
          <p:nvPr/>
        </p:nvSpPr>
        <p:spPr>
          <a:xfrm>
            <a:off x="539552" y="260648"/>
            <a:ext cx="8229600" cy="1143000"/>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smtClean="0">
                <a:ln>
                  <a:noFill/>
                </a:ln>
                <a:solidFill>
                  <a:schemeClr val="dk1"/>
                </a:solidFill>
                <a:effectLst/>
                <a:uLnTx/>
                <a:uFillTx/>
                <a:latin typeface="+mn-lt"/>
                <a:ea typeface="+mn-ea"/>
                <a:cs typeface="+mn-cs"/>
              </a:rPr>
              <a:t>ΥΠΟΘΕΣΗ ΤΟΥ ΒΙΒΛΙΟΥ</a:t>
            </a:r>
            <a:endParaRPr kumimoji="0" lang="el-GR" sz="4400" b="0" i="0" u="none" strike="noStrike" kern="1200" cap="none" spc="0" normalizeH="0" baseline="0" noProof="0" dirty="0" smtClean="0">
              <a:ln>
                <a:noFill/>
              </a:ln>
              <a:solidFill>
                <a:schemeClr val="dk1"/>
              </a:solidFill>
              <a:effectLst/>
              <a:uLnTx/>
              <a:uFillTx/>
              <a:latin typeface="+mn-lt"/>
              <a:ea typeface="+mn-ea"/>
              <a:cs typeface="+mn-cs"/>
            </a:endParaRPr>
          </a:p>
        </p:txBody>
      </p:sp>
    </p:spTree>
  </p:cSld>
  <p:clrMapOvr>
    <a:masterClrMapping/>
  </p:clrMapOvr>
  <p:transition xmlns:p14="http://schemas.microsoft.com/office/powerpoint/2010/main">
    <p:spli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229600" cy="1143000"/>
          </a:xfrm>
        </p:spPr>
        <p:style>
          <a:lnRef idx="1">
            <a:schemeClr val="accent5"/>
          </a:lnRef>
          <a:fillRef idx="2">
            <a:schemeClr val="accent5"/>
          </a:fillRef>
          <a:effectRef idx="1">
            <a:schemeClr val="accent5"/>
          </a:effectRef>
          <a:fontRef idx="minor">
            <a:schemeClr val="dk1"/>
          </a:fontRef>
        </p:style>
        <p:txBody>
          <a:bodyPr/>
          <a:lstStyle/>
          <a:p>
            <a:r>
              <a:rPr lang="el-GR" dirty="0" smtClean="0"/>
              <a:t>ΕΡΩΤΗΣΕΙΣ-ΑΠΑΝΤΗΣΕΙΣ</a:t>
            </a:r>
            <a:endParaRPr lang="el-GR" dirty="0"/>
          </a:p>
        </p:txBody>
      </p:sp>
      <p:sp>
        <p:nvSpPr>
          <p:cNvPr id="3" name="2 - Θέση περιεχομένου"/>
          <p:cNvSpPr>
            <a:spLocks noGrp="1"/>
          </p:cNvSpPr>
          <p:nvPr>
            <p:ph idx="1"/>
          </p:nvPr>
        </p:nvSpPr>
        <p:spPr/>
        <p:txBody>
          <a:bodyPr>
            <a:normAutofit fontScale="92500"/>
          </a:bodyPr>
          <a:lstStyle/>
          <a:p>
            <a:pPr marL="457200" indent="-457200">
              <a:buAutoNum type="arabicParenR"/>
            </a:pPr>
            <a:r>
              <a:rPr lang="el-GR" sz="2400" b="1" dirty="0" smtClean="0"/>
              <a:t> Αν πρότεινα αυτό το βιβλίο σε κάποιον φίλο μου τι θα του</a:t>
            </a:r>
            <a:endParaRPr lang="el-GR" sz="2400" b="1" dirty="0"/>
          </a:p>
          <a:p>
            <a:pPr marL="457200" indent="-457200">
              <a:buNone/>
            </a:pPr>
            <a:r>
              <a:rPr lang="el-GR" sz="2400" b="1" dirty="0" smtClean="0"/>
              <a:t>        έλεγα ώστε να το διαβάσει κι αυτός</a:t>
            </a:r>
            <a:r>
              <a:rPr lang="en-US" sz="2400" b="1" dirty="0" smtClean="0"/>
              <a:t>;</a:t>
            </a:r>
            <a:endParaRPr lang="el-GR" sz="2400" b="1" dirty="0" smtClean="0"/>
          </a:p>
          <a:p>
            <a:pPr marL="514350" indent="-514350">
              <a:buNone/>
            </a:pPr>
            <a:r>
              <a:rPr lang="el-GR" sz="2400" b="1" dirty="0"/>
              <a:t> </a:t>
            </a:r>
            <a:r>
              <a:rPr lang="el-GR" sz="2400" b="1" dirty="0" smtClean="0"/>
              <a:t>       Το βιβλίο αυτό θα το πρότεινα σε ένα φίλο μου να το διαβάσει γιατί δεν είναι μόνο ένα μυθιστόρημα αλλά μιλάει για τη φρίκη του πολέμου και για τη περίοδο της Κατοχής στην Αθήνα.</a:t>
            </a:r>
          </a:p>
          <a:p>
            <a:pPr marL="514350" indent="-514350">
              <a:buAutoNum type="arabicParenR" startAt="2"/>
            </a:pPr>
            <a:r>
              <a:rPr lang="el-GR" sz="2400" b="1" dirty="0" smtClean="0"/>
              <a:t>Ποιος από τους ήρωες του βιβλίου μου άρεσε περισσότερο και γιατί</a:t>
            </a:r>
            <a:r>
              <a:rPr lang="en-US" sz="2400" b="1" dirty="0" smtClean="0"/>
              <a:t>;</a:t>
            </a:r>
            <a:endParaRPr lang="el-GR" sz="2400" b="1" dirty="0" smtClean="0"/>
          </a:p>
          <a:p>
            <a:pPr marL="514350" indent="-514350">
              <a:buNone/>
            </a:pPr>
            <a:r>
              <a:rPr lang="el-GR" sz="2400" b="1" dirty="0"/>
              <a:t> </a:t>
            </a:r>
            <a:r>
              <a:rPr lang="el-GR" sz="2400" b="1" dirty="0" smtClean="0"/>
              <a:t>       Ο αγαπημένος μου ήρωας είναι ο Πέτρος, καθώς παρά την μικρή του ηλικία, το μεγαλείο της ψυχής του κρύβει πολύ υπομονή και κουράγιο, δύναμη αλλά και απαίτηση να δει την πατρίδα του απελευθερωμένη.</a:t>
            </a:r>
          </a:p>
          <a:p>
            <a:pPr marL="514350" indent="-514350">
              <a:buNone/>
            </a:pPr>
            <a:r>
              <a:rPr lang="el-GR" sz="2400" b="1" dirty="0"/>
              <a:t> </a:t>
            </a:r>
            <a:r>
              <a:rPr lang="el-GR" sz="2400" b="1" dirty="0" smtClean="0"/>
              <a:t>       </a:t>
            </a:r>
          </a:p>
          <a:p>
            <a:pPr marL="514350" indent="-514350">
              <a:buNone/>
            </a:pPr>
            <a:endParaRPr lang="el-GR" dirty="0"/>
          </a:p>
        </p:txBody>
      </p:sp>
    </p:spTree>
  </p:cSld>
  <p:clrMapOvr>
    <a:masterClrMapping/>
  </p:clrMapOvr>
  <p:transition xmlns:p14="http://schemas.microsoft.com/office/powerpoint/2010/main">
    <p:checker dir="ver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404664"/>
            <a:ext cx="8229600" cy="6120680"/>
          </a:xfrm>
        </p:spPr>
        <p:txBody>
          <a:bodyPr>
            <a:normAutofit/>
          </a:bodyPr>
          <a:lstStyle/>
          <a:p>
            <a:pPr>
              <a:buNone/>
            </a:pPr>
            <a:r>
              <a:rPr lang="el-GR" sz="2400" b="1" dirty="0" smtClean="0"/>
              <a:t>3)   Αν έγραφα αυτό το βιβλίο σε ποιο σημείο θα άλλαζα ή τι  </a:t>
            </a:r>
          </a:p>
          <a:p>
            <a:pPr>
              <a:buNone/>
            </a:pPr>
            <a:r>
              <a:rPr lang="el-GR" sz="2400" b="1" dirty="0"/>
              <a:t> </a:t>
            </a:r>
            <a:r>
              <a:rPr lang="el-GR" sz="2400" b="1" dirty="0" smtClean="0"/>
              <a:t>      τέλος θα έδινα</a:t>
            </a:r>
            <a:r>
              <a:rPr lang="en-US" sz="2400" b="1" dirty="0" smtClean="0"/>
              <a:t>;</a:t>
            </a:r>
            <a:endParaRPr lang="el-GR" sz="2400" b="1" dirty="0" smtClean="0"/>
          </a:p>
          <a:p>
            <a:pPr>
              <a:buNone/>
            </a:pPr>
            <a:r>
              <a:rPr lang="el-GR" sz="2400" b="1" dirty="0"/>
              <a:t> </a:t>
            </a:r>
            <a:r>
              <a:rPr lang="el-GR" sz="2400" b="1" dirty="0" smtClean="0"/>
              <a:t>     Το σημείο που θα άλλαζα θα ήταν λίγο το τέλος. Θα προτιμούσα ο Σωτήρης να μην είχε πεθάνει. Είχε περάσει κι αυτός πάρα πολλά, όμως άντεξε ως το τέλος του πολέμου, αλλά από μία ανόητη κίνηση έχασε  τη ζωή του.  </a:t>
            </a:r>
          </a:p>
          <a:p>
            <a:pPr marL="457200" indent="-457200">
              <a:buAutoNum type="arabicParenR" startAt="4"/>
            </a:pPr>
            <a:r>
              <a:rPr lang="el-GR" sz="2400" b="1" dirty="0" smtClean="0"/>
              <a:t>Με αφορμή αυτό το βιβλίο καταγράφω τα κυριότερα σημεία της ιστορίας. </a:t>
            </a:r>
          </a:p>
          <a:p>
            <a:pPr marL="457200" indent="-457200">
              <a:buNone/>
            </a:pPr>
            <a:r>
              <a:rPr lang="el-GR" sz="2400" b="1" dirty="0"/>
              <a:t> </a:t>
            </a:r>
            <a:r>
              <a:rPr lang="el-GR" sz="2400" b="1" dirty="0" smtClean="0"/>
              <a:t>       Αρχικά το βιβλίο μιλάει για την περίοδο πριν και έως την έναρξη του πολέμου. Στη μέση για τη δράση του Πέτρου και την περίοδο της Κατοχής και τέλος για την απελευθέρωση της Αθήνας από τους Γερμανούς.</a:t>
            </a:r>
          </a:p>
          <a:p>
            <a:pPr marL="457200" indent="-457200">
              <a:buAutoNum type="arabicParenR" startAt="5"/>
            </a:pPr>
            <a:r>
              <a:rPr lang="el-GR" sz="2400" b="1" dirty="0" smtClean="0"/>
              <a:t>Επιλέγω μια περιγραφή μέσα από το βιβλίο και τη καταγράφω.</a:t>
            </a:r>
          </a:p>
          <a:p>
            <a:pPr marL="457200" indent="-457200">
              <a:buNone/>
            </a:pPr>
            <a:r>
              <a:rPr lang="el-GR" sz="2400" b="1" dirty="0"/>
              <a:t> </a:t>
            </a:r>
            <a:r>
              <a:rPr lang="el-GR" sz="2400" b="1" dirty="0" smtClean="0"/>
              <a:t>      ΄΄ Κάτω στο δρόμο ακούγονταν τραγούδια και εμβατήρια ΄΄</a:t>
            </a:r>
          </a:p>
        </p:txBody>
      </p:sp>
    </p:spTree>
  </p:cSld>
  <p:clrMapOvr>
    <a:masterClrMapping/>
  </p:clrMapOvr>
  <p:transition xmlns:p14="http://schemas.microsoft.com/office/powerpoint/2010/main">
    <p:check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404664"/>
            <a:ext cx="8229600" cy="4525963"/>
          </a:xfrm>
        </p:spPr>
        <p:txBody>
          <a:bodyPr/>
          <a:lstStyle/>
          <a:p>
            <a:pPr marL="457200" indent="-457200">
              <a:buAutoNum type="arabicParenR" startAt="6"/>
            </a:pPr>
            <a:r>
              <a:rPr lang="el-GR" sz="2400" b="1" dirty="0" smtClean="0"/>
              <a:t>Επιλέγω μια αφήγηση που παίζει σημαντικό ρόλο στην εξέλιξη της ιστορίας.</a:t>
            </a:r>
          </a:p>
          <a:p>
            <a:pPr marL="514350" indent="-514350">
              <a:buNone/>
            </a:pPr>
            <a:r>
              <a:rPr lang="el-GR" sz="2400" b="1" dirty="0"/>
              <a:t> </a:t>
            </a:r>
            <a:r>
              <a:rPr lang="el-GR" sz="2400" b="1" dirty="0" smtClean="0"/>
              <a:t>      Σημαντική αφήγηση υπάρχει στο σημείο όπου ο Πέτρος βάφει συνθήματα στους τοίχους και είναι σημαντικό καθώς ο Πέτρος βοηθάει στον αγώνα.</a:t>
            </a:r>
          </a:p>
          <a:p>
            <a:pPr marL="514350" indent="-514350">
              <a:buNone/>
            </a:pPr>
            <a:r>
              <a:rPr lang="en-US" sz="2400" b="1" dirty="0"/>
              <a:t> </a:t>
            </a:r>
            <a:r>
              <a:rPr lang="en-US" sz="2400" b="1" dirty="0" smtClean="0"/>
              <a:t>7)   </a:t>
            </a:r>
            <a:r>
              <a:rPr lang="el-GR" sz="2400" b="1" dirty="0" smtClean="0"/>
              <a:t>Θα μπορούσα να δώσω στο βιβλίο και τους παρακάτω τίτλους</a:t>
            </a:r>
            <a:r>
              <a:rPr lang="el-GR" dirty="0" smtClean="0"/>
              <a:t> </a:t>
            </a:r>
            <a:r>
              <a:rPr lang="en-US" sz="2400" dirty="0" smtClean="0"/>
              <a:t>:</a:t>
            </a:r>
            <a:endParaRPr lang="en-US" dirty="0" smtClean="0"/>
          </a:p>
          <a:p>
            <a:pPr marL="514350" indent="-514350">
              <a:buNone/>
            </a:pPr>
            <a:r>
              <a:rPr lang="el-GR" sz="2400" b="1" dirty="0" smtClean="0"/>
              <a:t>α)    </a:t>
            </a:r>
            <a:r>
              <a:rPr lang="el-GR" sz="2400" b="1" u="sng" dirty="0" smtClean="0"/>
              <a:t>Ο Πέτρος, ένα παιδί που αγαπά την πατρίδα του</a:t>
            </a:r>
          </a:p>
          <a:p>
            <a:pPr marL="514350" indent="-514350">
              <a:buNone/>
            </a:pPr>
            <a:r>
              <a:rPr lang="el-GR" sz="2400" b="1" dirty="0" smtClean="0"/>
              <a:t>β)    </a:t>
            </a:r>
            <a:r>
              <a:rPr lang="el-GR" sz="2400" b="1" u="sng" dirty="0" smtClean="0"/>
              <a:t>Μια άλλη όψη της Κατοχής από τα μάτια ενός μικρού παιδιού</a:t>
            </a:r>
            <a:r>
              <a:rPr lang="el-GR" sz="2400" dirty="0" smtClean="0"/>
              <a:t> </a:t>
            </a:r>
            <a:endParaRPr lang="el-GR" sz="2400" dirty="0"/>
          </a:p>
        </p:txBody>
      </p:sp>
    </p:spTree>
  </p:cSld>
  <p:clrMapOvr>
    <a:masterClrMapping/>
  </p:clrMapOvr>
  <p:transition xmlns:p14="http://schemas.microsoft.com/office/powerpoint/2010/main">
    <p:newsfla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517</Words>
  <Application>Microsoft Macintosh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Θέμα του Office</vt:lpstr>
      <vt:lpstr>Ο ΜΕΓΑΛΟΣ ΠΕΡΙΠΑΤΟΣ ΤΟΥ ΠΕΤΡΟΥ</vt:lpstr>
      <vt:lpstr>PowerPoint Presentation</vt:lpstr>
      <vt:lpstr>ΤΟ ΕΞΩΦΥΛΛΟ ΤΟΥ ΒΙΒΛΙΟΥ</vt:lpstr>
      <vt:lpstr>PowerPoint Presentation</vt:lpstr>
      <vt:lpstr>ΕΡΩΤΗΣΕΙΣ-ΑΠΑΝΤΗΣΕΙΣ</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ΜΕΓΑΛΟΣ ΠΕΡΙΠΑΤΟΣ ΤΟΥ ΠΕΤΡΟΥ</dc:title>
  <dc:creator>Owner</dc:creator>
  <cp:lastModifiedBy>Theodoris Panagiotis</cp:lastModifiedBy>
  <cp:revision>13</cp:revision>
  <dcterms:created xsi:type="dcterms:W3CDTF">2020-03-31T14:03:52Z</dcterms:created>
  <dcterms:modified xsi:type="dcterms:W3CDTF">2020-04-13T09:51:03Z</dcterms:modified>
</cp:coreProperties>
</file>